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8"/>
  </p:notesMasterIdLst>
  <p:sldIdLst>
    <p:sldId id="260" r:id="rId2"/>
    <p:sldId id="318" r:id="rId3"/>
    <p:sldId id="308" r:id="rId4"/>
    <p:sldId id="306" r:id="rId5"/>
    <p:sldId id="261" r:id="rId6"/>
    <p:sldId id="264" r:id="rId7"/>
    <p:sldId id="310" r:id="rId8"/>
    <p:sldId id="311" r:id="rId9"/>
    <p:sldId id="312" r:id="rId10"/>
    <p:sldId id="319" r:id="rId11"/>
    <p:sldId id="313" r:id="rId12"/>
    <p:sldId id="316" r:id="rId13"/>
    <p:sldId id="315" r:id="rId14"/>
    <p:sldId id="314" r:id="rId15"/>
    <p:sldId id="323" r:id="rId16"/>
    <p:sldId id="301" r:id="rId17"/>
    <p:sldId id="292" r:id="rId18"/>
    <p:sldId id="290" r:id="rId19"/>
    <p:sldId id="333" r:id="rId20"/>
    <p:sldId id="265" r:id="rId21"/>
    <p:sldId id="267" r:id="rId22"/>
    <p:sldId id="269" r:id="rId23"/>
    <p:sldId id="332" r:id="rId24"/>
    <p:sldId id="317" r:id="rId25"/>
    <p:sldId id="278" r:id="rId26"/>
    <p:sldId id="303" r:id="rId2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CCFFCC"/>
    <a:srgbClr val="FF3300"/>
    <a:srgbClr val="CC0000"/>
    <a:srgbClr val="990033"/>
    <a:srgbClr val="99FFCC"/>
    <a:srgbClr val="FFFF99"/>
    <a:srgbClr val="3399FF"/>
    <a:srgbClr val="00FFFF"/>
    <a:srgbClr val="FFFFCC"/>
    <a:srgbClr val="66CC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DA37D80-6434-44D0-A028-1B22A696006F}" styleName="Светлый стиль 3 -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0E3FDE45-AF77-4B5C-9715-49D594BDF05E}" styleName="Светлый стиль 1 - акцент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72833802-FEF1-4C79-8D5D-14CF1EAF98D9}" styleName="Светлый стиль 2 - акцент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3B4B98B0-60AC-42C2-AFA5-B58CD77FA1E5}" styleName="Светлый стиль 1 -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012ECD-51FC-41F1-AA8D-1B2483CD663E}" styleName="Светлый стиль 2 -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D27102A9-8310-4765-A935-A1911B00CA55}" styleName="Светлый стиль 1 - акцент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FABFCF23-3B69-468F-B69F-88F6DE6A72F2}" styleName="Средний стиль 1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9DCAF9ED-07DC-4A11-8D7F-57B35C25682E}" styleName="Средний стиль 1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85BE263C-DBD7-4A20-BB59-AAB30ACAA65A}" styleName="Средний стиль 3 - акцент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74" autoAdjust="0"/>
    <p:restoredTop sz="92884" autoAdjust="0"/>
  </p:normalViewPr>
  <p:slideViewPr>
    <p:cSldViewPr>
      <p:cViewPr>
        <p:scale>
          <a:sx n="75" d="100"/>
          <a:sy n="75" d="100"/>
        </p:scale>
        <p:origin x="-72" y="17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Office_Excel1.xlsx"/><Relationship Id="rId1" Type="http://schemas.openxmlformats.org/officeDocument/2006/relationships/themeOverride" Target="../theme/themeOverrid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26"/>
  <c:clrMapOvr bg1="lt1" tx1="dk1" bg2="lt2" tx2="dk2" accent1="accent1" accent2="accent2" accent3="accent3" accent4="accent4" accent5="accent5" accent6="accent6" hlink="hlink" folHlink="folHlink"/>
  <c:chart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Нет 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Считаете ли плетение полезным увлечением?</c:v>
                </c:pt>
                <c:pt idx="1">
                  <c:v>Знаете ли вы материалы какой фирмы используете?</c:v>
                </c:pt>
                <c:pt idx="2">
                  <c:v>Замечали ли вы у себя симптомы ухудшения здоровья?</c:v>
                </c:pt>
                <c:pt idx="3">
                  <c:v>Можете ли порекомендовать качественную фирму-производителя?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4</c:v>
                </c:pt>
                <c:pt idx="1">
                  <c:v>13</c:v>
                </c:pt>
                <c:pt idx="2">
                  <c:v>21</c:v>
                </c:pt>
                <c:pt idx="3">
                  <c:v>26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Да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Считаете ли плетение полезным увлечением?</c:v>
                </c:pt>
                <c:pt idx="1">
                  <c:v>Знаете ли вы материалы какой фирмы используете?</c:v>
                </c:pt>
                <c:pt idx="2">
                  <c:v>Замечали ли вы у себя симптомы ухудшения здоровья?</c:v>
                </c:pt>
                <c:pt idx="3">
                  <c:v>Можете ли порекомендовать качественную фирму-производителя?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25</c:v>
                </c:pt>
                <c:pt idx="1">
                  <c:v>16</c:v>
                </c:pt>
                <c:pt idx="2">
                  <c:v>8</c:v>
                </c:pt>
                <c:pt idx="3">
                  <c:v>3</c:v>
                </c:pt>
              </c:numCache>
            </c:numRef>
          </c:val>
        </c:ser>
        <c:dLbls/>
        <c:axId val="115010944"/>
        <c:axId val="117252864"/>
      </c:barChart>
      <c:catAx>
        <c:axId val="115010944"/>
        <c:scaling>
          <c:orientation val="minMax"/>
        </c:scaling>
        <c:axPos val="b"/>
        <c:tickLblPos val="nextTo"/>
        <c:crossAx val="117252864"/>
        <c:crosses val="autoZero"/>
        <c:auto val="1"/>
        <c:lblAlgn val="ctr"/>
        <c:lblOffset val="100"/>
      </c:catAx>
      <c:valAx>
        <c:axId val="117252864"/>
        <c:scaling>
          <c:orientation val="minMax"/>
          <c:max val="29"/>
          <c:min val="0"/>
        </c:scaling>
        <c:axPos val="l"/>
        <c:majorGridlines/>
        <c:numFmt formatCode="General" sourceLinked="1"/>
        <c:tickLblPos val="nextTo"/>
        <c:crossAx val="115010944"/>
        <c:crosses val="autoZero"/>
        <c:crossBetween val="between"/>
        <c:majorUnit val="5"/>
        <c:minorUnit val="0.1"/>
      </c:valAx>
    </c:plotArea>
    <c:legend>
      <c:legendPos val="r"/>
      <c:layout/>
    </c:legend>
    <c:plotVisOnly val="1"/>
    <c:dispBlanksAs val="gap"/>
  </c:chart>
  <c:txPr>
    <a:bodyPr/>
    <a:lstStyle/>
    <a:p>
      <a:pPr>
        <a:defRPr sz="1400">
          <a:latin typeface="Times New Roman" panose="02020603050405020304" pitchFamily="18" charset="0"/>
          <a:cs typeface="Times New Roman" panose="02020603050405020304" pitchFamily="18" charset="0"/>
        </a:defRPr>
      </a:pPr>
      <a:endParaRPr lang="ru-RU"/>
    </a:p>
  </c:txPr>
  <c:externalData r:id="rId2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5">
  <dgm:title val=""/>
  <dgm:desc val=""/>
  <dgm:catLst>
    <dgm:cat type="accent2" pri="11500"/>
  </dgm:catLst>
  <dgm:styleLbl name="node0">
    <dgm:fillClrLst meth="cycle">
      <a:schemeClr val="accent2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alpha val="90000"/>
      </a:schemeClr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alpha val="90000"/>
      </a:schemeClr>
      <a:schemeClr val="accent2">
        <a:alpha val="5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/>
    <dgm:txEffectClrLst/>
  </dgm:styleLbl>
  <dgm:styleLbl name="lnNode1">
    <dgm:fillClrLst>
      <a:schemeClr val="accent2">
        <a:shade val="90000"/>
      </a:schemeClr>
      <a:schemeClr val="accent2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  <a:alpha val="90000"/>
      </a:schemeClr>
      <a:schemeClr val="accent2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alpha val="90000"/>
        <a:tint val="40000"/>
      </a:schemeClr>
      <a:schemeClr val="accent2">
        <a:alpha val="5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80D8032-2B40-4AC5-A6A8-2C83F89F0CEC}" type="doc">
      <dgm:prSet loTypeId="urn:microsoft.com/office/officeart/2005/8/layout/hierarchy6" loCatId="hierarchy" qsTypeId="urn:microsoft.com/office/officeart/2005/8/quickstyle/simple3" qsCatId="simple" csTypeId="urn:microsoft.com/office/officeart/2005/8/colors/accent2_5" csCatId="accent2" phldr="1"/>
      <dgm:spPr/>
      <dgm:t>
        <a:bodyPr/>
        <a:lstStyle/>
        <a:p>
          <a:endParaRPr lang="ru-RU"/>
        </a:p>
      </dgm:t>
    </dgm:pt>
    <dgm:pt modelId="{770D7BE3-F6DD-4C74-9F3D-88ACD0981967}">
      <dgm:prSet phldrT="[Текст]" custT="1"/>
      <dgm:spPr/>
      <dgm:t>
        <a:bodyPr/>
        <a:lstStyle/>
        <a:p>
          <a:r>
            <a:rPr lang="ru-RU" sz="3200" b="1" i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Показатели качества изделий</a:t>
          </a:r>
          <a:endParaRPr lang="ru-RU" sz="3200" b="1" i="1" dirty="0">
            <a:solidFill>
              <a:srgbClr val="C000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D1E46E7-3892-4BE2-924D-7E451D6F64C0}" type="parTrans" cxnId="{007E4601-3A3B-4244-8A7B-2B77FB7CC853}">
      <dgm:prSet/>
      <dgm:spPr/>
      <dgm:t>
        <a:bodyPr/>
        <a:lstStyle/>
        <a:p>
          <a:endParaRPr lang="ru-RU"/>
        </a:p>
      </dgm:t>
    </dgm:pt>
    <dgm:pt modelId="{302F610C-CDC3-43BB-8BDD-CBF4E4A08B3C}" type="sibTrans" cxnId="{007E4601-3A3B-4244-8A7B-2B77FB7CC853}">
      <dgm:prSet/>
      <dgm:spPr/>
      <dgm:t>
        <a:bodyPr/>
        <a:lstStyle/>
        <a:p>
          <a:endParaRPr lang="ru-RU"/>
        </a:p>
      </dgm:t>
    </dgm:pt>
    <dgm:pt modelId="{0A0AB4AE-940B-4FFC-9EC0-EDC1DF9B94AC}">
      <dgm:prSet phldrT="[Текст]" custT="1"/>
      <dgm:spPr/>
      <dgm:t>
        <a:bodyPr/>
        <a:lstStyle/>
        <a:p>
          <a:r>
            <a:rPr lang="ru-RU" sz="18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Запах</a:t>
          </a:r>
          <a:endParaRPr lang="ru-RU" sz="18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AEB01A6-1052-43A3-A1AA-029EDDC4C96C}" type="parTrans" cxnId="{22D77233-B54B-4E0C-928E-547CEA048932}">
      <dgm:prSet/>
      <dgm:spPr/>
      <dgm:t>
        <a:bodyPr/>
        <a:lstStyle/>
        <a:p>
          <a:endParaRPr lang="ru-RU"/>
        </a:p>
      </dgm:t>
    </dgm:pt>
    <dgm:pt modelId="{A8F62C11-E316-492D-A73C-47844F4C9CF6}" type="sibTrans" cxnId="{22D77233-B54B-4E0C-928E-547CEA048932}">
      <dgm:prSet/>
      <dgm:spPr/>
      <dgm:t>
        <a:bodyPr/>
        <a:lstStyle/>
        <a:p>
          <a:endParaRPr lang="ru-RU"/>
        </a:p>
      </dgm:t>
    </dgm:pt>
    <dgm:pt modelId="{1039ADE8-C025-4A4B-BFCB-C19BB412D94B}">
      <dgm:prSet phldrT="[Текст]" custT="1"/>
      <dgm:spPr/>
      <dgm:t>
        <a:bodyPr/>
        <a:lstStyle/>
        <a:p>
          <a:r>
            <a:rPr lang="ru-RU" sz="16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Соответствие составу, заявленному на этикетке</a:t>
          </a:r>
          <a:endParaRPr lang="ru-RU" sz="16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B23F0C6-1B95-47F7-83EF-EA35755D3357}" type="parTrans" cxnId="{2D787C07-8111-4CB0-9220-1EB500067E87}">
      <dgm:prSet/>
      <dgm:spPr/>
      <dgm:t>
        <a:bodyPr/>
        <a:lstStyle/>
        <a:p>
          <a:endParaRPr lang="ru-RU"/>
        </a:p>
      </dgm:t>
    </dgm:pt>
    <dgm:pt modelId="{481EE4BB-E960-4709-A982-8C3F1107A148}" type="sibTrans" cxnId="{2D787C07-8111-4CB0-9220-1EB500067E87}">
      <dgm:prSet/>
      <dgm:spPr/>
      <dgm:t>
        <a:bodyPr/>
        <a:lstStyle/>
        <a:p>
          <a:endParaRPr lang="ru-RU"/>
        </a:p>
      </dgm:t>
    </dgm:pt>
    <dgm:pt modelId="{CFD446BC-B2FF-46D9-9E13-B384B0A9ACF0}">
      <dgm:prSet custT="1"/>
      <dgm:spPr/>
      <dgm:t>
        <a:bodyPr/>
        <a:lstStyle/>
        <a:p>
          <a:r>
            <a:rPr lang="ru-RU" sz="1800" b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Эластич</a:t>
          </a:r>
          <a:r>
            <a:rPr lang="ru-RU" sz="18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-</a:t>
          </a:r>
        </a:p>
        <a:p>
          <a:r>
            <a:rPr lang="ru-RU" sz="1800" b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ность</a:t>
          </a:r>
          <a:endParaRPr lang="ru-RU" sz="18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2C9FCC2-17D7-409F-9821-BFAD099133E8}" type="parTrans" cxnId="{8519B32F-C293-44A0-B04A-2E9ED76F535C}">
      <dgm:prSet/>
      <dgm:spPr/>
      <dgm:t>
        <a:bodyPr/>
        <a:lstStyle/>
        <a:p>
          <a:endParaRPr lang="ru-RU"/>
        </a:p>
      </dgm:t>
    </dgm:pt>
    <dgm:pt modelId="{19F83BAC-697A-45E6-9844-B34C7B427670}" type="sibTrans" cxnId="{8519B32F-C293-44A0-B04A-2E9ED76F535C}">
      <dgm:prSet/>
      <dgm:spPr/>
      <dgm:t>
        <a:bodyPr/>
        <a:lstStyle/>
        <a:p>
          <a:endParaRPr lang="ru-RU"/>
        </a:p>
      </dgm:t>
    </dgm:pt>
    <dgm:pt modelId="{A25A714D-9AB8-40FA-BA49-D9D7CC2370C7}">
      <dgm:prSet custT="1"/>
      <dgm:spPr/>
      <dgm:t>
        <a:bodyPr/>
        <a:lstStyle/>
        <a:p>
          <a:r>
            <a:rPr lang="ru-RU" sz="18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Растяжи-</a:t>
          </a:r>
        </a:p>
        <a:p>
          <a:r>
            <a:rPr lang="ru-RU" sz="1800" b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мость</a:t>
          </a:r>
          <a:endParaRPr lang="ru-RU" sz="18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47E8D58-3644-4178-95C8-4E0153D75981}" type="parTrans" cxnId="{826AC0A9-9384-4676-A831-950359088665}">
      <dgm:prSet/>
      <dgm:spPr/>
      <dgm:t>
        <a:bodyPr/>
        <a:lstStyle/>
        <a:p>
          <a:endParaRPr lang="ru-RU"/>
        </a:p>
      </dgm:t>
    </dgm:pt>
    <dgm:pt modelId="{E2FBA452-D06F-4FE0-9B0B-8B5748EB3C76}" type="sibTrans" cxnId="{826AC0A9-9384-4676-A831-950359088665}">
      <dgm:prSet/>
      <dgm:spPr/>
      <dgm:t>
        <a:bodyPr/>
        <a:lstStyle/>
        <a:p>
          <a:endParaRPr lang="ru-RU"/>
        </a:p>
      </dgm:t>
    </dgm:pt>
    <dgm:pt modelId="{69AA60FA-AD21-46B2-89AE-F69D0C721B31}" type="pres">
      <dgm:prSet presAssocID="{780D8032-2B40-4AC5-A6A8-2C83F89F0CEC}" presName="mainComposite" presStyleCnt="0">
        <dgm:presLayoutVars>
          <dgm:chPref val="1"/>
          <dgm:dir val="rev"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620B243-2410-4C1B-8A1B-F5A46D176809}" type="pres">
      <dgm:prSet presAssocID="{780D8032-2B40-4AC5-A6A8-2C83F89F0CEC}" presName="hierFlow" presStyleCnt="0"/>
      <dgm:spPr/>
    </dgm:pt>
    <dgm:pt modelId="{4DC1B3FB-5CC5-4E32-9045-A3145B67D5D9}" type="pres">
      <dgm:prSet presAssocID="{780D8032-2B40-4AC5-A6A8-2C83F89F0CEC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0A735DF9-0BFB-4E12-A540-B14C722BA128}" type="pres">
      <dgm:prSet presAssocID="{770D7BE3-F6DD-4C74-9F3D-88ACD0981967}" presName="Name14" presStyleCnt="0"/>
      <dgm:spPr/>
    </dgm:pt>
    <dgm:pt modelId="{3914E30B-6AAC-4F70-BCCF-37028C910A6E}" type="pres">
      <dgm:prSet presAssocID="{770D7BE3-F6DD-4C74-9F3D-88ACD0981967}" presName="level1Shape" presStyleLbl="node0" presStyleIdx="0" presStyleCnt="1" custScaleX="251107" custLinFactNeighborX="-1918" custLinFactNeighborY="-9342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7E9C514-3FDC-43EE-B134-129102EDF5B3}" type="pres">
      <dgm:prSet presAssocID="{770D7BE3-F6DD-4C74-9F3D-88ACD0981967}" presName="hierChild2" presStyleCnt="0"/>
      <dgm:spPr/>
    </dgm:pt>
    <dgm:pt modelId="{38E93772-D9F4-4381-B772-603CB03B1D90}" type="pres">
      <dgm:prSet presAssocID="{92C9FCC2-17D7-409F-9821-BFAD099133E8}" presName="Name19" presStyleLbl="parChTrans1D2" presStyleIdx="0" presStyleCnt="4"/>
      <dgm:spPr/>
      <dgm:t>
        <a:bodyPr/>
        <a:lstStyle/>
        <a:p>
          <a:endParaRPr lang="ru-RU"/>
        </a:p>
      </dgm:t>
    </dgm:pt>
    <dgm:pt modelId="{C816E56B-4AD0-4D97-9E79-336804A33AA7}" type="pres">
      <dgm:prSet presAssocID="{CFD446BC-B2FF-46D9-9E13-B384B0A9ACF0}" presName="Name21" presStyleCnt="0"/>
      <dgm:spPr/>
    </dgm:pt>
    <dgm:pt modelId="{B7FFECD1-09E2-4CAE-908C-90DA066A493E}" type="pres">
      <dgm:prSet presAssocID="{CFD446BC-B2FF-46D9-9E13-B384B0A9ACF0}" presName="level2Shape" presStyleLbl="node2" presStyleIdx="0" presStyleCnt="4" custScaleX="87600" custScaleY="238495" custLinFactNeighborX="2263" custLinFactNeighborY="2053"/>
      <dgm:spPr/>
      <dgm:t>
        <a:bodyPr/>
        <a:lstStyle/>
        <a:p>
          <a:endParaRPr lang="ru-RU"/>
        </a:p>
      </dgm:t>
    </dgm:pt>
    <dgm:pt modelId="{0BF3D25F-7654-409F-B52D-5EBA2E7B4A54}" type="pres">
      <dgm:prSet presAssocID="{CFD446BC-B2FF-46D9-9E13-B384B0A9ACF0}" presName="hierChild3" presStyleCnt="0"/>
      <dgm:spPr/>
    </dgm:pt>
    <dgm:pt modelId="{BCDCA3EC-844E-4E57-A3EB-D1CA3B9924B7}" type="pres">
      <dgm:prSet presAssocID="{047E8D58-3644-4178-95C8-4E0153D75981}" presName="Name19" presStyleLbl="parChTrans1D2" presStyleIdx="1" presStyleCnt="4"/>
      <dgm:spPr/>
      <dgm:t>
        <a:bodyPr/>
        <a:lstStyle/>
        <a:p>
          <a:endParaRPr lang="ru-RU"/>
        </a:p>
      </dgm:t>
    </dgm:pt>
    <dgm:pt modelId="{A07ED238-ABB1-451E-9500-D1F1EB667DD0}" type="pres">
      <dgm:prSet presAssocID="{A25A714D-9AB8-40FA-BA49-D9D7CC2370C7}" presName="Name21" presStyleCnt="0"/>
      <dgm:spPr/>
    </dgm:pt>
    <dgm:pt modelId="{60D9B3B8-C895-4565-9C64-0E7D59B4A0F4}" type="pres">
      <dgm:prSet presAssocID="{A25A714D-9AB8-40FA-BA49-D9D7CC2370C7}" presName="level2Shape" presStyleLbl="node2" presStyleIdx="1" presStyleCnt="4" custScaleX="88751" custScaleY="236512"/>
      <dgm:spPr/>
      <dgm:t>
        <a:bodyPr/>
        <a:lstStyle/>
        <a:p>
          <a:endParaRPr lang="ru-RU"/>
        </a:p>
      </dgm:t>
    </dgm:pt>
    <dgm:pt modelId="{488577E1-011D-4292-92CD-2E34BE3A3E29}" type="pres">
      <dgm:prSet presAssocID="{A25A714D-9AB8-40FA-BA49-D9D7CC2370C7}" presName="hierChild3" presStyleCnt="0"/>
      <dgm:spPr/>
    </dgm:pt>
    <dgm:pt modelId="{015EA3A1-ACF2-4F5C-ABB2-AF3BF35D0155}" type="pres">
      <dgm:prSet presAssocID="{4AEB01A6-1052-43A3-A1AA-029EDDC4C96C}" presName="Name19" presStyleLbl="parChTrans1D2" presStyleIdx="2" presStyleCnt="4"/>
      <dgm:spPr/>
      <dgm:t>
        <a:bodyPr/>
        <a:lstStyle/>
        <a:p>
          <a:endParaRPr lang="ru-RU"/>
        </a:p>
      </dgm:t>
    </dgm:pt>
    <dgm:pt modelId="{E5372C32-1CC9-46CC-8F58-ECDABB26EE01}" type="pres">
      <dgm:prSet presAssocID="{0A0AB4AE-940B-4FFC-9EC0-EDC1DF9B94AC}" presName="Name21" presStyleCnt="0"/>
      <dgm:spPr/>
    </dgm:pt>
    <dgm:pt modelId="{C2D05F27-4514-4C74-AAC1-39E6FC7C0EDB}" type="pres">
      <dgm:prSet presAssocID="{0A0AB4AE-940B-4FFC-9EC0-EDC1DF9B94AC}" presName="level2Shape" presStyleLbl="node2" presStyleIdx="2" presStyleCnt="4" custScaleX="92452" custScaleY="236752"/>
      <dgm:spPr/>
      <dgm:t>
        <a:bodyPr/>
        <a:lstStyle/>
        <a:p>
          <a:endParaRPr lang="ru-RU"/>
        </a:p>
      </dgm:t>
    </dgm:pt>
    <dgm:pt modelId="{B9C8E3A4-569E-4D31-9754-4980413FBA37}" type="pres">
      <dgm:prSet presAssocID="{0A0AB4AE-940B-4FFC-9EC0-EDC1DF9B94AC}" presName="hierChild3" presStyleCnt="0"/>
      <dgm:spPr/>
    </dgm:pt>
    <dgm:pt modelId="{0CE938AA-33E3-4F04-8EF9-F12990E90487}" type="pres">
      <dgm:prSet presAssocID="{CB23F0C6-1B95-47F7-83EF-EA35755D3357}" presName="Name19" presStyleLbl="parChTrans1D2" presStyleIdx="3" presStyleCnt="4"/>
      <dgm:spPr/>
      <dgm:t>
        <a:bodyPr/>
        <a:lstStyle/>
        <a:p>
          <a:endParaRPr lang="ru-RU"/>
        </a:p>
      </dgm:t>
    </dgm:pt>
    <dgm:pt modelId="{64C77487-665E-4342-B71C-5561C7B5B9B1}" type="pres">
      <dgm:prSet presAssocID="{1039ADE8-C025-4A4B-BFCB-C19BB412D94B}" presName="Name21" presStyleCnt="0"/>
      <dgm:spPr/>
    </dgm:pt>
    <dgm:pt modelId="{A79EA619-FE75-48FF-9A81-F245490A8D5B}" type="pres">
      <dgm:prSet presAssocID="{1039ADE8-C025-4A4B-BFCB-C19BB412D94B}" presName="level2Shape" presStyleLbl="node2" presStyleIdx="3" presStyleCnt="4" custScaleX="103083" custScaleY="239421"/>
      <dgm:spPr/>
      <dgm:t>
        <a:bodyPr/>
        <a:lstStyle/>
        <a:p>
          <a:endParaRPr lang="ru-RU"/>
        </a:p>
      </dgm:t>
    </dgm:pt>
    <dgm:pt modelId="{5DCEA594-A10E-4844-98A9-214C782F153C}" type="pres">
      <dgm:prSet presAssocID="{1039ADE8-C025-4A4B-BFCB-C19BB412D94B}" presName="hierChild3" presStyleCnt="0"/>
      <dgm:spPr/>
    </dgm:pt>
    <dgm:pt modelId="{EECC42D4-AD43-4D6E-9FE9-703EFA6B7C39}" type="pres">
      <dgm:prSet presAssocID="{780D8032-2B40-4AC5-A6A8-2C83F89F0CEC}" presName="bgShapesFlow" presStyleCnt="0"/>
      <dgm:spPr/>
    </dgm:pt>
  </dgm:ptLst>
  <dgm:cxnLst>
    <dgm:cxn modelId="{D8DFD4AD-8904-4B78-B17B-2AE7FE784233}" type="presOf" srcId="{770D7BE3-F6DD-4C74-9F3D-88ACD0981967}" destId="{3914E30B-6AAC-4F70-BCCF-37028C910A6E}" srcOrd="0" destOrd="0" presId="urn:microsoft.com/office/officeart/2005/8/layout/hierarchy6"/>
    <dgm:cxn modelId="{A7F33069-E811-40E6-A5BF-07014FBEC610}" type="presOf" srcId="{CFD446BC-B2FF-46D9-9E13-B384B0A9ACF0}" destId="{B7FFECD1-09E2-4CAE-908C-90DA066A493E}" srcOrd="0" destOrd="0" presId="urn:microsoft.com/office/officeart/2005/8/layout/hierarchy6"/>
    <dgm:cxn modelId="{826AC0A9-9384-4676-A831-950359088665}" srcId="{770D7BE3-F6DD-4C74-9F3D-88ACD0981967}" destId="{A25A714D-9AB8-40FA-BA49-D9D7CC2370C7}" srcOrd="1" destOrd="0" parTransId="{047E8D58-3644-4178-95C8-4E0153D75981}" sibTransId="{E2FBA452-D06F-4FE0-9B0B-8B5748EB3C76}"/>
    <dgm:cxn modelId="{584097CB-E590-4807-9663-303CD3A8D9E1}" type="presOf" srcId="{4AEB01A6-1052-43A3-A1AA-029EDDC4C96C}" destId="{015EA3A1-ACF2-4F5C-ABB2-AF3BF35D0155}" srcOrd="0" destOrd="0" presId="urn:microsoft.com/office/officeart/2005/8/layout/hierarchy6"/>
    <dgm:cxn modelId="{B783B8DE-228F-49B1-BDCC-791D50971BE0}" type="presOf" srcId="{92C9FCC2-17D7-409F-9821-BFAD099133E8}" destId="{38E93772-D9F4-4381-B772-603CB03B1D90}" srcOrd="0" destOrd="0" presId="urn:microsoft.com/office/officeart/2005/8/layout/hierarchy6"/>
    <dgm:cxn modelId="{C83C86D8-86B4-41F8-9F9E-949968314F63}" type="presOf" srcId="{047E8D58-3644-4178-95C8-4E0153D75981}" destId="{BCDCA3EC-844E-4E57-A3EB-D1CA3B9924B7}" srcOrd="0" destOrd="0" presId="urn:microsoft.com/office/officeart/2005/8/layout/hierarchy6"/>
    <dgm:cxn modelId="{FFA3A248-282D-47EB-B409-8D4F1ED2BB71}" type="presOf" srcId="{CB23F0C6-1B95-47F7-83EF-EA35755D3357}" destId="{0CE938AA-33E3-4F04-8EF9-F12990E90487}" srcOrd="0" destOrd="0" presId="urn:microsoft.com/office/officeart/2005/8/layout/hierarchy6"/>
    <dgm:cxn modelId="{7BE86808-4D69-468C-A952-EE40DBCDCA26}" type="presOf" srcId="{780D8032-2B40-4AC5-A6A8-2C83F89F0CEC}" destId="{69AA60FA-AD21-46B2-89AE-F69D0C721B31}" srcOrd="0" destOrd="0" presId="urn:microsoft.com/office/officeart/2005/8/layout/hierarchy6"/>
    <dgm:cxn modelId="{007E4601-3A3B-4244-8A7B-2B77FB7CC853}" srcId="{780D8032-2B40-4AC5-A6A8-2C83F89F0CEC}" destId="{770D7BE3-F6DD-4C74-9F3D-88ACD0981967}" srcOrd="0" destOrd="0" parTransId="{BD1E46E7-3892-4BE2-924D-7E451D6F64C0}" sibTransId="{302F610C-CDC3-43BB-8BDD-CBF4E4A08B3C}"/>
    <dgm:cxn modelId="{5F4CE0E5-7627-40AC-8D2C-FEB8C2BEDC85}" type="presOf" srcId="{1039ADE8-C025-4A4B-BFCB-C19BB412D94B}" destId="{A79EA619-FE75-48FF-9A81-F245490A8D5B}" srcOrd="0" destOrd="0" presId="urn:microsoft.com/office/officeart/2005/8/layout/hierarchy6"/>
    <dgm:cxn modelId="{2D787C07-8111-4CB0-9220-1EB500067E87}" srcId="{770D7BE3-F6DD-4C74-9F3D-88ACD0981967}" destId="{1039ADE8-C025-4A4B-BFCB-C19BB412D94B}" srcOrd="3" destOrd="0" parTransId="{CB23F0C6-1B95-47F7-83EF-EA35755D3357}" sibTransId="{481EE4BB-E960-4709-A982-8C3F1107A148}"/>
    <dgm:cxn modelId="{8519B32F-C293-44A0-B04A-2E9ED76F535C}" srcId="{770D7BE3-F6DD-4C74-9F3D-88ACD0981967}" destId="{CFD446BC-B2FF-46D9-9E13-B384B0A9ACF0}" srcOrd="0" destOrd="0" parTransId="{92C9FCC2-17D7-409F-9821-BFAD099133E8}" sibTransId="{19F83BAC-697A-45E6-9844-B34C7B427670}"/>
    <dgm:cxn modelId="{277FC11A-7B42-4BB7-A878-23C317E1F934}" type="presOf" srcId="{0A0AB4AE-940B-4FFC-9EC0-EDC1DF9B94AC}" destId="{C2D05F27-4514-4C74-AAC1-39E6FC7C0EDB}" srcOrd="0" destOrd="0" presId="urn:microsoft.com/office/officeart/2005/8/layout/hierarchy6"/>
    <dgm:cxn modelId="{22D77233-B54B-4E0C-928E-547CEA048932}" srcId="{770D7BE3-F6DD-4C74-9F3D-88ACD0981967}" destId="{0A0AB4AE-940B-4FFC-9EC0-EDC1DF9B94AC}" srcOrd="2" destOrd="0" parTransId="{4AEB01A6-1052-43A3-A1AA-029EDDC4C96C}" sibTransId="{A8F62C11-E316-492D-A73C-47844F4C9CF6}"/>
    <dgm:cxn modelId="{E1C5607F-DA78-4DCF-B2AA-D3AE4BBDAC51}" type="presOf" srcId="{A25A714D-9AB8-40FA-BA49-D9D7CC2370C7}" destId="{60D9B3B8-C895-4565-9C64-0E7D59B4A0F4}" srcOrd="0" destOrd="0" presId="urn:microsoft.com/office/officeart/2005/8/layout/hierarchy6"/>
    <dgm:cxn modelId="{4B3819E3-F8F9-4AD3-9346-A9DA4CD7C11C}" type="presParOf" srcId="{69AA60FA-AD21-46B2-89AE-F69D0C721B31}" destId="{C620B243-2410-4C1B-8A1B-F5A46D176809}" srcOrd="0" destOrd="0" presId="urn:microsoft.com/office/officeart/2005/8/layout/hierarchy6"/>
    <dgm:cxn modelId="{C6294574-B9BD-42DD-9572-AC3C86ADCD60}" type="presParOf" srcId="{C620B243-2410-4C1B-8A1B-F5A46D176809}" destId="{4DC1B3FB-5CC5-4E32-9045-A3145B67D5D9}" srcOrd="0" destOrd="0" presId="urn:microsoft.com/office/officeart/2005/8/layout/hierarchy6"/>
    <dgm:cxn modelId="{D97B73E5-E9D0-408A-9B27-F72D51FFC5FF}" type="presParOf" srcId="{4DC1B3FB-5CC5-4E32-9045-A3145B67D5D9}" destId="{0A735DF9-0BFB-4E12-A540-B14C722BA128}" srcOrd="0" destOrd="0" presId="urn:microsoft.com/office/officeart/2005/8/layout/hierarchy6"/>
    <dgm:cxn modelId="{93F90618-18B6-4467-AE40-D4F7783E22A1}" type="presParOf" srcId="{0A735DF9-0BFB-4E12-A540-B14C722BA128}" destId="{3914E30B-6AAC-4F70-BCCF-37028C910A6E}" srcOrd="0" destOrd="0" presId="urn:microsoft.com/office/officeart/2005/8/layout/hierarchy6"/>
    <dgm:cxn modelId="{784CB4A6-CFAA-4F22-96CF-D5621D00DF87}" type="presParOf" srcId="{0A735DF9-0BFB-4E12-A540-B14C722BA128}" destId="{47E9C514-3FDC-43EE-B134-129102EDF5B3}" srcOrd="1" destOrd="0" presId="urn:microsoft.com/office/officeart/2005/8/layout/hierarchy6"/>
    <dgm:cxn modelId="{818B5A1C-80E5-4F38-BEC4-F268CED9257B}" type="presParOf" srcId="{47E9C514-3FDC-43EE-B134-129102EDF5B3}" destId="{38E93772-D9F4-4381-B772-603CB03B1D90}" srcOrd="0" destOrd="0" presId="urn:microsoft.com/office/officeart/2005/8/layout/hierarchy6"/>
    <dgm:cxn modelId="{4D4BEDE6-CD09-4127-B8E4-D1CAE6F03602}" type="presParOf" srcId="{47E9C514-3FDC-43EE-B134-129102EDF5B3}" destId="{C816E56B-4AD0-4D97-9E79-336804A33AA7}" srcOrd="1" destOrd="0" presId="urn:microsoft.com/office/officeart/2005/8/layout/hierarchy6"/>
    <dgm:cxn modelId="{12A882F3-4B6E-490E-AA4F-A9894D44C9DD}" type="presParOf" srcId="{C816E56B-4AD0-4D97-9E79-336804A33AA7}" destId="{B7FFECD1-09E2-4CAE-908C-90DA066A493E}" srcOrd="0" destOrd="0" presId="urn:microsoft.com/office/officeart/2005/8/layout/hierarchy6"/>
    <dgm:cxn modelId="{F80BA4C7-50AB-4465-8DEC-0ED5B5DA7B5D}" type="presParOf" srcId="{C816E56B-4AD0-4D97-9E79-336804A33AA7}" destId="{0BF3D25F-7654-409F-B52D-5EBA2E7B4A54}" srcOrd="1" destOrd="0" presId="urn:microsoft.com/office/officeart/2005/8/layout/hierarchy6"/>
    <dgm:cxn modelId="{3FD189F2-88F1-4D08-AB86-EB012F50E890}" type="presParOf" srcId="{47E9C514-3FDC-43EE-B134-129102EDF5B3}" destId="{BCDCA3EC-844E-4E57-A3EB-D1CA3B9924B7}" srcOrd="2" destOrd="0" presId="urn:microsoft.com/office/officeart/2005/8/layout/hierarchy6"/>
    <dgm:cxn modelId="{8E60300E-04F0-405C-B77C-BE90B503D5E7}" type="presParOf" srcId="{47E9C514-3FDC-43EE-B134-129102EDF5B3}" destId="{A07ED238-ABB1-451E-9500-D1F1EB667DD0}" srcOrd="3" destOrd="0" presId="urn:microsoft.com/office/officeart/2005/8/layout/hierarchy6"/>
    <dgm:cxn modelId="{A9C6E211-78F5-4A39-BEE2-BD644B825329}" type="presParOf" srcId="{A07ED238-ABB1-451E-9500-D1F1EB667DD0}" destId="{60D9B3B8-C895-4565-9C64-0E7D59B4A0F4}" srcOrd="0" destOrd="0" presId="urn:microsoft.com/office/officeart/2005/8/layout/hierarchy6"/>
    <dgm:cxn modelId="{A60FE05A-6CDE-458A-B059-CC53CCD150E7}" type="presParOf" srcId="{A07ED238-ABB1-451E-9500-D1F1EB667DD0}" destId="{488577E1-011D-4292-92CD-2E34BE3A3E29}" srcOrd="1" destOrd="0" presId="urn:microsoft.com/office/officeart/2005/8/layout/hierarchy6"/>
    <dgm:cxn modelId="{CE3CBE14-9184-4E11-A289-39883F7099DD}" type="presParOf" srcId="{47E9C514-3FDC-43EE-B134-129102EDF5B3}" destId="{015EA3A1-ACF2-4F5C-ABB2-AF3BF35D0155}" srcOrd="4" destOrd="0" presId="urn:microsoft.com/office/officeart/2005/8/layout/hierarchy6"/>
    <dgm:cxn modelId="{0E2E7969-B73E-4797-8E49-169894C563A3}" type="presParOf" srcId="{47E9C514-3FDC-43EE-B134-129102EDF5B3}" destId="{E5372C32-1CC9-46CC-8F58-ECDABB26EE01}" srcOrd="5" destOrd="0" presId="urn:microsoft.com/office/officeart/2005/8/layout/hierarchy6"/>
    <dgm:cxn modelId="{5B6D326F-5172-4F2B-85CF-3359AE286D9A}" type="presParOf" srcId="{E5372C32-1CC9-46CC-8F58-ECDABB26EE01}" destId="{C2D05F27-4514-4C74-AAC1-39E6FC7C0EDB}" srcOrd="0" destOrd="0" presId="urn:microsoft.com/office/officeart/2005/8/layout/hierarchy6"/>
    <dgm:cxn modelId="{B173B2E4-3B3F-41EF-A775-EEBD80C1ACD6}" type="presParOf" srcId="{E5372C32-1CC9-46CC-8F58-ECDABB26EE01}" destId="{B9C8E3A4-569E-4D31-9754-4980413FBA37}" srcOrd="1" destOrd="0" presId="urn:microsoft.com/office/officeart/2005/8/layout/hierarchy6"/>
    <dgm:cxn modelId="{26939C83-462D-4348-B64F-F509B73D188F}" type="presParOf" srcId="{47E9C514-3FDC-43EE-B134-129102EDF5B3}" destId="{0CE938AA-33E3-4F04-8EF9-F12990E90487}" srcOrd="6" destOrd="0" presId="urn:microsoft.com/office/officeart/2005/8/layout/hierarchy6"/>
    <dgm:cxn modelId="{0486A50F-52A4-41C9-97B6-85710CC92D80}" type="presParOf" srcId="{47E9C514-3FDC-43EE-B134-129102EDF5B3}" destId="{64C77487-665E-4342-B71C-5561C7B5B9B1}" srcOrd="7" destOrd="0" presId="urn:microsoft.com/office/officeart/2005/8/layout/hierarchy6"/>
    <dgm:cxn modelId="{F18EBDBB-69AD-4457-8873-176D53C3440B}" type="presParOf" srcId="{64C77487-665E-4342-B71C-5561C7B5B9B1}" destId="{A79EA619-FE75-48FF-9A81-F245490A8D5B}" srcOrd="0" destOrd="0" presId="urn:microsoft.com/office/officeart/2005/8/layout/hierarchy6"/>
    <dgm:cxn modelId="{C0D4E2A9-4636-47E3-BB1F-A7BEDC30AA02}" type="presParOf" srcId="{64C77487-665E-4342-B71C-5561C7B5B9B1}" destId="{5DCEA594-A10E-4844-98A9-214C782F153C}" srcOrd="1" destOrd="0" presId="urn:microsoft.com/office/officeart/2005/8/layout/hierarchy6"/>
    <dgm:cxn modelId="{6384B8E5-9534-4CCB-AD62-33097D8D4644}" type="presParOf" srcId="{69AA60FA-AD21-46B2-89AE-F69D0C721B31}" destId="{EECC42D4-AD43-4D6E-9FE9-703EFA6B7C39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914E30B-6AAC-4F70-BCCF-37028C910A6E}">
      <dsp:nvSpPr>
        <dsp:cNvPr id="0" name=""/>
        <dsp:cNvSpPr/>
      </dsp:nvSpPr>
      <dsp:spPr>
        <a:xfrm>
          <a:off x="1828244" y="0"/>
          <a:ext cx="4342076" cy="115278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alpha val="8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2">
                <a:alpha val="8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alpha val="8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i="1" kern="1200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Показатели качества изделий</a:t>
          </a:r>
          <a:endParaRPr lang="ru-RU" sz="3200" b="1" i="1" kern="1200" dirty="0">
            <a:solidFill>
              <a:srgbClr val="C000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828244" y="0"/>
        <a:ext cx="4342076" cy="1152782"/>
      </dsp:txXfrm>
    </dsp:sp>
    <dsp:sp modelId="{38E93772-D9F4-4381-B772-603CB03B1D90}">
      <dsp:nvSpPr>
        <dsp:cNvPr id="0" name=""/>
        <dsp:cNvSpPr/>
      </dsp:nvSpPr>
      <dsp:spPr>
        <a:xfrm>
          <a:off x="3999282" y="1152782"/>
          <a:ext cx="3308235" cy="135817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79085"/>
              </a:lnTo>
              <a:lnTo>
                <a:pt x="3308235" y="679085"/>
              </a:lnTo>
              <a:lnTo>
                <a:pt x="3308235" y="1358170"/>
              </a:lnTo>
            </a:path>
          </a:pathLst>
        </a:custGeom>
        <a:noFill/>
        <a:ln w="25400" cap="flat" cmpd="sng" algn="ctr">
          <a:solidFill>
            <a:schemeClr val="accent2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7FFECD1-09E2-4CAE-908C-90DA066A493E}">
      <dsp:nvSpPr>
        <dsp:cNvPr id="0" name=""/>
        <dsp:cNvSpPr/>
      </dsp:nvSpPr>
      <dsp:spPr>
        <a:xfrm>
          <a:off x="6550139" y="2510952"/>
          <a:ext cx="1514756" cy="274932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alpha val="7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2">
                <a:alpha val="7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alpha val="7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Эластич</a:t>
          </a:r>
          <a:r>
            <a:rPr lang="ru-RU" sz="18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-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ность</a:t>
          </a:r>
          <a:endParaRPr lang="ru-RU" sz="18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6550139" y="2510952"/>
        <a:ext cx="1514756" cy="2749328"/>
      </dsp:txXfrm>
    </dsp:sp>
    <dsp:sp modelId="{BCDCA3EC-844E-4E57-A3EB-D1CA3B9924B7}">
      <dsp:nvSpPr>
        <dsp:cNvPr id="0" name=""/>
        <dsp:cNvSpPr/>
      </dsp:nvSpPr>
      <dsp:spPr>
        <a:xfrm>
          <a:off x="3999282" y="1152782"/>
          <a:ext cx="1225733" cy="133450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67251"/>
              </a:lnTo>
              <a:lnTo>
                <a:pt x="1225733" y="667251"/>
              </a:lnTo>
              <a:lnTo>
                <a:pt x="1225733" y="1334503"/>
              </a:lnTo>
            </a:path>
          </a:pathLst>
        </a:custGeom>
        <a:noFill/>
        <a:ln w="25400" cap="flat" cmpd="sng" algn="ctr">
          <a:solidFill>
            <a:schemeClr val="accent2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0D9B3B8-C895-4565-9C64-0E7D59B4A0F4}">
      <dsp:nvSpPr>
        <dsp:cNvPr id="0" name=""/>
        <dsp:cNvSpPr/>
      </dsp:nvSpPr>
      <dsp:spPr>
        <a:xfrm>
          <a:off x="4457686" y="2487286"/>
          <a:ext cx="1534658" cy="272646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alpha val="7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2">
                <a:alpha val="7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alpha val="7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Растяжи-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мость</a:t>
          </a:r>
          <a:endParaRPr lang="ru-RU" sz="18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457686" y="2487286"/>
        <a:ext cx="1534658" cy="2726468"/>
      </dsp:txXfrm>
    </dsp:sp>
    <dsp:sp modelId="{015EA3A1-ACF2-4F5C-ABB2-AF3BF35D0155}">
      <dsp:nvSpPr>
        <dsp:cNvPr id="0" name=""/>
        <dsp:cNvSpPr/>
      </dsp:nvSpPr>
      <dsp:spPr>
        <a:xfrm>
          <a:off x="3139606" y="1152782"/>
          <a:ext cx="859676" cy="1334503"/>
        </a:xfrm>
        <a:custGeom>
          <a:avLst/>
          <a:gdLst/>
          <a:ahLst/>
          <a:cxnLst/>
          <a:rect l="0" t="0" r="0" b="0"/>
          <a:pathLst>
            <a:path>
              <a:moveTo>
                <a:pt x="859676" y="0"/>
              </a:moveTo>
              <a:lnTo>
                <a:pt x="859676" y="667251"/>
              </a:lnTo>
              <a:lnTo>
                <a:pt x="0" y="667251"/>
              </a:lnTo>
              <a:lnTo>
                <a:pt x="0" y="1334503"/>
              </a:lnTo>
            </a:path>
          </a:pathLst>
        </a:custGeom>
        <a:noFill/>
        <a:ln w="25400" cap="flat" cmpd="sng" algn="ctr">
          <a:solidFill>
            <a:schemeClr val="accent2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2D05F27-4514-4C74-AAC1-39E6FC7C0EDB}">
      <dsp:nvSpPr>
        <dsp:cNvPr id="0" name=""/>
        <dsp:cNvSpPr/>
      </dsp:nvSpPr>
      <dsp:spPr>
        <a:xfrm>
          <a:off x="2340278" y="2487286"/>
          <a:ext cx="1598655" cy="272923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alpha val="7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2">
                <a:alpha val="7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alpha val="7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Запах</a:t>
          </a:r>
          <a:endParaRPr lang="ru-RU" sz="18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340278" y="2487286"/>
        <a:ext cx="1598655" cy="2729235"/>
      </dsp:txXfrm>
    </dsp:sp>
    <dsp:sp modelId="{0CE938AA-33E3-4F04-8EF9-F12990E90487}">
      <dsp:nvSpPr>
        <dsp:cNvPr id="0" name=""/>
        <dsp:cNvSpPr/>
      </dsp:nvSpPr>
      <dsp:spPr>
        <a:xfrm>
          <a:off x="930284" y="1152782"/>
          <a:ext cx="3068998" cy="1334503"/>
        </a:xfrm>
        <a:custGeom>
          <a:avLst/>
          <a:gdLst/>
          <a:ahLst/>
          <a:cxnLst/>
          <a:rect l="0" t="0" r="0" b="0"/>
          <a:pathLst>
            <a:path>
              <a:moveTo>
                <a:pt x="3068998" y="0"/>
              </a:moveTo>
              <a:lnTo>
                <a:pt x="3068998" y="667251"/>
              </a:lnTo>
              <a:lnTo>
                <a:pt x="0" y="667251"/>
              </a:lnTo>
              <a:lnTo>
                <a:pt x="0" y="1334503"/>
              </a:lnTo>
            </a:path>
          </a:pathLst>
        </a:custGeom>
        <a:noFill/>
        <a:ln w="25400" cap="flat" cmpd="sng" algn="ctr">
          <a:solidFill>
            <a:schemeClr val="accent2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79EA619-FE75-48FF-9A81-F245490A8D5B}">
      <dsp:nvSpPr>
        <dsp:cNvPr id="0" name=""/>
        <dsp:cNvSpPr/>
      </dsp:nvSpPr>
      <dsp:spPr>
        <a:xfrm>
          <a:off x="39042" y="2487286"/>
          <a:ext cx="1782484" cy="276000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alpha val="7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2">
                <a:alpha val="7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alpha val="7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Соответствие составу, заявленному на этикетке</a:t>
          </a:r>
          <a:endParaRPr lang="ru-RU" sz="16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9042" y="2487286"/>
        <a:ext cx="1782484" cy="276000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>
              <a:defRPr/>
            </a:pPr>
            <a:fld id="{305A7900-2736-4230-83AB-EA555919E300}" type="datetimeFigureOut">
              <a:rPr lang="ru-RU"/>
              <a:pPr>
                <a:defRPr/>
              </a:pPr>
              <a:t>19.11.2016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/>
            </a:lvl1pPr>
          </a:lstStyle>
          <a:p>
            <a:pPr>
              <a:defRPr/>
            </a:pPr>
            <a:fld id="{83513A44-7F9E-432C-9D31-1B037FDBFBC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4056139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Arial" charset="0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Arial" charset="0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Arial" charset="0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Arial" charset="0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15363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E80F3229-0267-4491-B997-331BF7B7B484}" type="slidenum">
              <a:rPr lang="ru-RU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3513A44-7F9E-432C-9D31-1B037FDBFBC4}" type="slidenum">
              <a:rPr lang="ru-RU" smtClean="0"/>
              <a:pPr>
                <a:defRPr/>
              </a:pPr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1644805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3513A44-7F9E-432C-9D31-1B037FDBFBC4}" type="slidenum">
              <a:rPr lang="ru-RU" smtClean="0"/>
              <a:pPr>
                <a:defRPr/>
              </a:pPr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1198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9B7C31-5296-41B1-A9BC-E38BB8782258}" type="datetimeFigureOut">
              <a:rPr lang="ru-RU"/>
              <a:pPr>
                <a:defRPr/>
              </a:pPr>
              <a:t>19.11.2016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832F2B-FCA1-4716-8C94-6D051A25F2A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4732B7-AD60-4CDF-B40C-921E4D80E6AC}" type="datetimeFigureOut">
              <a:rPr lang="ru-RU"/>
              <a:pPr>
                <a:defRPr/>
              </a:pPr>
              <a:t>19.11.2016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6BD713-F3CB-420A-870C-CE726D1749F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F48162-6C22-4ECC-8558-3D99F512B861}" type="datetimeFigureOut">
              <a:rPr lang="ru-RU"/>
              <a:pPr>
                <a:defRPr/>
              </a:pPr>
              <a:t>19.11.2016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3611D2-B342-4DD8-8E23-06EA51ABD52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47F1D6-8E7B-421D-B192-03D84AC9FFE1}" type="datetimeFigureOut">
              <a:rPr lang="ru-RU"/>
              <a:pPr>
                <a:defRPr/>
              </a:pPr>
              <a:t>19.11.2016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73E6B0-1472-4EBB-887B-EE091B89B1D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E38E3E-CF58-4EA1-8972-08F75E70E309}" type="datetimeFigureOut">
              <a:rPr lang="ru-RU"/>
              <a:pPr>
                <a:defRPr/>
              </a:pPr>
              <a:t>19.11.2016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B51DC6-2E9E-42D8-A0A4-F64648FE577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6EF2B9-DEE5-44B7-B89C-EC1696CBA0E6}" type="datetimeFigureOut">
              <a:rPr lang="ru-RU"/>
              <a:pPr>
                <a:defRPr/>
              </a:pPr>
              <a:t>19.11.2016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570043-3E87-4333-90F9-1E708EA8FD7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671DAF-51D7-491B-82F4-08226BB15469}" type="datetimeFigureOut">
              <a:rPr lang="ru-RU"/>
              <a:pPr>
                <a:defRPr/>
              </a:pPr>
              <a:t>19.11.2016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4ED7B0-4AB3-4BA7-80F3-57C0140E70A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89EFD9-38B1-47D6-B379-AA38999AD8A5}" type="datetimeFigureOut">
              <a:rPr lang="ru-RU"/>
              <a:pPr>
                <a:defRPr/>
              </a:pPr>
              <a:t>19.11.2016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877192-A2C5-490F-BE7D-00BE314F1EB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7FE4F5-1531-4913-A115-EAC0DD9B0C1A}" type="datetimeFigureOut">
              <a:rPr lang="ru-RU"/>
              <a:pPr>
                <a:defRPr/>
              </a:pPr>
              <a:t>19.11.2016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430D3B-4C43-4DB6-9469-D3DF077C7EE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57FE83-7174-4604-9F31-6137C540F817}" type="datetimeFigureOut">
              <a:rPr lang="ru-RU"/>
              <a:pPr>
                <a:defRPr/>
              </a:pPr>
              <a:t>19.11.2016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0DB76B-F1D9-42AB-B525-F9E838D552B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4C5951-668C-4D3C-9A26-910ADCFBC376}" type="datetimeFigureOut">
              <a:rPr lang="ru-RU"/>
              <a:pPr>
                <a:defRPr/>
              </a:pPr>
              <a:t>19.11.2016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36F962-C623-4582-B788-A171C29E265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CCFF"/>
            </a:gs>
            <a:gs pos="50000">
              <a:srgbClr val="FFFFCC"/>
            </a:gs>
            <a:gs pos="100000">
              <a:srgbClr val="FFCCFF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607F9E9A-583E-4F06-B048-15C510EA17AB}" type="datetimeFigureOut">
              <a:rPr lang="ru-RU"/>
              <a:pPr>
                <a:defRPr/>
              </a:pPr>
              <a:t>19.11.2016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DA37EE7-855A-4453-8568-5280130508E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2" r:id="rId2"/>
    <p:sldLayoutId id="2147483681" r:id="rId3"/>
    <p:sldLayoutId id="2147483680" r:id="rId4"/>
    <p:sldLayoutId id="2147483679" r:id="rId5"/>
    <p:sldLayoutId id="2147483678" r:id="rId6"/>
    <p:sldLayoutId id="2147483677" r:id="rId7"/>
    <p:sldLayoutId id="2147483676" r:id="rId8"/>
    <p:sldLayoutId id="2147483675" r:id="rId9"/>
    <p:sldLayoutId id="2147483674" r:id="rId10"/>
    <p:sldLayoutId id="214748367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0.jpeg"/><Relationship Id="rId5" Type="http://schemas.openxmlformats.org/officeDocument/2006/relationships/image" Target="../media/image49.jpeg"/><Relationship Id="rId4" Type="http://schemas.openxmlformats.org/officeDocument/2006/relationships/image" Target="../media/image48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hyperlink" Target="http://cs623617.vk.me/v623617922/45e9c/zvWHt2ruBbI.jpg" TargetMode="External"/><Relationship Id="rId13" Type="http://schemas.openxmlformats.org/officeDocument/2006/relationships/hyperlink" Target="http://st10.stpulscen.ru/images/product/070/309/834_big.jpg" TargetMode="External"/><Relationship Id="rId3" Type="http://schemas.openxmlformats.org/officeDocument/2006/relationships/hyperlink" Target="http://family-value.ru/image/cache/data/rainbow%20loom/1882-ht5%20-%20%D0%BA%D0%BE%D0%BF%D0%B8%D1%8F-1000x1000.jpg" TargetMode="External"/><Relationship Id="rId7" Type="http://schemas.openxmlformats.org/officeDocument/2006/relationships/hyperlink" Target="http://dl.hostingfailov.com/preview/b4a378322b.jpg" TargetMode="External"/><Relationship Id="rId12" Type="http://schemas.openxmlformats.org/officeDocument/2006/relationships/hyperlink" Target="http://cs623629.vk.me/v623629405/ef0e/OqTrE8oEkqo.jpg" TargetMode="External"/><Relationship Id="rId17" Type="http://schemas.openxmlformats.org/officeDocument/2006/relationships/hyperlink" Target="http://rio.ua/files/images/items/892/892931vca1b6c43.jpg" TargetMode="External"/><Relationship Id="rId2" Type="http://schemas.openxmlformats.org/officeDocument/2006/relationships/hyperlink" Target="https://im2-tub-ru.yandex.net/i?id=b68f01f7bd577f1aa8b0932675de0f58&amp;n=33&amp;h=215&amp;w=318" TargetMode="External"/><Relationship Id="rId16" Type="http://schemas.openxmlformats.org/officeDocument/2006/relationships/hyperlink" Target="https://im2-tub-ru.yandex.net/i?id=11ae8707da175c932782a8a8f225a49b&amp;n=33&amp;h=215&amp;w=323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bagnet.org/storage/20/30/15/21/729_486_560d7f378eba0.jpg" TargetMode="External"/><Relationship Id="rId11" Type="http://schemas.openxmlformats.org/officeDocument/2006/relationships/hyperlink" Target="http://etnokot.com.ua/sites/default/files/imagecache/product_full/DIY-R011-M-06.JPG" TargetMode="External"/><Relationship Id="rId5" Type="http://schemas.openxmlformats.org/officeDocument/2006/relationships/hyperlink" Target="http://hnu.docdat.com/pars_docs/refs/192/191545/img12.jpg" TargetMode="External"/><Relationship Id="rId15" Type="http://schemas.openxmlformats.org/officeDocument/2006/relationships/hyperlink" Target="https://im3-tub-ru.yandex.net/i?id=db35cc8f850cb393d7bf4eb0506b8930&amp;n=33&amp;h=215&amp;w=215" TargetMode="External"/><Relationship Id="rId10" Type="http://schemas.openxmlformats.org/officeDocument/2006/relationships/hyperlink" Target="https://im0-tub-ru.yandex.net/i?id=a76be0434f697adffa7fe8c6b26c049c&amp;n=33&amp;h=215&amp;w=215" TargetMode="External"/><Relationship Id="rId4" Type="http://schemas.openxmlformats.org/officeDocument/2006/relationships/hyperlink" Target="http://www.istmira.com/uploads/post/78/148n-24.jpg" TargetMode="External"/><Relationship Id="rId9" Type="http://schemas.openxmlformats.org/officeDocument/2006/relationships/hyperlink" Target="http://zhirafa-tut.ru/components/com_jshopping/files/img_products/full_img_full_B0002_697_.jpg" TargetMode="External"/><Relationship Id="rId14" Type="http://schemas.openxmlformats.org/officeDocument/2006/relationships/hyperlink" Target="http://www.muldyr.ru/images/14.jpg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eg"/><Relationship Id="rId5" Type="http://schemas.openxmlformats.org/officeDocument/2006/relationships/image" Target="../media/image23.png"/><Relationship Id="rId4" Type="http://schemas.openxmlformats.org/officeDocument/2006/relationships/image" Target="../media/image2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Содержимое 20"/>
          <p:cNvSpPr>
            <a:spLocks noGrp="1"/>
          </p:cNvSpPr>
          <p:nvPr>
            <p:ph idx="1"/>
          </p:nvPr>
        </p:nvSpPr>
        <p:spPr>
          <a:xfrm>
            <a:off x="683567" y="116632"/>
            <a:ext cx="8014345" cy="3528392"/>
          </a:xfrm>
        </p:spPr>
        <p:txBody>
          <a:bodyPr/>
          <a:lstStyle/>
          <a:p>
            <a:pPr algn="ctr" eaLnBrk="1" hangingPunct="1">
              <a:buFont typeface="Arial" charset="0"/>
              <a:buNone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АВТОНОМНОЕ ОБЩЕОБРАЗОВАТЕЛЬНОЕ УЧРЕЖДЕНИЕ</a:t>
            </a:r>
          </a:p>
          <a:p>
            <a:pPr algn="ctr" eaLnBrk="1" hangingPunct="1">
              <a:buFont typeface="Arial" charset="0"/>
              <a:buNone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«ГИМНАЗИЯ ПРИ ГЛАВЕ МУНИЦИПАЛЬНОГО РАЙОНА «СОСНОГОРСК»</a:t>
            </a:r>
          </a:p>
          <a:p>
            <a:pPr algn="ctr" eaLnBrk="1" hangingPunct="1">
              <a:buFont typeface="Arial" charset="0"/>
              <a:buNone/>
            </a:pPr>
            <a:endPara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buFont typeface="Arial" charset="0"/>
              <a:buNone/>
            </a:pPr>
            <a:r>
              <a:rPr lang="el-GR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ΙΙΙ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Всероссийский конкурс детских исследовательских проектов</a:t>
            </a:r>
          </a:p>
          <a:p>
            <a:pPr algn="ctr" eaLnBrk="1" hangingPunct="1">
              <a:buFont typeface="Arial" charset="0"/>
              <a:buNone/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«Первые шаги в науку»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buFont typeface="Arial" charset="0"/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Учебно-исследовательская работа</a:t>
            </a:r>
          </a:p>
          <a:p>
            <a:pPr eaLnBrk="1" hangingPunct="1">
              <a:buFont typeface="Arial" charset="0"/>
              <a:buNone/>
            </a:pPr>
            <a:r>
              <a:rPr lang="ru-RU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Увлекательное хобби: вред или польза?</a:t>
            </a:r>
          </a:p>
        </p:txBody>
      </p:sp>
      <p:pic>
        <p:nvPicPr>
          <p:cNvPr id="14339" name="Picture 2" descr="C:\Users\ПК\Desktop\1288599242_matematika_carica_nauk - копия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ackgroundRemoval t="5000" b="90000" l="4500" r="9812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28184" y="4965432"/>
            <a:ext cx="2568697" cy="16912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0" name="TextBox 1"/>
          <p:cNvSpPr txBox="1">
            <a:spLocks noChangeArrowheads="1"/>
          </p:cNvSpPr>
          <p:nvPr/>
        </p:nvSpPr>
        <p:spPr bwMode="auto">
          <a:xfrm>
            <a:off x="323850" y="3445975"/>
            <a:ext cx="8496622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b="1" u="sng" dirty="0" smtClean="0">
                <a:latin typeface="Times New Roman" pitchFamily="18" charset="0"/>
                <a:cs typeface="Times New Roman" pitchFamily="18" charset="0"/>
              </a:rPr>
              <a:t>Автор: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</a:t>
            </a:r>
            <a:r>
              <a:rPr lang="ru-RU" b="1" u="sng" dirty="0">
                <a:latin typeface="Times New Roman" pitchFamily="18" charset="0"/>
                <a:cs typeface="Times New Roman" pitchFamily="18" charset="0"/>
              </a:rPr>
              <a:t>Руководитель: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Зинченко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Анастасия                                                 Балукина И.М.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ученица 1 класса,                                                        учитель начальных классов,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МАОУ «Гимназия г.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Сосногорска»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               МАОУ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«Гимназия г. Сосногорска»</a:t>
            </a: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u="sng" dirty="0" smtClean="0">
                <a:latin typeface="Times New Roman" pitchFamily="18" charset="0"/>
                <a:cs typeface="Times New Roman" pitchFamily="18" charset="0"/>
              </a:rPr>
              <a:t>Соавтор:</a:t>
            </a:r>
          </a:p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Зинченко А. А.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мама</a:t>
            </a: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Homeworkstation\Desktop\резиночки\dsc_6273_141871494483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5720" y="548680"/>
            <a:ext cx="3714776" cy="236030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" name="Picture 3" descr="C:\Users\Homeworkstation\Desktop\резиночки\r sharmik 1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27984" y="3717031"/>
            <a:ext cx="4424725" cy="263532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Picture 2" descr="C:\Users\Homeworkstation\Desktop\резиночки\1895693905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5720" y="3696816"/>
            <a:ext cx="3848609" cy="265554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5143128" y="1777468"/>
            <a:ext cx="35825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5. Брелоки для резиночек</a:t>
            </a:r>
            <a:endParaRPr lang="ru-RU" sz="24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85881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5112060" y="397313"/>
            <a:ext cx="28803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Польза</a:t>
            </a:r>
            <a:endParaRPr lang="ru-RU" sz="2400" b="1" i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colorTemperature colorTemp="53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74486" y="260648"/>
            <a:ext cx="3456384" cy="5528745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4427984" y="1124744"/>
            <a:ext cx="4248472" cy="52937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200000"/>
              </a:lnSpc>
              <a:buFont typeface="Wingdings" panose="05000000000000000000" pitchFamily="2" charset="2"/>
              <a:buChar char="ü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Развивает мелкую моторику, внимание, память, мышление, фантазию; </a:t>
            </a:r>
          </a:p>
          <a:p>
            <a:pPr marL="285750" indent="-285750">
              <a:lnSpc>
                <a:spcPct val="200000"/>
              </a:lnSpc>
              <a:buFont typeface="Wingdings" panose="05000000000000000000" pitchFamily="2" charset="2"/>
              <a:buChar char="ü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Вырабатывает собственный вкус, </a:t>
            </a:r>
          </a:p>
          <a:p>
            <a:pPr>
              <a:lnSpc>
                <a:spcPct val="200000"/>
              </a:lnSpc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аккуратность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усидчивость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285750" indent="-285750">
              <a:lnSpc>
                <a:spcPct val="200000"/>
              </a:lnSpc>
              <a:buFont typeface="Wingdings" panose="05000000000000000000" pitchFamily="2" charset="2"/>
              <a:buChar char="ü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Сближает взрослых и детей, развивает общительность и взаимопомощь;</a:t>
            </a:r>
          </a:p>
          <a:p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251520" y="5789393"/>
            <a:ext cx="4032448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Педиатр детской поликлиники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Страха Лилия Леонидовна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04698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5868144" y="572426"/>
            <a:ext cx="21602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Вред</a:t>
            </a:r>
            <a:endParaRPr lang="ru-RU" sz="2400" b="1" i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148064" y="1034091"/>
            <a:ext cx="3816424" cy="59862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200000"/>
              </a:lnSpc>
              <a:buFont typeface="Wingdings" panose="05000000000000000000" pitchFamily="2" charset="2"/>
              <a:buChar char="ü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Приводят к аллергическим реакциям, нарушению памяти, агрессивности, рассеянности, онкологическим заболеваниям;</a:t>
            </a:r>
          </a:p>
          <a:p>
            <a:pPr marL="285750" indent="-285750">
              <a:lnSpc>
                <a:spcPct val="200000"/>
              </a:lnSpc>
              <a:buFont typeface="Wingdings" panose="05000000000000000000" pitchFamily="2" charset="2"/>
              <a:buChar char="ü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Вызывают нарушение сна, повышенную утомляемость, дерматиты и экземы.</a:t>
            </a:r>
          </a:p>
          <a:p>
            <a:pPr>
              <a:lnSpc>
                <a:spcPct val="250000"/>
              </a:lnSpc>
            </a:pPr>
            <a:endParaRPr lang="ru-RU" dirty="0" smtClean="0"/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20020" y="3514235"/>
            <a:ext cx="2736304" cy="31038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40"/>
            <a:ext cx="2969971" cy="31683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497824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979712" y="389710"/>
            <a:ext cx="52565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 анкетирования</a:t>
            </a:r>
            <a:endParaRPr lang="ru-RU" sz="2400" b="1" i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2" name="Диаграмма 11"/>
          <p:cNvGraphicFramePr/>
          <p:nvPr>
            <p:extLst>
              <p:ext uri="{D42A27DB-BD31-4B8C-83A1-F6EECF244321}">
                <p14:modId xmlns:p14="http://schemas.microsoft.com/office/powerpoint/2010/main" xmlns="" val="571164222"/>
              </p:ext>
            </p:extLst>
          </p:nvPr>
        </p:nvGraphicFramePr>
        <p:xfrm>
          <a:off x="467544" y="879796"/>
          <a:ext cx="8496944" cy="550153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xmlns="" val="2497824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03847" y="252611"/>
            <a:ext cx="327615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Исследуемые образцы</a:t>
            </a:r>
            <a:endParaRPr lang="ru-RU" sz="2400" b="1" i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92270" y="836712"/>
            <a:ext cx="2448272" cy="4128380"/>
          </a:xfrm>
          <a:prstGeom prst="rect">
            <a:avLst/>
          </a:prstGeom>
        </p:spPr>
      </p:pic>
      <p:pic>
        <p:nvPicPr>
          <p:cNvPr id="5" name="Рисунок 4"/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059832" y="836712"/>
            <a:ext cx="2808313" cy="4176464"/>
          </a:xfrm>
          <a:prstGeom prst="rect">
            <a:avLst/>
          </a:prstGeom>
        </p:spPr>
      </p:pic>
      <p:pic>
        <p:nvPicPr>
          <p:cNvPr id="6" name="Рисунок 5"/>
          <p:cNvPicPr/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56176" y="860754"/>
            <a:ext cx="2592288" cy="412838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9489" y="4989134"/>
            <a:ext cx="2462311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образец </a:t>
            </a:r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№ 1</a:t>
            </a:r>
          </a:p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Набор для творчества, производитель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Синьшенъе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Тойз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Китай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161163" y="5043131"/>
            <a:ext cx="2605650" cy="184665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 smtClean="0"/>
              <a:t>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образец </a:t>
            </a:r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№ 2</a:t>
            </a:r>
          </a:p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Набор для творчества, </a:t>
            </a:r>
          </a:p>
          <a:p>
            <a:pPr algn="ctr"/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DIY 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LOOM BANDS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производитель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Elliot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Gmbh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Китай </a:t>
            </a:r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195316" y="5013176"/>
            <a:ext cx="2547942" cy="12926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 smtClean="0"/>
              <a:t>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образец </a:t>
            </a:r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№ 3</a:t>
            </a:r>
          </a:p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Набор для творчества,</a:t>
            </a:r>
          </a:p>
          <a:p>
            <a:pPr algn="ctr"/>
            <a:r>
              <a:rPr lang="en-US" b="1" dirty="0">
                <a:latin typeface="Times New Roman"/>
                <a:ea typeface="Calibri"/>
              </a:rPr>
              <a:t>TUKZAR</a:t>
            </a:r>
            <a:r>
              <a:rPr lang="ru-RU" b="1" dirty="0">
                <a:latin typeface="Times New Roman"/>
                <a:ea typeface="Calibri"/>
              </a:rPr>
              <a:t>,</a:t>
            </a:r>
            <a:r>
              <a:rPr lang="ru-RU" b="1" dirty="0">
                <a:latin typeface="Calibri"/>
                <a:ea typeface="Calibri"/>
                <a:cs typeface="Times New Roman"/>
              </a:rPr>
              <a:t> </a:t>
            </a:r>
            <a:endParaRPr lang="ru-RU" b="1" dirty="0" smtClean="0">
              <a:latin typeface="Calibri"/>
              <a:ea typeface="Calibri"/>
              <a:cs typeface="Times New Roman"/>
            </a:endParaRPr>
          </a:p>
          <a:p>
            <a:pPr algn="ctr"/>
            <a:r>
              <a:rPr lang="ru-RU" b="1" dirty="0" smtClean="0">
                <a:latin typeface="Times New Roman"/>
                <a:ea typeface="Calibri"/>
              </a:rPr>
              <a:t>производитель</a:t>
            </a:r>
            <a:r>
              <a:rPr lang="ru-RU" b="1" dirty="0">
                <a:latin typeface="Times New Roman"/>
                <a:ea typeface="Calibri"/>
              </a:rPr>
              <a:t>: КНР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04698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xmlns="" val="3882741624"/>
              </p:ext>
            </p:extLst>
          </p:nvPr>
        </p:nvGraphicFramePr>
        <p:xfrm>
          <a:off x="539552" y="260648"/>
          <a:ext cx="8064896" cy="61206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xmlns="" val="1409180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691680" y="404664"/>
            <a:ext cx="618117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Исследуем состав, заявленный на этикетке</a:t>
            </a:r>
            <a:endParaRPr lang="ru-RU" sz="2400" b="1" i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16862" y="949080"/>
            <a:ext cx="2476226" cy="471216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40152" y="949080"/>
            <a:ext cx="2648892" cy="471216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3218" y="949079"/>
            <a:ext cx="2488577" cy="471216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39552" y="5798857"/>
            <a:ext cx="187220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образец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</a:t>
            </a:r>
          </a:p>
          <a:p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3419872" y="5837339"/>
            <a:ext cx="22485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бразец № 2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024559" y="5799746"/>
            <a:ext cx="25922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образец №  3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339752" y="332656"/>
            <a:ext cx="35283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 изделия</a:t>
            </a:r>
            <a:endParaRPr lang="ru-RU" sz="2400" b="1" i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27784" y="3284984"/>
            <a:ext cx="2448272" cy="3406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320327"/>
            <a:ext cx="2266839" cy="33246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4974020" y="1412776"/>
            <a:ext cx="3990467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lnSpc>
                <a:spcPct val="200000"/>
              </a:lnSpc>
              <a:spcBef>
                <a:spcPct val="20000"/>
              </a:spcBef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Поджигаем </a:t>
            </a:r>
            <a:r>
              <a:rPr lang="ru-RU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резиночку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металлической ёмкости: силиконовые материалы загораются с трудом, при горении выделяют не чёрную сажу (углерод), а белую (диоксид кремния). 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491880" y="360860"/>
            <a:ext cx="216437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Запах изделия</a:t>
            </a:r>
            <a:endParaRPr lang="ru-RU" sz="2400" b="1" i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212778"/>
            <a:ext cx="2489314" cy="32602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87824" y="3573016"/>
            <a:ext cx="2306049" cy="31683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656255" y="1484784"/>
            <a:ext cx="3092209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Понюхайте материалы: если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запах настораживает, вероятно, Вам попалась подделка с содержанием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фталатов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  В силикон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фталаты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не добавляются, поэтому силиконовые резиночки не имеют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запаха.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563888" y="370661"/>
            <a:ext cx="239847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Растяжимость</a:t>
            </a:r>
            <a:endParaRPr lang="ru-RU" sz="2400" b="1" i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71600" y="1149933"/>
            <a:ext cx="3312368" cy="51125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Рисунок 3"/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48104" y="2873414"/>
            <a:ext cx="1743075" cy="1665605"/>
          </a:xfrm>
          <a:prstGeom prst="rect">
            <a:avLst/>
          </a:prstGeom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48103" y="900148"/>
            <a:ext cx="1743075" cy="1706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80754" y="4797152"/>
            <a:ext cx="1743075" cy="1847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8028384" y="1556792"/>
            <a:ext cx="7920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№ 1</a:t>
            </a:r>
            <a:endParaRPr lang="ru-RU" sz="2000" b="1" i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028384" y="3501008"/>
            <a:ext cx="8640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№ 2</a:t>
            </a:r>
            <a:endParaRPr lang="ru-RU" sz="2000" b="1" i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028384" y="5322708"/>
            <a:ext cx="971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№ 3</a:t>
            </a:r>
            <a:endParaRPr lang="ru-RU" sz="2000" b="1" i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69173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18203" y="237373"/>
            <a:ext cx="686117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Знаменитости тоже увлекаются плетением… </a:t>
            </a:r>
            <a:endParaRPr lang="ru-RU" sz="2400" b="1" i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31156" y="908720"/>
            <a:ext cx="4714875" cy="2466975"/>
          </a:xfrm>
          <a:prstGeom prst="rect">
            <a:avLst/>
          </a:prstGeom>
        </p:spPr>
      </p:pic>
      <p:pic>
        <p:nvPicPr>
          <p:cNvPr id="2050" name="Picture 2" descr="C:\Users\Админ\Desktop\Исследовательская работа Насти\7350265ebd12131710bc00ee11288acd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46078" y="3573016"/>
            <a:ext cx="4058369" cy="2937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685881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771800" y="476672"/>
            <a:ext cx="37444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Эластичность</a:t>
            </a:r>
            <a:endParaRPr lang="ru-RU" sz="2400" b="1" i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3568" y="1324142"/>
            <a:ext cx="3600400" cy="49685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932040" y="2060848"/>
            <a:ext cx="3923928" cy="32609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ctr">
              <a:lnSpc>
                <a:spcPct val="200000"/>
              </a:lnSpc>
              <a:spcBef>
                <a:spcPct val="20000"/>
              </a:spcBef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Замораживаем </a:t>
            </a:r>
            <a:r>
              <a:rPr lang="ru-RU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резиночки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342900" lvl="0" indent="-342900" algn="ctr">
              <a:lnSpc>
                <a:spcPct val="200000"/>
              </a:lnSpc>
              <a:spcBef>
                <a:spcPct val="20000"/>
              </a:spcBef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изделия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 ПВХ, каучука </a:t>
            </a:r>
            <a:endPara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ctr">
              <a:lnSpc>
                <a:spcPct val="200000"/>
              </a:lnSpc>
              <a:spcBef>
                <a:spcPct val="20000"/>
              </a:spcBef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резины) станут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твёрдыми.</a:t>
            </a:r>
          </a:p>
          <a:p>
            <a:pPr marL="342900" lvl="0" indent="-342900" algn="ctr">
              <a:lnSpc>
                <a:spcPct val="200000"/>
              </a:lnSpc>
              <a:spcBef>
                <a:spcPct val="20000"/>
              </a:spcBef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Силикон 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потеряет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своей эластичности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051720" y="319673"/>
            <a:ext cx="52565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Итоги экспериментальной работы</a:t>
            </a:r>
            <a:endParaRPr lang="ru-RU" sz="2400" b="1" i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153751892"/>
              </p:ext>
            </p:extLst>
          </p:nvPr>
        </p:nvGraphicFramePr>
        <p:xfrm>
          <a:off x="467544" y="908720"/>
          <a:ext cx="8136904" cy="5646943"/>
        </p:xfrm>
        <a:graphic>
          <a:graphicData uri="http://schemas.openxmlformats.org/drawingml/2006/table">
            <a:tbl>
              <a:tblPr firstRow="1" firstCol="1">
                <a:tableStyleId>{5DA37D80-6434-44D0-A028-1B22A696006F}</a:tableStyleId>
              </a:tblPr>
              <a:tblGrid>
                <a:gridCol w="2034226"/>
                <a:gridCol w="2034226"/>
                <a:gridCol w="2034226"/>
                <a:gridCol w="2034226"/>
              </a:tblGrid>
              <a:tr h="992953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Показатели качества изделия</a:t>
                      </a:r>
                      <a:endParaRPr lang="ru-RU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 smtClean="0"/>
                    </a:p>
                    <a:p>
                      <a:pPr algn="ctr"/>
                      <a:r>
                        <a:rPr lang="ru-RU" sz="2000" dirty="0" smtClean="0"/>
                        <a:t>№</a:t>
                      </a:r>
                      <a:r>
                        <a:rPr lang="ru-RU" sz="2000" baseline="0" dirty="0" smtClean="0"/>
                        <a:t> 1</a:t>
                      </a:r>
                      <a:endParaRPr lang="ru-RU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 smtClean="0"/>
                    </a:p>
                    <a:p>
                      <a:pPr algn="ctr"/>
                      <a:r>
                        <a:rPr lang="ru-RU" sz="2000" dirty="0" smtClean="0"/>
                        <a:t>№ 2</a:t>
                      </a:r>
                      <a:endParaRPr lang="ru-RU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 smtClean="0"/>
                    </a:p>
                    <a:p>
                      <a:pPr algn="ctr"/>
                      <a:r>
                        <a:rPr lang="ru-RU" sz="2000" dirty="0" smtClean="0"/>
                        <a:t>№ 3</a:t>
                      </a:r>
                      <a:endParaRPr lang="ru-RU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1053132"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Соответствие составу</a:t>
                      </a:r>
                      <a:r>
                        <a:rPr lang="ru-RU" sz="1800" baseline="0" dirty="0" smtClean="0"/>
                        <a:t>, заявленному на этикетке</a:t>
                      </a:r>
                      <a:endParaRPr lang="ru-RU" sz="1800" b="1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Состав: пластик.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Соответствует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Состав: пластик</a:t>
                      </a:r>
                      <a:r>
                        <a:rPr lang="ru-RU" sz="16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, силикон, резина</a:t>
                      </a:r>
                      <a:r>
                        <a:rPr lang="ru-RU" sz="16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.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соответствует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Состав: картон</a:t>
                      </a:r>
                      <a:r>
                        <a:rPr lang="ru-RU" sz="16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, пластик, резина</a:t>
                      </a:r>
                      <a:r>
                        <a:rPr lang="ru-RU" sz="16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.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соответствует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928639"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Запах</a:t>
                      </a:r>
                      <a:endParaRPr lang="ru-RU" sz="1800" b="1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Резкий неприятный запах, раздражает слизистую носа</a:t>
                      </a:r>
                      <a:r>
                        <a:rPr lang="ru-RU" sz="16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.</a:t>
                      </a:r>
                      <a:r>
                        <a:rPr lang="ru-RU" sz="16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Запах еле уловимый.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Запах менее резкий, какой-то технический, резиновый. Запах настораживает.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928639"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Растяжимость</a:t>
                      </a:r>
                      <a:endParaRPr lang="ru-RU" sz="1800" b="1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Трудно порвать. </a:t>
                      </a:r>
                      <a:r>
                        <a:rPr lang="ru-RU" sz="16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Резиночка</a:t>
                      </a:r>
                      <a:r>
                        <a:rPr lang="ru-RU" sz="16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образовала ровный край.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Порвалась очень легко. Но края резиночки ровные после разрыва.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Трудно порвать. </a:t>
                      </a:r>
                      <a:r>
                        <a:rPr lang="ru-RU" sz="16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Резиночка</a:t>
                      </a:r>
                      <a:r>
                        <a:rPr lang="ru-RU" sz="16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образовала ровный край.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928639"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Эластичность</a:t>
                      </a:r>
                      <a:endParaRPr lang="ru-RU" sz="1800" b="1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Резиночка</a:t>
                      </a:r>
                      <a:r>
                        <a:rPr lang="ru-RU" sz="16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стала твердой.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Резиночка не потеряла эластичности.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Резиночка</a:t>
                      </a:r>
                      <a:r>
                        <a:rPr lang="ru-RU" sz="16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не потеряла эластичности.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27784" y="251441"/>
            <a:ext cx="34563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Выводы:</a:t>
            </a:r>
            <a:endParaRPr lang="ru-RU" sz="2400" b="1" i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99592" y="908720"/>
            <a:ext cx="7488832" cy="57058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История 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плетения насчитывает </a:t>
            </a:r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тысячелетия.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 изготовлении любой вещи народный мастер не только думал о  ее </a:t>
            </a:r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практическом назначении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но и не забывал о </a:t>
            </a:r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красоте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285750" lvl="0" indent="-285750" algn="just">
              <a:lnSpc>
                <a:spcPct val="150000"/>
              </a:lnSpc>
              <a:spcAft>
                <a:spcPts val="1000"/>
              </a:spcAft>
              <a:buFont typeface="Wingdings" panose="05000000000000000000" pitchFamily="2" charset="2"/>
              <a:buChar char="ü"/>
            </a:pPr>
            <a:r>
              <a:rPr lang="ru-RU" dirty="0">
                <a:latin typeface="Times New Roman"/>
                <a:ea typeface="Calibri"/>
                <a:cs typeface="Times New Roman"/>
              </a:rPr>
              <a:t>Плетение из </a:t>
            </a:r>
            <a:r>
              <a:rPr lang="ru-RU" dirty="0" err="1">
                <a:latin typeface="Times New Roman"/>
                <a:ea typeface="Calibri"/>
                <a:cs typeface="Times New Roman"/>
              </a:rPr>
              <a:t>резиночек</a:t>
            </a:r>
            <a:r>
              <a:rPr lang="ru-RU" dirty="0">
                <a:latin typeface="Times New Roman"/>
                <a:ea typeface="Calibri"/>
                <a:cs typeface="Times New Roman"/>
              </a:rPr>
              <a:t> </a:t>
            </a:r>
            <a:r>
              <a:rPr lang="ru-RU" b="1" dirty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полезный</a:t>
            </a:r>
            <a:r>
              <a:rPr lang="ru-RU" dirty="0">
                <a:latin typeface="Times New Roman"/>
                <a:ea typeface="Calibri"/>
                <a:cs typeface="Times New Roman"/>
              </a:rPr>
              <a:t> вид рукоделия. Оно вызывает радость творчества, помогает стать более усидчивыми, развивает мелкую моторику  пальцев рук, мышление, память, внимание; </a:t>
            </a:r>
            <a:endParaRPr lang="ru-RU" sz="1400" dirty="0">
              <a:latin typeface="Calibri"/>
              <a:ea typeface="Calibri"/>
              <a:cs typeface="Times New Roman"/>
            </a:endParaRPr>
          </a:p>
          <a:p>
            <a:pPr marL="285750" lvl="0" indent="-285750" algn="just">
              <a:lnSpc>
                <a:spcPct val="150000"/>
              </a:lnSpc>
              <a:spcAft>
                <a:spcPts val="1000"/>
              </a:spcAft>
              <a:buFont typeface="Wingdings" panose="05000000000000000000" pitchFamily="2" charset="2"/>
              <a:buChar char="ü"/>
            </a:pPr>
            <a:r>
              <a:rPr lang="ru-RU" dirty="0">
                <a:latin typeface="Times New Roman"/>
                <a:ea typeface="Calibri"/>
                <a:cs typeface="Times New Roman"/>
              </a:rPr>
              <a:t>На рынке появилось много </a:t>
            </a:r>
            <a:r>
              <a:rPr lang="ru-RU" b="1" dirty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некачественной</a:t>
            </a:r>
            <a:r>
              <a:rPr lang="ru-RU" dirty="0">
                <a:latin typeface="Times New Roman"/>
                <a:ea typeface="Calibri"/>
                <a:cs typeface="Times New Roman"/>
              </a:rPr>
              <a:t> продукции. </a:t>
            </a:r>
            <a:r>
              <a:rPr lang="ru-RU" b="1" dirty="0" smtClean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Протестировать </a:t>
            </a:r>
            <a:r>
              <a:rPr lang="ru-RU" b="1" dirty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на качество</a:t>
            </a:r>
            <a:r>
              <a:rPr lang="ru-RU" dirty="0">
                <a:latin typeface="Times New Roman"/>
                <a:ea typeface="Calibri"/>
                <a:cs typeface="Times New Roman"/>
              </a:rPr>
              <a:t> расходные материалы без лабораторных исследований </a:t>
            </a:r>
            <a:r>
              <a:rPr lang="ru-RU" b="1" dirty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в состоянии </a:t>
            </a:r>
            <a:r>
              <a:rPr lang="ru-RU" dirty="0">
                <a:latin typeface="Times New Roman"/>
                <a:ea typeface="Calibri"/>
                <a:cs typeface="Times New Roman"/>
              </a:rPr>
              <a:t>даже </a:t>
            </a:r>
            <a:r>
              <a:rPr lang="ru-RU" b="1" dirty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дети</a:t>
            </a:r>
            <a:r>
              <a:rPr lang="ru-RU" dirty="0" smtClean="0">
                <a:latin typeface="Times New Roman"/>
                <a:ea typeface="Calibri"/>
                <a:cs typeface="Times New Roman"/>
              </a:rPr>
              <a:t>;</a:t>
            </a:r>
          </a:p>
          <a:p>
            <a:pPr marL="285750" lvl="0" indent="-285750" algn="just">
              <a:lnSpc>
                <a:spcPct val="150000"/>
              </a:lnSpc>
              <a:spcAft>
                <a:spcPts val="1000"/>
              </a:spcAft>
              <a:buFont typeface="Wingdings" panose="05000000000000000000" pitchFamily="2" charset="2"/>
              <a:buChar char="ü"/>
            </a:pPr>
            <a:r>
              <a:rPr lang="ru-RU" dirty="0">
                <a:latin typeface="Times New Roman"/>
                <a:ea typeface="Calibri"/>
              </a:rPr>
              <a:t>Чтобы </a:t>
            </a:r>
            <a:r>
              <a:rPr lang="ru-RU" b="1" dirty="0">
                <a:solidFill>
                  <a:srgbClr val="C00000"/>
                </a:solidFill>
                <a:latin typeface="Times New Roman"/>
                <a:ea typeface="Calibri"/>
              </a:rPr>
              <a:t>обезопасить</a:t>
            </a:r>
            <a:r>
              <a:rPr lang="ru-RU" dirty="0">
                <a:latin typeface="Times New Roman"/>
                <a:ea typeface="Calibri"/>
              </a:rPr>
              <a:t> себя при покупке наборов, нужно соблюдать </a:t>
            </a:r>
            <a:r>
              <a:rPr lang="ru-RU" b="1" dirty="0">
                <a:solidFill>
                  <a:srgbClr val="C00000"/>
                </a:solidFill>
                <a:latin typeface="Times New Roman"/>
                <a:ea typeface="Calibri"/>
              </a:rPr>
              <a:t>два</a:t>
            </a:r>
            <a:r>
              <a:rPr lang="ru-RU" dirty="0">
                <a:latin typeface="Times New Roman"/>
                <a:ea typeface="Calibri"/>
              </a:rPr>
              <a:t> главных </a:t>
            </a:r>
            <a:r>
              <a:rPr lang="ru-RU" b="1" dirty="0">
                <a:solidFill>
                  <a:srgbClr val="C00000"/>
                </a:solidFill>
                <a:latin typeface="Times New Roman"/>
                <a:ea typeface="Calibri"/>
              </a:rPr>
              <a:t>правила:</a:t>
            </a:r>
            <a:r>
              <a:rPr lang="ru-RU" dirty="0">
                <a:latin typeface="Times New Roman"/>
                <a:ea typeface="Calibri"/>
              </a:rPr>
              <a:t> приобретать только в </a:t>
            </a:r>
            <a:r>
              <a:rPr lang="ru-RU" b="1" dirty="0">
                <a:solidFill>
                  <a:srgbClr val="C00000"/>
                </a:solidFill>
                <a:latin typeface="Times New Roman"/>
                <a:ea typeface="Calibri"/>
              </a:rPr>
              <a:t>специализированных </a:t>
            </a:r>
            <a:r>
              <a:rPr lang="ru-RU" dirty="0">
                <a:latin typeface="Times New Roman"/>
                <a:ea typeface="Calibri"/>
              </a:rPr>
              <a:t>магазинах, где вся продукция проходит серьёзную проверку, и спрашивать перед покупкой </a:t>
            </a:r>
            <a:r>
              <a:rPr lang="ru-RU" b="1" dirty="0">
                <a:solidFill>
                  <a:srgbClr val="C00000"/>
                </a:solidFill>
                <a:latin typeface="Times New Roman"/>
                <a:ea typeface="Calibri"/>
              </a:rPr>
              <a:t>сертификат </a:t>
            </a:r>
            <a:r>
              <a:rPr lang="ru-RU" b="1" dirty="0" smtClean="0">
                <a:solidFill>
                  <a:srgbClr val="C00000"/>
                </a:solidFill>
                <a:latin typeface="Times New Roman"/>
                <a:ea typeface="Calibri"/>
              </a:rPr>
              <a:t>безопасности</a:t>
            </a:r>
            <a:r>
              <a:rPr lang="ru-RU" dirty="0" smtClean="0">
                <a:latin typeface="Times New Roman"/>
                <a:ea typeface="Calibri"/>
              </a:rPr>
              <a:t>.</a:t>
            </a:r>
            <a:endParaRPr lang="ru-RU" dirty="0">
              <a:effectLst/>
              <a:latin typeface="Calibri"/>
              <a:ea typeface="Calibri"/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Админ\Pictures\P_20160222_210456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224" y="28848"/>
            <a:ext cx="2176512" cy="3400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7" name="Picture 13" descr="C:\Users\Админ\Pictures\P_20160222_211135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16216" y="28848"/>
            <a:ext cx="2491361" cy="36515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C:\Users\Админ\Pictures\P_20160222_211154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804" y="3434308"/>
            <a:ext cx="2173932" cy="34236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9" name="Picture 15" descr="C:\Users\Админ\Pictures\P_20160222_211159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16216" y="3680356"/>
            <a:ext cx="2491361" cy="31776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C:\Users\Админ\Pictures\P_20160222_210703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95736" y="28848"/>
            <a:ext cx="4320480" cy="67940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51521" y="92453"/>
            <a:ext cx="46725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МОИ РАБОТЫ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1172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71600" y="116632"/>
            <a:ext cx="756084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вот уже от плетения браслетов, колечек, кулонов, сумочек мастерицы перешли к изготовлению более сложных вещей: фресок,  кукол и игрушек, одежды для них,  и даже одежды для людей!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55576" y="1686292"/>
            <a:ext cx="7920880" cy="48094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685881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5" name="Содержимое 7" descr="iр.jpg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323850" y="4076700"/>
            <a:ext cx="4283075" cy="2568575"/>
          </a:xfrm>
        </p:spPr>
      </p:pic>
      <p:pic>
        <p:nvPicPr>
          <p:cNvPr id="38916" name="Содержимое 7" descr="iр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43438" y="4062413"/>
            <a:ext cx="4321175" cy="2592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641669" y="1268760"/>
            <a:ext cx="800353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Спасибо за внимание!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342515" y="48940"/>
            <a:ext cx="2457724" cy="800219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3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Источники:</a:t>
            </a:r>
          </a:p>
          <a:p>
            <a:pPr>
              <a:defRPr/>
            </a:pPr>
            <a:endParaRPr lang="ru-RU" sz="1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11560" y="980728"/>
            <a:ext cx="7920880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indent="-228600">
              <a:buAutoNum type="arabicPeriod"/>
            </a:pPr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https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://</a:t>
            </a:r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im2-tub-ru.yandex.net/i?id=b68f01f7bd577f1aa8b0932675de0f58&amp;n=33&amp;h=215&amp;w=318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Папа Римский;</a:t>
            </a:r>
          </a:p>
          <a:p>
            <a:pPr marL="228600" indent="-228600">
              <a:buAutoNum type="arabicPeriod"/>
            </a:pP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http://family-value.ru/image/cache/data/rainbow%20loom/1882-ht5%20-%</a:t>
            </a:r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20%D0%BA%D0%BE%D0%BF%D0%B8%D1%8F-1000x1000.jpg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ru-RU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Кейт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Мидлтон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228600" indent="-228600">
              <a:buAutoNum type="arabicPeriod"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http://</a:t>
            </a:r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www.istmira.com/uploads/post/78/148n-24.jpg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- первобытный человек;</a:t>
            </a:r>
          </a:p>
          <a:p>
            <a:pPr marL="228600" indent="-228600">
              <a:buAutoNum type="arabicPeriod"/>
            </a:pP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http://</a:t>
            </a:r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hnu.docdat.com/pars_docs/refs/192/191545/img12.jpg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-кипу;</a:t>
            </a:r>
          </a:p>
          <a:p>
            <a:pPr marL="228600" indent="-228600">
              <a:buAutoNum type="arabicPeriod"/>
            </a:pP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  <a:hlinkClick r:id="rId6"/>
              </a:rPr>
              <a:t>http://</a:t>
            </a:r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6"/>
              </a:rPr>
              <a:t>www.bagnet.org/storage/20/30/15/21/729_486_560d7f378eba0.jpg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- юнги;</a:t>
            </a:r>
          </a:p>
          <a:p>
            <a:pPr marL="228600" indent="-228600">
              <a:buAutoNum type="arabicPeriod"/>
            </a:pP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  <a:hlinkClick r:id="rId7"/>
              </a:rPr>
              <a:t>http://</a:t>
            </a:r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7"/>
              </a:rPr>
              <a:t>dl.hostingfailov.com/preview/b4a378322b.jpg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-королева Англии;</a:t>
            </a:r>
          </a:p>
          <a:p>
            <a:pPr marL="228600" indent="-228600">
              <a:buAutoNum type="arabicPeriod"/>
            </a:pP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  <a:hlinkClick r:id="rId7"/>
              </a:rPr>
              <a:t>http://</a:t>
            </a:r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7"/>
              </a:rPr>
              <a:t>dl.hostingfailov.com/preview/b4a378322b.jpg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-русские кружевницы;</a:t>
            </a:r>
          </a:p>
          <a:p>
            <a:pPr marL="228600" indent="-228600">
              <a:buAutoNum type="arabicPeriod"/>
            </a:pP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  <a:hlinkClick r:id="rId8"/>
              </a:rPr>
              <a:t>http://</a:t>
            </a:r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8"/>
              </a:rPr>
              <a:t>cs623617.vk.me/v623617922/45e9c/zvWHt2ruBbI.jpg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- семья </a:t>
            </a:r>
            <a:r>
              <a:rPr lang="ru-RU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Чонг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Чунг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Нг</a:t>
            </a: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28600" indent="-228600">
              <a:buAutoNum type="arabicPeriod"/>
            </a:pP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  <a:hlinkClick r:id="rId9"/>
              </a:rPr>
              <a:t>http://zhirafa-tut.ru/components/com_jshopping/files/img_products/full_img_full_B0002_697_.</a:t>
            </a:r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9"/>
              </a:rPr>
              <a:t>jpg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-</a:t>
            </a:r>
            <a:r>
              <a:rPr lang="ru-RU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резиночки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228600" indent="-228600">
              <a:buAutoNum type="arabicPeriod"/>
            </a:pP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  <a:hlinkClick r:id="rId10"/>
              </a:rPr>
              <a:t>https://</a:t>
            </a:r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10"/>
              </a:rPr>
              <a:t>im0-tub-ru.yandex.net/i?id=a76be0434f697adffa7fe8c6b26c049c&amp;n=33&amp;h=215&amp;w=215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крючки;</a:t>
            </a:r>
          </a:p>
          <a:p>
            <a:pPr marL="228600" indent="-228600">
              <a:buAutoNum type="arabicPeriod"/>
            </a:pP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  <a:hlinkClick r:id="rId11"/>
              </a:rPr>
              <a:t>http://</a:t>
            </a:r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11"/>
              </a:rPr>
              <a:t>etnokot.com.ua/sites/default/files/imagecache/product_full/DIY-R011-M-06.JPG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-рогатки и крючки;</a:t>
            </a:r>
          </a:p>
          <a:p>
            <a:pPr marL="228600" indent="-228600">
              <a:buAutoNum type="arabicPeriod"/>
            </a:pP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  <a:hlinkClick r:id="rId12"/>
              </a:rPr>
              <a:t>http://</a:t>
            </a:r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12"/>
              </a:rPr>
              <a:t>cs623629.vk.me/v623629405/ef0e/OqTrE8oEkqo.jpg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- станки;</a:t>
            </a:r>
          </a:p>
          <a:p>
            <a:pPr marL="228600" indent="-228600">
              <a:buAutoNum type="arabicPeriod"/>
            </a:pP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  <a:hlinkClick r:id="rId13"/>
              </a:rPr>
              <a:t>http://</a:t>
            </a:r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13"/>
              </a:rPr>
              <a:t>st10.stpulscen.ru/images/product/070/309/834_big.jpg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- брелоки;</a:t>
            </a:r>
          </a:p>
          <a:p>
            <a:pPr marL="228600" indent="-228600">
              <a:buAutoNum type="arabicPeriod"/>
            </a:pP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  <a:hlinkClick r:id="rId14"/>
              </a:rPr>
              <a:t>http://</a:t>
            </a:r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14"/>
              </a:rPr>
              <a:t>www.muldyr.ru/images/14.jpg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- каучук;</a:t>
            </a:r>
          </a:p>
          <a:p>
            <a:pPr marL="228600" indent="-228600">
              <a:buAutoNum type="arabicPeriod"/>
            </a:pPr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15"/>
              </a:rPr>
              <a:t>https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  <a:hlinkClick r:id="rId15"/>
              </a:rPr>
              <a:t>://</a:t>
            </a:r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15"/>
              </a:rPr>
              <a:t>im3-tub-ru.yandex.net/i?id=db35cc8f850cb393d7bf4eb0506b8930&amp;n=33&amp;h=215&amp;w=215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силикон;</a:t>
            </a:r>
          </a:p>
          <a:p>
            <a:pPr marL="228600" indent="-228600">
              <a:buAutoNum type="arabicPeriod"/>
            </a:pP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  <a:hlinkClick r:id="rId16"/>
              </a:rPr>
              <a:t>https://</a:t>
            </a:r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16"/>
              </a:rPr>
              <a:t>im2-tub-ru.yandex.net/i?id=11ae8707da175c932782a8a8f225a49b&amp;n=33&amp;h=215&amp;w=323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пиджак;</a:t>
            </a:r>
          </a:p>
          <a:p>
            <a:pPr marL="228600" indent="-228600">
              <a:buAutoNum type="arabicPeriod"/>
            </a:pP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  <a:hlinkClick r:id="rId17"/>
              </a:rPr>
              <a:t>http://</a:t>
            </a:r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17"/>
              </a:rPr>
              <a:t>rio.ua/files/images/items/892/892931vca1b6c43.jpg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- браслеты и колечки</a:t>
            </a:r>
          </a:p>
          <a:p>
            <a:pPr marL="228600" indent="-228600">
              <a:buAutoNum type="arabicPeriod"/>
            </a:pPr>
            <a:r>
              <a:rPr lang="ru-RU" sz="1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ВСЯ ИНФОРМАЦИЯ ЛИЧНОГО ХАРАКТЕРА ИСПОЛЬЗОВАНА С ПИСЬМЕННОГО СОГЛАШЕНИЯ РОДИТЕЛЕЙ ОБУЧАЮЩИХСЯ</a:t>
            </a: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2738" y="764704"/>
            <a:ext cx="3535363" cy="3170237"/>
          </a:xfrm>
          <a:prstGeom prst="rect">
            <a:avLst/>
          </a:prstGeom>
          <a:noFill/>
          <a:ln w="9525">
            <a:solidFill>
              <a:schemeClr val="accent2">
                <a:lumMod val="20000"/>
                <a:lumOff val="80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96197" y="798040"/>
            <a:ext cx="3560763" cy="3103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80420" y="4077072"/>
            <a:ext cx="4631554" cy="26750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047908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Users\Админ\Desktop\Ф\P_20160222_210801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48064" y="116632"/>
            <a:ext cx="3888432" cy="6688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0928" y="98554"/>
            <a:ext cx="2458863" cy="3272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 descr="C:\Users\Админ\Desktop\Ф\4.jpe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49424"/>
            <a:ext cx="2088232" cy="32215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C:\Users\Админ\Desktop\Ф\i.jpe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607778">
            <a:off x="693092" y="3695931"/>
            <a:ext cx="3451338" cy="25817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397094"/>
            <a:ext cx="808553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 smtClean="0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  исследования:</a:t>
            </a:r>
            <a:r>
              <a:rPr lang="ru-RU" sz="2000" b="1" dirty="0" smtClean="0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Выяснить насколько хобби является полезным и безопасным.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23528" y="1104980"/>
            <a:ext cx="8636063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</a:t>
            </a:r>
            <a:r>
              <a:rPr lang="ru-RU" sz="2000" b="1" i="1" dirty="0" smtClean="0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Узнать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 где и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когда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появилось это хобби.</a:t>
            </a:r>
          </a:p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Выяснить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из чего сделаны материалы для плетения.</a:t>
            </a:r>
          </a:p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Определить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в чем польза и вред новомодного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рукоделия.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Провести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эксперимент по определению качества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расходных материалов. </a:t>
            </a:r>
          </a:p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Предложить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по выбору наборов для плетения.</a:t>
            </a:r>
          </a:p>
          <a:p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 smtClean="0"/>
          </a:p>
          <a:p>
            <a:pPr algn="ctr"/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323528" y="3429000"/>
            <a:ext cx="7704856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 smtClean="0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Методы исследования: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b="1" dirty="0">
                <a:latin typeface="Times New Roman"/>
                <a:ea typeface="Calibri"/>
              </a:rPr>
              <a:t>изучение литературы, </a:t>
            </a:r>
            <a:endParaRPr lang="ru-RU" sz="2000" b="1" dirty="0" smtClean="0">
              <a:latin typeface="Times New Roman"/>
              <a:ea typeface="Calibri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b="1" dirty="0" smtClean="0">
                <a:latin typeface="Times New Roman"/>
                <a:ea typeface="Calibri"/>
              </a:rPr>
              <a:t>наблюдение</a:t>
            </a:r>
            <a:r>
              <a:rPr lang="ru-RU" sz="2000" b="1" dirty="0">
                <a:latin typeface="Times New Roman"/>
                <a:ea typeface="Calibri"/>
              </a:rPr>
              <a:t>, </a:t>
            </a:r>
            <a:endParaRPr lang="ru-RU" sz="2000" b="1" dirty="0" smtClean="0">
              <a:latin typeface="Times New Roman"/>
              <a:ea typeface="Calibri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b="1" dirty="0" smtClean="0">
                <a:latin typeface="Times New Roman"/>
                <a:ea typeface="Calibri"/>
              </a:rPr>
              <a:t>анкетирование</a:t>
            </a:r>
            <a:r>
              <a:rPr lang="ru-RU" sz="2000" b="1" dirty="0">
                <a:latin typeface="Times New Roman"/>
                <a:ea typeface="Calibri"/>
              </a:rPr>
              <a:t>, </a:t>
            </a:r>
            <a:endParaRPr lang="ru-RU" sz="2000" b="1" dirty="0" smtClean="0">
              <a:latin typeface="Times New Roman"/>
              <a:ea typeface="Calibri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b="1" dirty="0" smtClean="0">
                <a:latin typeface="Times New Roman"/>
                <a:ea typeface="Calibri"/>
              </a:rPr>
              <a:t>интервью</a:t>
            </a:r>
            <a:r>
              <a:rPr lang="ru-RU" sz="2000" b="1" dirty="0">
                <a:latin typeface="Times New Roman"/>
                <a:ea typeface="Calibri"/>
              </a:rPr>
              <a:t>, </a:t>
            </a:r>
            <a:endParaRPr lang="ru-RU" sz="2000" b="1" dirty="0" smtClean="0">
              <a:latin typeface="Times New Roman"/>
              <a:ea typeface="Calibri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b="1" dirty="0" smtClean="0">
                <a:latin typeface="Times New Roman"/>
                <a:ea typeface="Calibri"/>
              </a:rPr>
              <a:t>практическая </a:t>
            </a:r>
            <a:r>
              <a:rPr lang="ru-RU" sz="2000" b="1" dirty="0">
                <a:latin typeface="Times New Roman"/>
                <a:ea typeface="Calibri"/>
              </a:rPr>
              <a:t>деятельность,  </a:t>
            </a:r>
            <a:endParaRPr lang="ru-RU" sz="2000" b="1" dirty="0" smtClean="0">
              <a:latin typeface="Times New Roman"/>
              <a:ea typeface="Calibri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b="1" dirty="0" smtClean="0">
                <a:latin typeface="Times New Roman"/>
                <a:ea typeface="Calibri"/>
              </a:rPr>
              <a:t>эксперимент</a:t>
            </a:r>
            <a:endParaRPr lang="ru-RU" sz="2000" b="1" dirty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323528" y="5805264"/>
            <a:ext cx="842544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i="1" dirty="0" smtClean="0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Гипотеза: </a:t>
            </a:r>
          </a:p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все материалы, используемые для плетения одинаково  безопасны.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Box 4"/>
          <p:cNvSpPr txBox="1">
            <a:spLocks noChangeArrowheads="1"/>
          </p:cNvSpPr>
          <p:nvPr/>
        </p:nvSpPr>
        <p:spPr bwMode="auto">
          <a:xfrm>
            <a:off x="4000500" y="2214563"/>
            <a:ext cx="4714875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ru-RU" sz="2600" b="1">
              <a:solidFill>
                <a:srgbClr val="FF0000"/>
              </a:solidFill>
              <a:latin typeface="Calibri" pitchFamily="34" charset="0"/>
            </a:endParaRPr>
          </a:p>
          <a:p>
            <a:endParaRPr lang="ru-RU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872567" y="311051"/>
            <a:ext cx="330321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 истории  плетения</a:t>
            </a:r>
            <a:endParaRPr lang="ru-RU" sz="2400" b="1" i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3528" y="925886"/>
            <a:ext cx="2350358" cy="282219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945027" y="4050830"/>
            <a:ext cx="3158291" cy="256266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19025" y="925885"/>
            <a:ext cx="3027715" cy="282219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357937" y="4081499"/>
            <a:ext cx="2588803" cy="2531999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3529" y="4081499"/>
            <a:ext cx="2350358" cy="253335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008666" y="925886"/>
            <a:ext cx="2631157" cy="282219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Homeworkstation\Desktop\резиночки\image008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140003"/>
            <a:ext cx="4696708" cy="314498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" name="Picture 2" descr="C:\Users\Homeworkstation\Desktop\резиночки\mr_chon1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47864" y="3429000"/>
            <a:ext cx="5334177" cy="319897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TextBox 3"/>
          <p:cNvSpPr txBox="1"/>
          <p:nvPr/>
        </p:nvSpPr>
        <p:spPr>
          <a:xfrm>
            <a:off x="5220072" y="531760"/>
            <a:ext cx="365220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Создатель станка  </a:t>
            </a:r>
            <a:r>
              <a:rPr lang="ru-RU" sz="2400" b="1" i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Rainbow</a:t>
            </a:r>
            <a:r>
              <a:rPr lang="ru-RU" sz="24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Loom</a:t>
            </a:r>
            <a:endParaRPr lang="ru-RU" sz="2400" b="1" i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81717" y="4437112"/>
            <a:ext cx="189987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i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Чонг</a:t>
            </a:r>
            <a:r>
              <a:rPr lang="ru-RU" sz="24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Чун</a:t>
            </a:r>
            <a:r>
              <a:rPr lang="ru-RU" sz="24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Нг</a:t>
            </a:r>
            <a:endParaRPr lang="ru-RU" sz="2400" b="1" i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семьёй  </a:t>
            </a:r>
            <a:endParaRPr lang="ru-RU" sz="2400" b="1" i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78248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619672" y="104279"/>
            <a:ext cx="646055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Аксессуары и приспособления для </a:t>
            </a:r>
            <a:r>
              <a:rPr lang="ru-RU" sz="24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плетения: </a:t>
            </a:r>
            <a:endParaRPr lang="ru-RU" sz="2400" b="1" i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52866" y="821903"/>
            <a:ext cx="399276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Резиночки</a:t>
            </a: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Rainbow Loom</a:t>
            </a:r>
            <a:endParaRPr lang="ru-RU" sz="24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ackgroundRemoval t="4132" b="92562" l="4319" r="9634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48064" y="597952"/>
            <a:ext cx="3384376" cy="23910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75683" y="4736203"/>
            <a:ext cx="41471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Застёжки- клипсы  </a:t>
            </a:r>
            <a:endParaRPr lang="ru-RU" sz="24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148064" y="3573016"/>
            <a:ext cx="3384376" cy="27880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904698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63764" y="692696"/>
            <a:ext cx="310771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Крючки и рогатки </a:t>
            </a:r>
          </a:p>
          <a:p>
            <a:pPr algn="ctr"/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для плетения</a:t>
            </a:r>
            <a:endParaRPr lang="ru-RU" sz="24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ackgroundRemoval t="2673" b="97996" l="2000" r="825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0800000">
            <a:off x="3433017" y="527686"/>
            <a:ext cx="2789227" cy="199201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22246" y="188641"/>
            <a:ext cx="2679422" cy="235059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693852" y="3187814"/>
            <a:ext cx="35283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 Станки для плетения </a:t>
            </a:r>
            <a:endParaRPr lang="ru-RU" sz="24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08104" y="3789041"/>
            <a:ext cx="3295475" cy="28562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63764" y="3789040"/>
            <a:ext cx="4673593" cy="28562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904698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2382</TotalTime>
  <Words>805</Words>
  <Application>Microsoft Office PowerPoint</Application>
  <PresentationFormat>Экран (4:3)</PresentationFormat>
  <Paragraphs>151</Paragraphs>
  <Slides>26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Евгения</dc:creator>
  <cp:lastModifiedBy>Настёна</cp:lastModifiedBy>
  <cp:revision>172</cp:revision>
  <dcterms:created xsi:type="dcterms:W3CDTF">2013-10-26T13:34:19Z</dcterms:created>
  <dcterms:modified xsi:type="dcterms:W3CDTF">2016-11-19T05:46:01Z</dcterms:modified>
</cp:coreProperties>
</file>