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4" r:id="rId5"/>
    <p:sldId id="274" r:id="rId6"/>
    <p:sldId id="270" r:id="rId7"/>
    <p:sldId id="271" r:id="rId8"/>
    <p:sldId id="259" r:id="rId9"/>
    <p:sldId id="260" r:id="rId10"/>
    <p:sldId id="261" r:id="rId11"/>
    <p:sldId id="273" r:id="rId12"/>
    <p:sldId id="285" r:id="rId13"/>
    <p:sldId id="280" r:id="rId14"/>
    <p:sldId id="281" r:id="rId15"/>
    <p:sldId id="276" r:id="rId16"/>
    <p:sldId id="277" r:id="rId17"/>
    <p:sldId id="278" r:id="rId18"/>
    <p:sldId id="267" r:id="rId19"/>
    <p:sldId id="269" r:id="rId20"/>
    <p:sldId id="287" r:id="rId21"/>
    <p:sldId id="282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BFDDB"/>
    <a:srgbClr val="EFF967"/>
    <a:srgbClr val="FF0066"/>
    <a:srgbClr val="FF99CC"/>
    <a:srgbClr val="FFFF00"/>
    <a:srgbClr val="CC3300"/>
    <a:srgbClr val="FFFF66"/>
    <a:srgbClr val="F9AB6B"/>
    <a:srgbClr val="F1F61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7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C22DE-2022-4BEA-92B2-6857BA0E40F2}" type="datetimeFigureOut">
              <a:rPr lang="ru-RU" smtClean="0"/>
              <a:pPr/>
              <a:t>27.11.2016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7BDF9-7192-4E1D-BC12-054229FC23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C22DE-2022-4BEA-92B2-6857BA0E40F2}" type="datetimeFigureOut">
              <a:rPr lang="ru-RU" smtClean="0"/>
              <a:pPr/>
              <a:t>27.11.2016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7BDF9-7192-4E1D-BC12-054229FC23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C22DE-2022-4BEA-92B2-6857BA0E40F2}" type="datetimeFigureOut">
              <a:rPr lang="ru-RU" smtClean="0"/>
              <a:pPr/>
              <a:t>27.11.2016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7BDF9-7192-4E1D-BC12-054229FC23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C22DE-2022-4BEA-92B2-6857BA0E40F2}" type="datetimeFigureOut">
              <a:rPr lang="ru-RU" smtClean="0"/>
              <a:pPr/>
              <a:t>27.11.2016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7BDF9-7192-4E1D-BC12-054229FC23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C22DE-2022-4BEA-92B2-6857BA0E40F2}" type="datetimeFigureOut">
              <a:rPr lang="ru-RU" smtClean="0"/>
              <a:pPr/>
              <a:t>27.11.2016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7BDF9-7192-4E1D-BC12-054229FC23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C22DE-2022-4BEA-92B2-6857BA0E40F2}" type="datetimeFigureOut">
              <a:rPr lang="ru-RU" smtClean="0"/>
              <a:pPr/>
              <a:t>27.11.2016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7BDF9-7192-4E1D-BC12-054229FC23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C22DE-2022-4BEA-92B2-6857BA0E40F2}" type="datetimeFigureOut">
              <a:rPr lang="ru-RU" smtClean="0"/>
              <a:pPr/>
              <a:t>27.11.2016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7BDF9-7192-4E1D-BC12-054229FC23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C22DE-2022-4BEA-92B2-6857BA0E40F2}" type="datetimeFigureOut">
              <a:rPr lang="ru-RU" smtClean="0"/>
              <a:pPr/>
              <a:t>27.11.2016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7BDF9-7192-4E1D-BC12-054229FC23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C22DE-2022-4BEA-92B2-6857BA0E40F2}" type="datetimeFigureOut">
              <a:rPr lang="ru-RU" smtClean="0"/>
              <a:pPr/>
              <a:t>27.11.2016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7BDF9-7192-4E1D-BC12-054229FC23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C22DE-2022-4BEA-92B2-6857BA0E40F2}" type="datetimeFigureOut">
              <a:rPr lang="ru-RU" smtClean="0"/>
              <a:pPr/>
              <a:t>27.11.2016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7BDF9-7192-4E1D-BC12-054229FC23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C22DE-2022-4BEA-92B2-6857BA0E40F2}" type="datetimeFigureOut">
              <a:rPr lang="ru-RU" smtClean="0"/>
              <a:pPr/>
              <a:t>27.11.2016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7BDF9-7192-4E1D-BC12-054229FC23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9C22DE-2022-4BEA-92B2-6857BA0E40F2}" type="datetimeFigureOut">
              <a:rPr lang="ru-RU" smtClean="0"/>
              <a:pPr/>
              <a:t>27.11.2016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B7BDF9-7192-4E1D-BC12-054229FC230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papers.ru/wallpapers/nature/Autumn/16355/1366x768_&#1057;&#1085;&#1077;&#1075;-&#1086;&#1089;&#1077;&#1085;&#1100;&#1102;.jpg" TargetMode="External"/><Relationship Id="rId13" Type="http://schemas.openxmlformats.org/officeDocument/2006/relationships/hyperlink" Target="https://encrypted-tbn1.gstatic.com/images?q=tbn:ANd9GcSkvqf9jnrXZiV6xuWkA38U4agreXso2pPl_8PGH_WzvbkmQ3qSbyUBAEM" TargetMode="External"/><Relationship Id="rId18" Type="http://schemas.openxmlformats.org/officeDocument/2006/relationships/hyperlink" Target="http://ptzgovorit.ru/sites/default/files/styles/700x400/public/&#1085;&#1086;&#1103;&#1073;&#1088;&#1100;.jpg?itok=s7D7NuxF" TargetMode="External"/><Relationship Id="rId3" Type="http://schemas.openxmlformats.org/officeDocument/2006/relationships/hyperlink" Target="http://images.vfl.ru/ii/1409551208/a9c90710/6193185.jpg" TargetMode="External"/><Relationship Id="rId7" Type="http://schemas.openxmlformats.org/officeDocument/2006/relationships/hyperlink" Target="http://&#1089;&#1077;&#1079;&#1086;&#1085;&#1099;-&#1075;&#1086;&#1076;&#1072;.&#1088;&#1092;/sites/default/files/resize/images/journal/journal-15/listiy-450x299.jpg" TargetMode="External"/><Relationship Id="rId12" Type="http://schemas.openxmlformats.org/officeDocument/2006/relationships/hyperlink" Target="http://www.mccvu.ru/upload/medialibrary/df6/df6914aaeb343f66f41e2bf2c1365fce.jpg" TargetMode="External"/><Relationship Id="rId17" Type="http://schemas.openxmlformats.org/officeDocument/2006/relationships/hyperlink" Target="http://www.meteoprog.ua/pictures/news_v_2/2e796bf6a4e0ac95e3b9f502a86868c3.jpg" TargetMode="External"/><Relationship Id="rId2" Type="http://schemas.openxmlformats.org/officeDocument/2006/relationships/image" Target="../media/image9.jpeg"/><Relationship Id="rId16" Type="http://schemas.openxmlformats.org/officeDocument/2006/relationships/hyperlink" Target="http://blago-krasnoe.cerkov.ru/files/2015/07/66137319_1288803465_IC2-225x300.jpg" TargetMode="External"/><Relationship Id="rId20" Type="http://schemas.openxmlformats.org/officeDocument/2006/relationships/hyperlink" Target="http://img-fotki.yandex.ru/get/9802/119528728.30e3/0_162fea_b7edf7e2_S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uniport.pro/user/1291/blogs/129138034.png" TargetMode="External"/><Relationship Id="rId11" Type="http://schemas.openxmlformats.org/officeDocument/2006/relationships/hyperlink" Target="https://encrypted-tbn0.gstatic.com/images?q=tbn:ANd9GcTWU8b1nbdMqUjBd9fdPOQX75YLLoBM9tQFEnrXYsvsdAULcyTt_A" TargetMode="External"/><Relationship Id="rId5" Type="http://schemas.openxmlformats.org/officeDocument/2006/relationships/hyperlink" Target="http://img1.liveinternet.ru/images/attach/c/9/107/282/107282217_603763825061381770.jpg" TargetMode="External"/><Relationship Id="rId15" Type="http://schemas.openxmlformats.org/officeDocument/2006/relationships/hyperlink" Target="http://www.prisnilos.su/kcfinder/upload/image/articles1/vozdvighenie-kresta-gospodnya-1.jpg" TargetMode="External"/><Relationship Id="rId10" Type="http://schemas.openxmlformats.org/officeDocument/2006/relationships/hyperlink" Target="https://encrypted-tbn0.gstatic.com/images?q=tbn:ANd9GcQaISkf_84iA-42wN36iUz6V3IK6HCaqi97EugZIMET-QKTEzqf" TargetMode="External"/><Relationship Id="rId19" Type="http://schemas.openxmlformats.org/officeDocument/2006/relationships/hyperlink" Target="https://www.firestock.ru/wp-content/uploads/2014/09/Autumn-020913-700x560.jpg" TargetMode="External"/><Relationship Id="rId4" Type="http://schemas.openxmlformats.org/officeDocument/2006/relationships/hyperlink" Target="http://images.bankoboev.ru/thumbnail/bankoboev.ru-476400.jpg" TargetMode="External"/><Relationship Id="rId9" Type="http://schemas.openxmlformats.org/officeDocument/2006/relationships/hyperlink" Target="https://encrypted-tbn1.gstatic.com/images?q=tbn:ANd9GcQI8nWpHNYtUCNg2vpahvKQaG50UkYo8WIWA1HGLDTpr-Bn4cms" TargetMode="External"/><Relationship Id="rId14" Type="http://schemas.openxmlformats.org/officeDocument/2006/relationships/hyperlink" Target="http://vedmochka.net/media/k2/items/cache/f1a5756636e5aaaa9e63ee727c781a61_M.jpg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Users\Admin\Pictures\1  КАРТИНКИ\Пейзажи\Пейзажи\0b2ff924042f1785d754c3a9e45f2f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7034"/>
            <a:ext cx="9144000" cy="686503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27584" y="2420888"/>
            <a:ext cx="741682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9600" b="1" cap="none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  <a:ea typeface="Segoe UI Emoji" pitchFamily="34" charset="0"/>
              </a:rPr>
              <a:t>Осенины</a:t>
            </a:r>
            <a:endParaRPr lang="ru-RU" sz="96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Segoe Print" pitchFamily="2" charset="0"/>
              <a:ea typeface="Segoe UI Emoji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52916" y="4653136"/>
            <a:ext cx="489108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400" b="1" spc="15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Л.И. Переводчикова</a:t>
            </a:r>
          </a:p>
          <a:p>
            <a:pPr algn="ctr"/>
            <a:r>
              <a:rPr lang="ru-RU" sz="2400" b="1" cap="none" spc="15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Педагог-организатор</a:t>
            </a:r>
          </a:p>
          <a:p>
            <a:pPr algn="ctr"/>
            <a:r>
              <a:rPr lang="ru-RU" sz="2400" b="1" spc="15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Балейский Центр «Маяк»</a:t>
            </a:r>
            <a:endParaRPr lang="ru-RU" sz="2400" b="1" cap="none" spc="15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 descr="C:\Users\Admin\Pictures\1  КАРТИНКИ\Пейзажи\Пейзажи\10277659_43093.jpg"/>
          <p:cNvPicPr>
            <a:picLocks noChangeAspect="1" noChangeArrowheads="1"/>
          </p:cNvPicPr>
          <p:nvPr/>
        </p:nvPicPr>
        <p:blipFill>
          <a:blip r:embed="rId2" cstate="print">
            <a:lum bright="-10000" contrast="10000"/>
          </a:blip>
          <a:srcRect b="59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79512" y="1124744"/>
            <a:ext cx="896448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FFFF00"/>
                </a:solidFill>
                <a:latin typeface="Segoe Print" pitchFamily="2" charset="0"/>
              </a:rPr>
              <a:t>Ноябрь - </a:t>
            </a:r>
            <a:r>
              <a:rPr lang="ru-RU" sz="2400" b="1" dirty="0" err="1" smtClean="0">
                <a:solidFill>
                  <a:srgbClr val="FFFF00"/>
                </a:solidFill>
                <a:latin typeface="Segoe Print" pitchFamily="2" charset="0"/>
              </a:rPr>
              <a:t>бездорожник</a:t>
            </a:r>
            <a:r>
              <a:rPr lang="ru-RU" sz="2400" b="1" dirty="0" smtClean="0">
                <a:solidFill>
                  <a:srgbClr val="FFFF00"/>
                </a:solidFill>
                <a:latin typeface="Segoe Print" pitchFamily="2" charset="0"/>
              </a:rPr>
              <a:t>: то снег, то грязь, то грязь, то снег - ни колесу, ни полозу нет ходу.</a:t>
            </a:r>
          </a:p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FFFF00"/>
                </a:solidFill>
                <a:latin typeface="Segoe Print" pitchFamily="2" charset="0"/>
              </a:rPr>
              <a:t>В ноябре с утра может дождь дождить, </a:t>
            </a:r>
          </a:p>
          <a:p>
            <a:r>
              <a:rPr lang="ru-RU" sz="2400" b="1" dirty="0" smtClean="0">
                <a:solidFill>
                  <a:srgbClr val="FFFF00"/>
                </a:solidFill>
                <a:latin typeface="Segoe Print" pitchFamily="2" charset="0"/>
              </a:rPr>
              <a:t>а к вечеру сугробами снег лежать.</a:t>
            </a:r>
          </a:p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FFFF00"/>
                </a:solidFill>
                <a:latin typeface="Segoe Print" pitchFamily="2" charset="0"/>
              </a:rPr>
              <a:t>В ноябре мужик с телегой прощается, в сани забирается.</a:t>
            </a:r>
          </a:p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FFFF00"/>
                </a:solidFill>
                <a:latin typeface="Segoe Print" pitchFamily="2" charset="0"/>
              </a:rPr>
              <a:t>В ноябре рассвет с сумерками среди дня встречаются.</a:t>
            </a:r>
          </a:p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FFFF00"/>
                </a:solidFill>
                <a:latin typeface="Segoe Print" pitchFamily="2" charset="0"/>
              </a:rPr>
              <a:t>В ноябре осень - </a:t>
            </a:r>
            <a:r>
              <a:rPr lang="ru-RU" sz="2400" b="1" dirty="0" err="1" smtClean="0">
                <a:solidFill>
                  <a:srgbClr val="FFFF00"/>
                </a:solidFill>
                <a:latin typeface="Segoe Print" pitchFamily="2" charset="0"/>
              </a:rPr>
              <a:t>жируха</a:t>
            </a:r>
            <a:r>
              <a:rPr lang="ru-RU" sz="2400" b="1" dirty="0" smtClean="0">
                <a:solidFill>
                  <a:srgbClr val="FFFF00"/>
                </a:solidFill>
                <a:latin typeface="Segoe Print" pitchFamily="2" charset="0"/>
              </a:rPr>
              <a:t> со злюкой - зимой борется.</a:t>
            </a:r>
          </a:p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FFFF00"/>
                </a:solidFill>
                <a:latin typeface="Segoe Print" pitchFamily="2" charset="0"/>
              </a:rPr>
              <a:t>  В ноябре    снегу надует — хлеба прибудет.</a:t>
            </a:r>
          </a:p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FFFF00"/>
                </a:solidFill>
                <a:latin typeface="Segoe Print" pitchFamily="2" charset="0"/>
              </a:rPr>
              <a:t>Ноябрьские  ночи до снега темны.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332657"/>
            <a:ext cx="89644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Segoe Print" pitchFamily="2" charset="0"/>
                <a:cs typeface="Times New Roman" pitchFamily="18" charset="0"/>
              </a:rPr>
              <a:t>Пословицы и поговорки про ноябрь:</a:t>
            </a:r>
            <a:endParaRPr lang="ru-RU" sz="2800" dirty="0" smtClean="0">
              <a:solidFill>
                <a:srgbClr val="FFFF00"/>
              </a:solidFill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C:\Users\Admin\Pictures\1  КАРТИНКИ\фоны природа\103612244_large__1_.jpg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79512" y="692696"/>
            <a:ext cx="8964488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ru-RU" sz="1600" b="1" dirty="0" smtClean="0">
                <a:solidFill>
                  <a:prstClr val="black"/>
                </a:solidFill>
                <a:latin typeface="Georgia" pitchFamily="18" charset="0"/>
              </a:rPr>
              <a:t> </a:t>
            </a:r>
          </a:p>
          <a:p>
            <a:pPr lvl="0"/>
            <a:endParaRPr lang="ru-RU" b="1" dirty="0" smtClean="0">
              <a:solidFill>
                <a:prstClr val="black"/>
              </a:solidFill>
            </a:endParaRPr>
          </a:p>
          <a:p>
            <a:pPr lvl="0"/>
            <a:endParaRPr lang="ru-RU" b="1" dirty="0">
              <a:solidFill>
                <a:prstClr val="black"/>
              </a:solidFill>
            </a:endParaRPr>
          </a:p>
          <a:p>
            <a:endParaRPr lang="ru-RU" b="1" dirty="0"/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0"/>
            <a:ext cx="792088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</a:rPr>
              <a:t>Приметы осени</a:t>
            </a:r>
            <a:endParaRPr lang="ru-RU" sz="32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2132856"/>
            <a:ext cx="66784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2708920"/>
            <a:ext cx="6858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79512" y="404664"/>
            <a:ext cx="8964488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ru-RU" sz="24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Листопад </a:t>
            </a:r>
            <a:r>
              <a:rPr lang="ru-RU" sz="2400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проходит быстро </a:t>
            </a:r>
            <a:r>
              <a:rPr lang="ru-RU" sz="24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– </a:t>
            </a:r>
            <a:endParaRPr lang="ru-RU" sz="2400" b="1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endParaRPr lang="ru-RU" sz="2400" b="1" i="1" spc="150" dirty="0" smtClean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Georgia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4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Воробьи </a:t>
            </a:r>
            <a:r>
              <a:rPr lang="ru-RU" sz="2400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перелетают стайками </a:t>
            </a:r>
            <a:r>
              <a:rPr lang="ru-RU" sz="24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с места </a:t>
            </a:r>
            <a:r>
              <a:rPr lang="ru-RU" sz="2400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на место </a:t>
            </a:r>
            <a:r>
              <a:rPr lang="ru-RU" sz="24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–</a:t>
            </a:r>
            <a:endParaRPr lang="ru-RU" sz="2400" b="1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ru-RU" sz="2400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Облака идут низко </a:t>
            </a:r>
            <a:r>
              <a:rPr lang="ru-RU" sz="24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–</a:t>
            </a:r>
            <a:endParaRPr lang="ru-RU" sz="2400" b="1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ru-RU" sz="2400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Иней на деревьях </a:t>
            </a:r>
            <a:r>
              <a:rPr lang="ru-RU" sz="24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– </a:t>
            </a:r>
            <a:endParaRPr lang="ru-RU" sz="2400" b="1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Segoe Print" pitchFamily="2" charset="0"/>
            </a:endParaRPr>
          </a:p>
          <a:p>
            <a:pPr lvl="0">
              <a:lnSpc>
                <a:spcPct val="150000"/>
              </a:lnSpc>
            </a:pPr>
            <a:r>
              <a:rPr lang="ru-RU" sz="2400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Пасмурная холодная </a:t>
            </a:r>
            <a:r>
              <a:rPr lang="ru-RU" sz="24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погода проясняется к ночи-  </a:t>
            </a:r>
          </a:p>
          <a:p>
            <a:pPr lvl="0">
              <a:lnSpc>
                <a:spcPct val="150000"/>
              </a:lnSpc>
            </a:pPr>
            <a:endParaRPr lang="ru-RU" sz="2400" b="1" i="1" spc="150" dirty="0" smtClean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Georgia" pitchFamily="18" charset="0"/>
            </a:endParaRPr>
          </a:p>
          <a:p>
            <a:pPr lvl="0">
              <a:lnSpc>
                <a:spcPct val="150000"/>
              </a:lnSpc>
            </a:pPr>
            <a:r>
              <a:rPr lang="ru-RU" sz="24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Осенний иней – </a:t>
            </a:r>
            <a:endParaRPr lang="ru-RU" sz="2400" b="1" i="1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860032" y="836713"/>
            <a:ext cx="4283968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400" b="1" cap="none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зима будет холодная</a:t>
            </a:r>
            <a:endParaRPr lang="ru-RU" sz="2400" b="1" cap="none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763688" y="2132856"/>
            <a:ext cx="4153701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</a:rPr>
              <a:t>перед сильным ветром</a:t>
            </a:r>
            <a:endParaRPr lang="ru-RU" sz="24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Segoe Print" pitchFamily="2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851920" y="2708920"/>
            <a:ext cx="3301871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</a:rPr>
              <a:t>ожидай стужи.</a:t>
            </a:r>
            <a:endParaRPr lang="ru-RU" sz="24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Segoe Print" pitchFamily="2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899208" y="3212976"/>
            <a:ext cx="170591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</a:rPr>
              <a:t>к морозу.</a:t>
            </a:r>
            <a:endParaRPr lang="ru-RU" sz="24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Segoe Print" pitchFamily="2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23528" y="4293096"/>
            <a:ext cx="298992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</a:rPr>
              <a:t>будет заморозок.</a:t>
            </a:r>
            <a:endParaRPr lang="ru-RU" sz="24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Segoe Print" pitchFamily="2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843808" y="4941168"/>
            <a:ext cx="63001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</a:rPr>
              <a:t>к сухой и солнечной погоде, к теплу.  </a:t>
            </a:r>
          </a:p>
          <a:p>
            <a:pPr lvl="0">
              <a:lnSpc>
                <a:spcPct val="150000"/>
              </a:lnSpc>
            </a:pPr>
            <a:endParaRPr lang="ru-RU" sz="2400" b="1" spc="150" dirty="0" smtClean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Segoe Print" pitchFamily="2" charset="0"/>
            </a:endParaRPr>
          </a:p>
          <a:p>
            <a:pPr lvl="0">
              <a:lnSpc>
                <a:spcPct val="150000"/>
              </a:lnSpc>
            </a:pPr>
            <a:endParaRPr lang="ru-RU" sz="24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915816" y="6021288"/>
            <a:ext cx="525658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i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 </a:t>
            </a:r>
            <a:r>
              <a:rPr lang="ru-RU" sz="24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</a:rPr>
              <a:t>тем суровее будет зима.</a:t>
            </a:r>
            <a:endParaRPr lang="ru-RU" sz="24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Segoe Print" pitchFamily="2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79512" y="5589240"/>
            <a:ext cx="59779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Чем больше муравьиные кучи - </a:t>
            </a:r>
            <a:endParaRPr lang="ru-RU" sz="2400" dirty="0"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Pictures\1  КАРТИНКИ\фоны природа\103612244_large__1_.jpg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9512" y="188640"/>
            <a:ext cx="8784976" cy="104951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u="none" strike="noStrike" cap="none" spc="0" normalizeH="0" baseline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  <a:ea typeface="Times New Roman" pitchFamily="18" charset="0"/>
                <a:cs typeface="Arial" pitchFamily="34" charset="0"/>
              </a:rPr>
              <a:t>Осенние праздники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u="none" strike="noStrike" cap="none" spc="0" normalizeH="0" baseline="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Segoe Print" pitchFamily="2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ln w="1905"/>
                <a:solidFill>
                  <a:srgbClr val="66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  <a:ea typeface="Times New Roman" pitchFamily="18" charset="0"/>
                <a:cs typeface="Arial" pitchFamily="34" charset="0"/>
              </a:rPr>
              <a:t>На осень приходятся православные праздники: Рождество Пресвятой Богородицы – Матери Иисуса Христа</a:t>
            </a:r>
            <a:endParaRPr kumimoji="0" lang="ru-RU" sz="2400" b="1" u="none" strike="noStrike" cap="none" spc="0" normalizeH="0" baseline="0" dirty="0" smtClean="0">
              <a:ln w="1905"/>
              <a:solidFill>
                <a:srgbClr val="6633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Segoe Print" pitchFamily="2" charset="0"/>
              <a:ea typeface="Times New Roman" pitchFamily="18" charset="0"/>
              <a:cs typeface="Arial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2400" b="1" u="none" strike="noStrike" cap="none" spc="0" normalizeH="0" baseline="0" dirty="0" smtClean="0">
              <a:ln w="1905"/>
              <a:solidFill>
                <a:srgbClr val="6633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Segoe Print" pitchFamily="2" charset="0"/>
              <a:ea typeface="Times New Roman" pitchFamily="18" charset="0"/>
              <a:cs typeface="Tahoma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b="1" dirty="0" smtClean="0">
              <a:ln w="1905"/>
              <a:solidFill>
                <a:srgbClr val="6633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Segoe Print" pitchFamily="2" charset="0"/>
              <a:ea typeface="Times New Roman" pitchFamily="18" charset="0"/>
              <a:cs typeface="Tahoma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2400" b="1" u="none" strike="noStrike" cap="none" spc="0" normalizeH="0" baseline="0" dirty="0" smtClean="0">
              <a:ln w="1905"/>
              <a:solidFill>
                <a:srgbClr val="6633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Segoe Print" pitchFamily="2" charset="0"/>
              <a:ea typeface="Times New Roman" pitchFamily="18" charset="0"/>
              <a:cs typeface="Tahoma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6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</a:rPr>
              <a:t> 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2400" b="1" u="none" strike="noStrike" cap="none" spc="0" normalizeH="0" baseline="0" dirty="0" smtClean="0">
              <a:ln w="1905"/>
              <a:solidFill>
                <a:srgbClr val="6633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Segoe Print" pitchFamily="2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spc="0" normalizeH="0" baseline="0" dirty="0" smtClean="0">
                <a:ln w="1905"/>
                <a:solidFill>
                  <a:srgbClr val="66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spc="0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ahoma" pitchFamily="34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ahoma" pitchFamily="34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spc="0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ahoma" pitchFamily="34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ahoma" pitchFamily="34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spc="0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ahoma" pitchFamily="34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spc="0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ahoma" pitchFamily="34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ahoma" pitchFamily="34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spc="0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ahoma" pitchFamily="34" charset="0"/>
              <a:ea typeface="Times New Roman" pitchFamily="18" charset="0"/>
              <a:cs typeface="Tahoma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0" u="none" strike="noStrike" cap="none" spc="0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spc="0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ahoma" pitchFamily="34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spc="0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spc="0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ahoma" pitchFamily="34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spc="0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3284984"/>
            <a:ext cx="305983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solidFill>
                  <a:srgbClr val="66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</a:rPr>
              <a:t>21 сентября</a:t>
            </a:r>
            <a:endParaRPr lang="ru-RU" sz="2800" b="1" cap="none" spc="0" dirty="0">
              <a:ln w="1905"/>
              <a:solidFill>
                <a:srgbClr val="6633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Segoe Print" pitchFamily="2" charset="0"/>
            </a:endParaRPr>
          </a:p>
        </p:txBody>
      </p:sp>
      <p:pic>
        <p:nvPicPr>
          <p:cNvPr id="31747" name="Picture 3" descr="http://img0.liveinternet.ru/images/attach/c/11/116/663/116663740_120921005_ChristmasVirgi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2348880"/>
            <a:ext cx="5955391" cy="4320480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  <a:softEdge rad="1270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539552" y="5589240"/>
            <a:ext cx="81369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prstClr val="black"/>
                </a:solidFill>
              </a:rPr>
              <a:t> </a:t>
            </a:r>
            <a:endParaRPr lang="ru-RU" sz="2800" b="1" dirty="0" smtClean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ahoma" pitchFamily="34" charset="0"/>
              <a:ea typeface="Times New Roman" pitchFamily="18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dmin\Pictures\1  КАРТИНКИ\фоны природа\103612244_large__1_.jpg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C:\Users\Admin\Pictures\1  КАРТИНКИ\Пейзажи\Пейзажи\bef3a3fea161038373755283333e3cc8.jpg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2267744" y="3209949"/>
            <a:ext cx="4968552" cy="3648052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  <a:softEdge rad="1270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79512" y="0"/>
            <a:ext cx="8712968" cy="32316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2000" b="1" i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eorgia" pitchFamily="18" charset="0"/>
            </a:endParaRPr>
          </a:p>
          <a:p>
            <a:pPr algn="ctr"/>
            <a:r>
              <a:rPr lang="ru-RU" sz="2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</a:rPr>
              <a:t>Покров Пресвятой Богородицы.</a:t>
            </a:r>
          </a:p>
          <a:p>
            <a:pPr algn="ctr"/>
            <a:r>
              <a:rPr lang="ru-RU" sz="2000" b="1" cap="none" spc="0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</a:rPr>
              <a:t>Этот </a:t>
            </a:r>
            <a:r>
              <a:rPr lang="ru-RU" sz="2000" b="1" cap="none" spc="0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</a:rPr>
              <a:t>праздник установлен Русской Православной Церковью в память о чудесном явлении Божьей Матери во </a:t>
            </a:r>
            <a:r>
              <a:rPr lang="ru-RU" sz="2000" b="1" cap="none" spc="0" dirty="0" err="1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</a:rPr>
              <a:t>Влахерском</a:t>
            </a:r>
            <a:r>
              <a:rPr lang="ru-RU" sz="2000" b="1" cap="none" spc="0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</a:rPr>
              <a:t> храме Константинополя в </a:t>
            </a:r>
            <a:r>
              <a:rPr lang="en-US" sz="2000" b="1" cap="none" spc="0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</a:rPr>
              <a:t>X </a:t>
            </a:r>
            <a:r>
              <a:rPr lang="ru-RU" sz="2000" b="1" cap="none" spc="0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</a:rPr>
              <a:t>веке .</a:t>
            </a:r>
          </a:p>
          <a:p>
            <a:pPr algn="ctr"/>
            <a:r>
              <a:rPr lang="ru-RU" sz="2000" b="1" cap="none" spc="0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</a:rPr>
              <a:t>Богоматерь долго молилась, а затем, подойдя                                  к престолу храма, сняла со Своей головы покрывало (покров) и распростёрла его над молившимися в храме людьми, знаменуя тем подаваемую Ею всему христианскому миру защиту от видимых и невидимых врагов. </a:t>
            </a:r>
            <a:endParaRPr lang="ru-RU" sz="2000" b="1" cap="none" spc="0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Segoe Print" pitchFamily="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87824" y="3501008"/>
            <a:ext cx="32403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</a:rPr>
              <a:t>14 октября</a:t>
            </a:r>
            <a:endParaRPr lang="ru-RU" sz="3200" b="1" cap="none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Admin\Pictures\1  КАРТИНКИ\фоны природа\103612244_large__1_.jpg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79512" y="404664"/>
            <a:ext cx="878497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i="1" dirty="0" smtClean="0">
              <a:solidFill>
                <a:schemeClr val="accent6">
                  <a:lumMod val="50000"/>
                </a:schemeClr>
              </a:solidFill>
              <a:latin typeface="Georgia" pitchFamily="18" charset="0"/>
            </a:endParaRPr>
          </a:p>
          <a:p>
            <a:r>
              <a:rPr lang="ru-RU" b="1" dirty="0" smtClean="0">
                <a:latin typeface="Segoe Print" pitchFamily="2" charset="0"/>
              </a:rPr>
              <a:t>Праздник Покрова Пресвятой Богородицы в народе очень уважают, с ним связано большое количество примет, заговоров и гаданий. 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Segoe Print" pitchFamily="2" charset="0"/>
              </a:rPr>
              <a:t>Если дуб и береза к Покрову потеряют все листья, то год будет легкий, а если не все, то быть суровой зиме.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Segoe Print" pitchFamily="2" charset="0"/>
              </a:rPr>
              <a:t>Если первый снег до Покрова выпадет, то зима не скоро наступит.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Segoe Print" pitchFamily="2" charset="0"/>
              </a:rPr>
              <a:t>Какова погода на Покров, такова и зима будет. 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Segoe Print" pitchFamily="2" charset="0"/>
              </a:rPr>
              <a:t>Хозяйки пекли блины, так как верили, что если на Покров испечь много блинов, то в доме всю зиму будет тепло.</a:t>
            </a:r>
          </a:p>
          <a:p>
            <a:endParaRPr lang="ru-RU" b="1" i="1" dirty="0">
              <a:solidFill>
                <a:schemeClr val="accent6">
                  <a:lumMod val="50000"/>
                </a:schemeClr>
              </a:solidFill>
              <a:latin typeface="Georgia" pitchFamily="18" charset="0"/>
            </a:endParaRPr>
          </a:p>
        </p:txBody>
      </p:sp>
      <p:pic>
        <p:nvPicPr>
          <p:cNvPr id="34818" name="Picture 2" descr="http://gipoteza.net/default/articles_0/6678/main_big.jpg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2051720" y="3140968"/>
            <a:ext cx="5400600" cy="3375375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\Pictures\1  КАРТИНКИ\фоны природа\103612244_large__1_.jpg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95536" y="764705"/>
            <a:ext cx="85689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b="1" dirty="0" smtClean="0">
                <a:solidFill>
                  <a:srgbClr val="663300"/>
                </a:solidFill>
                <a:latin typeface="Segoe Print" pitchFamily="2" charset="0"/>
              </a:rPr>
              <a:t>В народных представлениях Воздвижение связано со словом «движение», с помощью которого многие крестьяне и объясняли значение праздника: «Воздвиженье осень зиме навстречу двигает». </a:t>
            </a:r>
            <a:endParaRPr lang="ru-RU" b="1" dirty="0">
              <a:solidFill>
                <a:srgbClr val="663300"/>
              </a:solidFill>
              <a:latin typeface="Segoe Print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1772816"/>
            <a:ext cx="87849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b="1" dirty="0" smtClean="0">
                <a:solidFill>
                  <a:srgbClr val="663300"/>
                </a:solidFill>
                <a:latin typeface="Segoe Print" pitchFamily="2" charset="0"/>
              </a:rPr>
              <a:t> «На Воздвиженье птица в отлет двинулась»; «В </a:t>
            </a:r>
            <a:r>
              <a:rPr lang="ru-RU" b="1" dirty="0" err="1" smtClean="0">
                <a:solidFill>
                  <a:srgbClr val="663300"/>
                </a:solidFill>
                <a:latin typeface="Segoe Print" pitchFamily="2" charset="0"/>
              </a:rPr>
              <a:t>Воздвиженьев</a:t>
            </a:r>
            <a:r>
              <a:rPr lang="ru-RU" b="1" dirty="0" smtClean="0">
                <a:solidFill>
                  <a:srgbClr val="663300"/>
                </a:solidFill>
                <a:latin typeface="Segoe Print" pitchFamily="2" charset="0"/>
              </a:rPr>
              <a:t> день медведь залегает в берлогу». К Воздвижению заканчивалась уборка овощей, льна. Начинали рубить капусту и заготавливать ее на зиму, поэтому Воздвижение называли капустным праздником: «На Воздвиженье — чей-чей праздничек, а у капусты </a:t>
            </a:r>
            <a:r>
              <a:rPr lang="ru-RU" b="1" dirty="0" err="1" smtClean="0">
                <a:solidFill>
                  <a:srgbClr val="663300"/>
                </a:solidFill>
                <a:latin typeface="Segoe Print" pitchFamily="2" charset="0"/>
              </a:rPr>
              <a:t>поболе</a:t>
            </a:r>
            <a:r>
              <a:rPr lang="ru-RU" b="1" dirty="0" smtClean="0">
                <a:solidFill>
                  <a:srgbClr val="663300"/>
                </a:solidFill>
                <a:latin typeface="Segoe Print" pitchFamily="2" charset="0"/>
              </a:rPr>
              <a:t> всех!»</a:t>
            </a:r>
          </a:p>
          <a:p>
            <a:pPr fontAlgn="base"/>
            <a:r>
              <a:rPr lang="ru-RU" b="1" dirty="0" smtClean="0">
                <a:solidFill>
                  <a:srgbClr val="663300"/>
                </a:solidFill>
                <a:latin typeface="Segoe Print" pitchFamily="2" charset="0"/>
              </a:rPr>
              <a:t>С этого момента начинался ряд осенних девичьих вечеринок, называемых «капустниками»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27584" y="188640"/>
            <a:ext cx="831641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/>
            <a:r>
              <a:rPr lang="ru-RU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</a:rPr>
              <a:t>Воздвижение   </a:t>
            </a:r>
            <a:r>
              <a:rPr lang="ru-RU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  <a:ea typeface="Times New Roman" pitchFamily="18" charset="0"/>
                <a:cs typeface="Tahoma" pitchFamily="34" charset="0"/>
              </a:rPr>
              <a:t>27 сентября-4 октября</a:t>
            </a:r>
          </a:p>
          <a:p>
            <a:pPr algn="ctr" fontAlgn="base"/>
            <a:endParaRPr lang="ru-RU" sz="28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eorgia" pitchFamily="18" charset="0"/>
            </a:endParaRPr>
          </a:p>
        </p:txBody>
      </p:sp>
      <p:pic>
        <p:nvPicPr>
          <p:cNvPr id="6146" name="Picture 2" descr="http://www.wonderfulnature.ru/photo/Exaltatio_S_Crucis/Exaltatio_S_Cruci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3861048"/>
            <a:ext cx="3672408" cy="2796518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\Pictures\1  КАРТИНКИ\фоны природа\103612244_large__1_.jpg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644008" y="836712"/>
            <a:ext cx="4320480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fontAlgn="base"/>
            <a:r>
              <a:rPr lang="ru-RU" sz="2000" b="1" dirty="0" smtClean="0">
                <a:ln w="1905"/>
                <a:solidFill>
                  <a:srgbClr val="66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</a:rPr>
              <a:t>Праздник Казанской иконы Божией Матери считался рубежом между осенью и зимой. В народе говорили: «Выезжай в Казанскую на колесах, а полозья в телегу клади».</a:t>
            </a:r>
          </a:p>
          <a:p>
            <a:pPr fontAlgn="base"/>
            <a:r>
              <a:rPr lang="ru-RU" sz="2000" b="1" dirty="0" smtClean="0">
                <a:ln w="1905"/>
                <a:solidFill>
                  <a:srgbClr val="66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</a:rPr>
              <a:t>На Казанскую всегда свадьбы играли. «Кто на Казанскую женится, тот счастлив будет». </a:t>
            </a:r>
            <a:endParaRPr lang="ru-RU" sz="2000" b="1" dirty="0">
              <a:ln w="1905"/>
              <a:solidFill>
                <a:srgbClr val="6633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Segoe Print" pitchFamily="2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88640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</a:rPr>
              <a:t>Праздник Казанской иконы Божией Матери </a:t>
            </a:r>
            <a:endParaRPr lang="ru-RU" sz="28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Segoe Print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3" y="5517232"/>
            <a:ext cx="439248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</a:rPr>
              <a:t>4 ноября</a:t>
            </a:r>
            <a:endParaRPr lang="ru-RU" sz="3600" b="1" cap="none" spc="0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Segoe Print" pitchFamily="2" charset="0"/>
            </a:endParaRPr>
          </a:p>
        </p:txBody>
      </p:sp>
      <p:pic>
        <p:nvPicPr>
          <p:cNvPr id="5122" name="Picture 2" descr="http://www.playcast.ru/uploads/2013/02/10/463009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980728"/>
            <a:ext cx="4320480" cy="4608512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Admin\Pictures\1  КАРТИНКИ\фоны природа\103612244_large__1_.jpg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 descr="http://www.nefertiti.in.ua/assets/images/img8/rozhdestvenskiyiposti20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2492896"/>
            <a:ext cx="5713056" cy="4104456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  <a:softEdge rad="63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323528" y="692696"/>
            <a:ext cx="88204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663300"/>
                </a:solidFill>
                <a:latin typeface="Segoe Print" pitchFamily="2" charset="0"/>
              </a:rPr>
              <a:t>Рождественский Пост начинается 28 ноября и заканчивается в ночь под Рождество. </a:t>
            </a:r>
          </a:p>
          <a:p>
            <a:r>
              <a:rPr lang="ru-RU" sz="2400" b="1" dirty="0" smtClean="0">
                <a:solidFill>
                  <a:srgbClr val="663300"/>
                </a:solidFill>
                <a:latin typeface="Segoe Print" pitchFamily="2" charset="0"/>
              </a:rPr>
              <a:t>Длится 40 дней. Пост - это удивительный духовный опыт, дающий нам ощущение пути и цели</a:t>
            </a:r>
            <a:endParaRPr lang="ru-RU" sz="2400" b="1" dirty="0">
              <a:solidFill>
                <a:srgbClr val="663300"/>
              </a:solidFill>
              <a:latin typeface="Segoe Print" pitchFamily="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99592" y="188640"/>
            <a:ext cx="80648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  <a:ea typeface="Times New Roman" pitchFamily="18" charset="0"/>
                <a:cs typeface="Tahoma" pitchFamily="34" charset="0"/>
              </a:rPr>
              <a:t>Начало Рождественского поста.</a:t>
            </a:r>
            <a:endParaRPr lang="ru-RU" sz="2400" b="1" dirty="0">
              <a:solidFill>
                <a:srgbClr val="C00000"/>
              </a:solidFill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Pictures\1  КАРТИНКИ\Пейзажи\Пейзажи\f11314.jpg"/>
          <p:cNvPicPr>
            <a:picLocks noChangeAspect="1" noChangeArrowheads="1"/>
          </p:cNvPicPr>
          <p:nvPr/>
        </p:nvPicPr>
        <p:blipFill>
          <a:blip r:embed="rId2" cstate="print"/>
          <a:srcRect l="2634" r="198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874846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</a:rPr>
              <a:t>Собери пословицу</a:t>
            </a:r>
            <a:endParaRPr lang="ru-RU" sz="48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7092280" y="4077072"/>
            <a:ext cx="936104" cy="792088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5292080" y="2780928"/>
            <a:ext cx="2952328" cy="864096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1259632" y="1052736"/>
            <a:ext cx="4176464" cy="792088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1619672" y="1988840"/>
            <a:ext cx="2664296" cy="720080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323528" y="2996952"/>
            <a:ext cx="3168352" cy="864096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7308304" y="4077072"/>
            <a:ext cx="67172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>
                <a:ln w="11430"/>
                <a:solidFill>
                  <a:srgbClr val="66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</a:rPr>
              <a:t>В</a:t>
            </a:r>
            <a:endParaRPr lang="ru-RU" sz="4400" b="1" cap="none" spc="0" dirty="0">
              <a:ln w="11430"/>
              <a:solidFill>
                <a:srgbClr val="66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92080" y="2852936"/>
            <a:ext cx="3024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solidFill>
                  <a:srgbClr val="66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</a:rPr>
              <a:t>окт</a:t>
            </a:r>
            <a:r>
              <a:rPr lang="ru-RU" sz="4400" b="1" cap="none" spc="0" dirty="0" smtClean="0">
                <a:ln w="11430"/>
                <a:solidFill>
                  <a:srgbClr val="66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</a:rPr>
              <a:t>ябре</a:t>
            </a:r>
            <a:endParaRPr lang="ru-RU" sz="4400" b="1" cap="none" spc="0" dirty="0">
              <a:ln w="11430"/>
              <a:solidFill>
                <a:srgbClr val="66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79512" y="3068960"/>
            <a:ext cx="35283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solidFill>
                  <a:srgbClr val="66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</a:rPr>
              <a:t>с солнцем</a:t>
            </a:r>
            <a:endParaRPr lang="ru-RU" sz="4400" b="1" cap="none" spc="0" dirty="0">
              <a:ln w="11430"/>
              <a:solidFill>
                <a:srgbClr val="66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043608" y="1052736"/>
            <a:ext cx="453650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solidFill>
                  <a:srgbClr val="66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</a:rPr>
              <a:t>распрощайся</a:t>
            </a:r>
            <a:endParaRPr lang="ru-RU" sz="4400" b="1" cap="none" spc="0" dirty="0">
              <a:ln w="11430"/>
              <a:solidFill>
                <a:srgbClr val="66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259632" y="1988840"/>
            <a:ext cx="338437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solidFill>
                  <a:srgbClr val="66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</a:rPr>
              <a:t>к печке</a:t>
            </a:r>
            <a:endParaRPr lang="ru-RU" sz="4400" b="1" cap="none" spc="0" dirty="0">
              <a:ln w="11430"/>
              <a:solidFill>
                <a:srgbClr val="66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6516216" y="1124744"/>
            <a:ext cx="2232248" cy="851297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2">
                <a:alpha val="97000"/>
              </a:schemeClr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rgbClr val="66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</a:rPr>
              <a:t>ближе</a:t>
            </a:r>
            <a:endParaRPr lang="ru-RU" sz="4400" b="1" cap="none" spc="0" dirty="0">
              <a:ln w="11430"/>
              <a:solidFill>
                <a:srgbClr val="66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39552" y="5301208"/>
            <a:ext cx="8604448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solidFill>
                  <a:srgbClr val="F1F616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В октябре с солнцем распрощайся, ближе к печке подбирайся</a:t>
            </a:r>
            <a:r>
              <a:rPr lang="ru-RU" sz="3200" dirty="0" smtClean="0">
                <a:solidFill>
                  <a:srgbClr val="FFFF00"/>
                </a:solidFill>
              </a:rPr>
              <a:t>. </a:t>
            </a:r>
            <a:r>
              <a:rPr lang="ru-RU" sz="3200" b="1" dirty="0" smtClean="0">
                <a:ln w="11430"/>
                <a:solidFill>
                  <a:srgbClr val="F1F616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 </a:t>
            </a:r>
            <a:endParaRPr lang="ru-RU" sz="3200" b="1" cap="none" spc="0" dirty="0">
              <a:ln w="11430"/>
              <a:solidFill>
                <a:srgbClr val="F1F616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2555776" y="4005064"/>
            <a:ext cx="3600400" cy="792088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2555776" y="4077073"/>
            <a:ext cx="367240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solidFill>
                  <a:srgbClr val="66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</a:rPr>
              <a:t>подбирайся</a:t>
            </a:r>
            <a:endParaRPr lang="ru-RU" sz="4400" b="1" cap="none" spc="0" dirty="0">
              <a:ln w="11430"/>
              <a:solidFill>
                <a:srgbClr val="66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Pictures\1  КАРТИНКИ\Пейзажи\Пейзажи\thanksgiving11.jpg"/>
          <p:cNvPicPr>
            <a:picLocks noChangeAspect="1" noChangeArrowheads="1"/>
          </p:cNvPicPr>
          <p:nvPr/>
        </p:nvPicPr>
        <p:blipFill>
          <a:blip r:embed="rId2" cstate="print">
            <a:lum bright="10000" contrast="-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043608" y="188640"/>
            <a:ext cx="676875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FFFF66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Собери пословицу</a:t>
            </a:r>
            <a:endParaRPr lang="ru-RU" sz="5400" b="1" dirty="0">
              <a:ln w="11430"/>
              <a:solidFill>
                <a:srgbClr val="FFFF66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2627784" y="1628800"/>
            <a:ext cx="936104" cy="792088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7236296" y="4077072"/>
            <a:ext cx="936104" cy="792088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683568" y="4509120"/>
            <a:ext cx="1800200" cy="792088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4211960" y="1412776"/>
            <a:ext cx="2736304" cy="792088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411760" y="1628800"/>
            <a:ext cx="12961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solidFill>
                  <a:srgbClr val="66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</a:rPr>
              <a:t>и</a:t>
            </a:r>
            <a:endParaRPr lang="ru-RU" sz="4400" b="1" cap="none" spc="0" dirty="0">
              <a:ln w="11430"/>
              <a:solidFill>
                <a:srgbClr val="66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17" name="Прямоугольник с двумя скругленными противолежащими углами 16"/>
          <p:cNvSpPr/>
          <p:nvPr/>
        </p:nvSpPr>
        <p:spPr>
          <a:xfrm>
            <a:off x="1115616" y="2924944"/>
            <a:ext cx="3024336" cy="851297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>
                <a:ln w="11430"/>
                <a:solidFill>
                  <a:srgbClr val="66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</a:rPr>
              <a:t>х</a:t>
            </a:r>
            <a:r>
              <a:rPr lang="ru-RU" sz="4400" b="1" dirty="0" smtClean="0">
                <a:ln w="11430"/>
                <a:solidFill>
                  <a:srgbClr val="66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</a:rPr>
              <a:t>олодно,</a:t>
            </a:r>
            <a:endParaRPr lang="ru-RU" sz="4400" b="1" cap="none" spc="0" dirty="0">
              <a:ln w="11430"/>
              <a:solidFill>
                <a:srgbClr val="66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67544" y="4509120"/>
            <a:ext cx="223224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solidFill>
                  <a:srgbClr val="66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</a:rPr>
              <a:t>хоть</a:t>
            </a:r>
            <a:endParaRPr lang="ru-RU" sz="4400" b="1" cap="none" spc="0" dirty="0">
              <a:ln w="11430"/>
              <a:solidFill>
                <a:srgbClr val="66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19" name="Прямоугольник с двумя скругленными противолежащими углами 18"/>
          <p:cNvSpPr/>
          <p:nvPr/>
        </p:nvSpPr>
        <p:spPr>
          <a:xfrm>
            <a:off x="3563888" y="4293097"/>
            <a:ext cx="2448272" cy="851297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solidFill>
                  <a:srgbClr val="66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</a:rPr>
              <a:t>осенью</a:t>
            </a:r>
            <a:endParaRPr lang="ru-RU" sz="4400" b="1" cap="none" spc="0" dirty="0">
              <a:ln w="11430"/>
              <a:solidFill>
                <a:srgbClr val="66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460555" y="1412776"/>
            <a:ext cx="221727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rgbClr val="66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</a:rPr>
              <a:t>осенью</a:t>
            </a:r>
            <a:endParaRPr lang="ru-RU" sz="4400" b="1" cap="none" spc="0" dirty="0">
              <a:ln w="11430"/>
              <a:solidFill>
                <a:srgbClr val="66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7020272" y="4005064"/>
            <a:ext cx="1440160" cy="851297"/>
          </a:xfrm>
          <a:prstGeom prst="round2Diag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rgbClr val="66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</a:rPr>
              <a:t>но</a:t>
            </a:r>
            <a:endParaRPr lang="ru-RU" sz="4400" b="1" cap="none" spc="0" dirty="0">
              <a:ln w="11430"/>
              <a:solidFill>
                <a:srgbClr val="66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5724128" y="2780928"/>
            <a:ext cx="2808312" cy="792088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539552" y="1628800"/>
            <a:ext cx="1080120" cy="792088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395536" y="1628800"/>
            <a:ext cx="12241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solidFill>
                  <a:srgbClr val="66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</a:rPr>
              <a:t>не</a:t>
            </a:r>
            <a:endParaRPr lang="ru-RU" sz="4400" b="1" cap="none" spc="0" dirty="0">
              <a:ln w="11430"/>
              <a:solidFill>
                <a:srgbClr val="66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860032" y="2780928"/>
            <a:ext cx="453650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solidFill>
                  <a:srgbClr val="66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</a:rPr>
              <a:t>голодно</a:t>
            </a:r>
            <a:endParaRPr lang="ru-RU" sz="4400" b="1" cap="none" spc="0" dirty="0">
              <a:ln w="11430"/>
              <a:solidFill>
                <a:srgbClr val="66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0" y="5733256"/>
            <a:ext cx="91440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solidFill>
                  <a:srgbClr val="F1F616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itchFamily="2" charset="0"/>
              </a:rPr>
              <a:t>Осенью хоть и холодно, но не голодно.</a:t>
            </a:r>
            <a:endParaRPr lang="ru-RU" sz="3200" b="1" dirty="0">
              <a:ln w="11430"/>
              <a:solidFill>
                <a:srgbClr val="F1F616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Pictures\1  КАРТИНКИ\Пейзажи\Пейзажи\phoca_thumb_l_1315510891_2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3275856" y="4221088"/>
            <a:ext cx="5472608" cy="1728192"/>
          </a:xfrm>
          <a:prstGeom prst="round2DiagRect">
            <a:avLst/>
          </a:prstGeom>
          <a:solidFill>
            <a:srgbClr val="FBFDD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 b="1" dirty="0" smtClean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Segoe Print" pitchFamily="2" charset="0"/>
            </a:endParaRPr>
          </a:p>
          <a:p>
            <a:pPr algn="r"/>
            <a:endParaRPr lang="ru-RU" b="1" dirty="0" smtClean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Segoe Print" pitchFamily="2" charset="0"/>
            </a:endParaRPr>
          </a:p>
          <a:p>
            <a:pPr algn="r"/>
            <a:endParaRPr lang="ru-RU" b="1" dirty="0" smtClean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Segoe Print" pitchFamily="2" charset="0"/>
            </a:endParaRPr>
          </a:p>
          <a:p>
            <a:pPr algn="r"/>
            <a:endParaRPr lang="ru-RU" b="1" dirty="0" smtClean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Segoe Print" pitchFamily="2" charset="0"/>
            </a:endParaRPr>
          </a:p>
          <a:p>
            <a:pPr algn="r"/>
            <a:endParaRPr lang="ru-RU" b="1" dirty="0" smtClean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Segoe Print" pitchFamily="2" charset="0"/>
            </a:endParaRPr>
          </a:p>
          <a:p>
            <a:pPr algn="r"/>
            <a:r>
              <a:rPr lang="ru-RU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</a:rPr>
              <a:t>А.С.Пушкин</a:t>
            </a:r>
            <a:endParaRPr lang="ru-RU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Segoe Print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19872" y="4293096"/>
            <a:ext cx="54360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</a:rPr>
              <a:t>Унылая пора! Очей очарованье!</a:t>
            </a:r>
          </a:p>
          <a:p>
            <a:r>
              <a:rPr lang="ru-RU" sz="2000" b="1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</a:rPr>
              <a:t>Приятна мне твоя прощальная краса.</a:t>
            </a:r>
          </a:p>
          <a:p>
            <a:r>
              <a:rPr lang="ru-RU" sz="2000" b="1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</a:rPr>
              <a:t>Люблю я пышное природы увяданье,</a:t>
            </a:r>
          </a:p>
          <a:p>
            <a:r>
              <a:rPr lang="ru-RU" sz="2000" b="1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</a:rPr>
              <a:t>В багрец и золото одетые леса</a:t>
            </a:r>
            <a:r>
              <a:rPr lang="ru-RU" sz="20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</a:rPr>
              <a:t>!</a:t>
            </a:r>
            <a:endParaRPr lang="ru-RU" sz="2000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Pictures\1  КАРТИНКИ\фоны природа\103612244_large__1_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9512" y="1052735"/>
            <a:ext cx="8784976" cy="5663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ru-RU" sz="1400" i="1" dirty="0" smtClean="0">
                <a:hlinkClick r:id="rId3"/>
              </a:rPr>
              <a:t>http://images.vfl.ru/ii/1409551208/a9c90710/6193185.jpg</a:t>
            </a:r>
            <a:endParaRPr lang="ru-RU" sz="1400" i="1" dirty="0" smtClean="0"/>
          </a:p>
          <a:p>
            <a:pPr>
              <a:buFont typeface="Wingdings" pitchFamily="2" charset="2"/>
              <a:buChar char="§"/>
            </a:pPr>
            <a:r>
              <a:rPr lang="ru-RU" sz="1400" i="1" dirty="0" smtClean="0"/>
              <a:t> </a:t>
            </a:r>
            <a:r>
              <a:rPr lang="ru-RU" sz="1400" dirty="0" smtClean="0">
                <a:hlinkClick r:id="rId4"/>
              </a:rPr>
              <a:t>http://images.bankoboev.ru/thumbnail/bankoboev.ru-476400.jpg</a:t>
            </a:r>
            <a:endParaRPr lang="ru-RU" sz="1400" dirty="0" smtClean="0"/>
          </a:p>
          <a:p>
            <a:pPr>
              <a:buFont typeface="Wingdings" pitchFamily="2" charset="2"/>
              <a:buChar char="§"/>
            </a:pPr>
            <a:r>
              <a:rPr lang="ru-RU" sz="1400" dirty="0" smtClean="0">
                <a:hlinkClick r:id="rId5"/>
              </a:rPr>
              <a:t>http://img1.liveinternet.ru/images/attach/c/9/107/282/107282217_603763825061381770.jpg</a:t>
            </a:r>
            <a:endParaRPr lang="ru-RU" sz="1400" dirty="0" smtClean="0"/>
          </a:p>
          <a:p>
            <a:pPr>
              <a:buFont typeface="Wingdings" pitchFamily="2" charset="2"/>
              <a:buChar char="§"/>
            </a:pPr>
            <a:r>
              <a:rPr lang="ru-RU" sz="1400" dirty="0" smtClean="0">
                <a:hlinkClick r:id="rId6"/>
              </a:rPr>
              <a:t>http://www.uniport.pro/user/1291/blogs/129138034.png</a:t>
            </a:r>
            <a:endParaRPr lang="ru-RU" sz="1400" dirty="0" smtClean="0"/>
          </a:p>
          <a:p>
            <a:pPr>
              <a:buFont typeface="Wingdings" pitchFamily="2" charset="2"/>
              <a:buChar char="§"/>
            </a:pPr>
            <a:r>
              <a:rPr lang="ru-RU" sz="1400" dirty="0" smtClean="0">
                <a:hlinkClick r:id="rId7"/>
              </a:rPr>
              <a:t>http://сезоны-года.рф/sites/default/files/resize/images/journal/journal-15/listiy-450x299.jpg</a:t>
            </a:r>
            <a:endParaRPr lang="ru-RU" sz="1400" dirty="0" smtClean="0"/>
          </a:p>
          <a:p>
            <a:pPr>
              <a:buFont typeface="Wingdings" pitchFamily="2" charset="2"/>
              <a:buChar char="§"/>
            </a:pPr>
            <a:r>
              <a:rPr lang="ru-RU" sz="1400" dirty="0" smtClean="0">
                <a:hlinkClick r:id="rId8"/>
              </a:rPr>
              <a:t>http://wpapers.ru/wallpapers/nature/Autumn/16355/1366x768_Снег-осенью.jpg</a:t>
            </a:r>
            <a:endParaRPr lang="ru-RU" sz="1400" dirty="0" smtClean="0"/>
          </a:p>
          <a:p>
            <a:pPr>
              <a:buFont typeface="Wingdings" pitchFamily="2" charset="2"/>
              <a:buChar char="§"/>
            </a:pPr>
            <a:r>
              <a:rPr lang="ru-RU" sz="1400" dirty="0" smtClean="0">
                <a:hlinkClick r:id="rId9"/>
              </a:rPr>
              <a:t>https://encrypted-tbn1.gstatic.com/images?q=tbn:ANd9GcQI8nWpHNYtUCNg2vpahvKQaG50UkYo8WIWA1HGLDTpr-Bn4cms</a:t>
            </a:r>
            <a:endParaRPr lang="ru-RU" sz="1400" dirty="0" smtClean="0"/>
          </a:p>
          <a:p>
            <a:pPr>
              <a:buFont typeface="Wingdings" pitchFamily="2" charset="2"/>
              <a:buChar char="§"/>
            </a:pPr>
            <a:r>
              <a:rPr lang="ru-RU" sz="1400" dirty="0" smtClean="0">
                <a:hlinkClick r:id="rId10"/>
              </a:rPr>
              <a:t>https://encrypted-tbn0.gstatic.com/images?q=tbn:ANd9GcQaISkf_84iA-42wN36iUz6V3IK6HCaqi97EugZIMET-QKTEzqf</a:t>
            </a:r>
            <a:endParaRPr lang="ru-RU" sz="1400" dirty="0" smtClean="0"/>
          </a:p>
          <a:p>
            <a:pPr>
              <a:buFont typeface="Wingdings" pitchFamily="2" charset="2"/>
              <a:buChar char="§"/>
            </a:pPr>
            <a:r>
              <a:rPr lang="ru-RU" sz="1400" dirty="0" smtClean="0">
                <a:hlinkClick r:id="rId11"/>
              </a:rPr>
              <a:t>https://encrypted-tbn0.gstatic.com/images?q=tbn:ANd9GcTWU8b1nbdMqUjBd9fdPOQX75YLLoBM9tQFEnrXYsvsdAULcyTt_A</a:t>
            </a:r>
            <a:endParaRPr lang="ru-RU" sz="1400" dirty="0" smtClean="0"/>
          </a:p>
          <a:p>
            <a:pPr>
              <a:buFont typeface="Wingdings" pitchFamily="2" charset="2"/>
              <a:buChar char="§"/>
            </a:pPr>
            <a:r>
              <a:rPr lang="ru-RU" sz="1400" dirty="0" smtClean="0">
                <a:hlinkClick r:id="rId12"/>
              </a:rPr>
              <a:t>http://www.mccvu.ru/upload/medialibrary/df6/df6914aaeb343f66f41e2bf2c1365fce.jpg</a:t>
            </a:r>
            <a:endParaRPr lang="ru-RU" sz="1400" dirty="0" smtClean="0"/>
          </a:p>
          <a:p>
            <a:pPr>
              <a:buFont typeface="Wingdings" pitchFamily="2" charset="2"/>
              <a:buChar char="§"/>
            </a:pPr>
            <a:r>
              <a:rPr lang="ru-RU" sz="1400" dirty="0" smtClean="0">
                <a:hlinkClick r:id="rId13"/>
              </a:rPr>
              <a:t>https://encrypted-tbn1.gstatic.com/images?q=tbn:ANd9GcSkvqf9jnrXZiV6xuWkA38U4agreXso2pPl_8PGH_WzvbkmQ3qSbyUBAEM</a:t>
            </a:r>
            <a:endParaRPr lang="ru-RU" sz="1400" dirty="0" smtClean="0"/>
          </a:p>
          <a:p>
            <a:pPr>
              <a:buFont typeface="Wingdings" pitchFamily="2" charset="2"/>
              <a:buChar char="§"/>
            </a:pPr>
            <a:r>
              <a:rPr lang="ru-RU" sz="1400" dirty="0" smtClean="0">
                <a:hlinkClick r:id="rId14"/>
              </a:rPr>
              <a:t>http://vedmochka.net/media/k2/items/cache/f1a5756636e5aaaa9e63ee727c781a61_M.jpg</a:t>
            </a:r>
            <a:endParaRPr lang="ru-RU" sz="1400" dirty="0" smtClean="0"/>
          </a:p>
          <a:p>
            <a:pPr>
              <a:buFont typeface="Wingdings" pitchFamily="2" charset="2"/>
              <a:buChar char="§"/>
            </a:pPr>
            <a:r>
              <a:rPr lang="ru-RU" sz="1400" dirty="0" smtClean="0">
                <a:hlinkClick r:id="rId15"/>
              </a:rPr>
              <a:t>http://www.prisnilos.su/kcfinder/upload/image/articles1/vozdvighenie-kresta-gospodnya-1.jpg</a:t>
            </a:r>
            <a:endParaRPr lang="ru-RU" sz="1400" dirty="0" smtClean="0"/>
          </a:p>
          <a:p>
            <a:pPr>
              <a:buFont typeface="Wingdings" pitchFamily="2" charset="2"/>
              <a:buChar char="§"/>
            </a:pPr>
            <a:r>
              <a:rPr lang="ru-RU" sz="1400" dirty="0" smtClean="0">
                <a:hlinkClick r:id="rId16"/>
              </a:rPr>
              <a:t>http://blago-krasnoe.cerkov.ru/files/2015/07/66137319_1288803465_IC2-225x300.jpg</a:t>
            </a:r>
            <a:endParaRPr lang="ru-RU" sz="1400" dirty="0" smtClean="0"/>
          </a:p>
          <a:p>
            <a:pPr>
              <a:buFont typeface="Wingdings" pitchFamily="2" charset="2"/>
              <a:buChar char="§"/>
            </a:pPr>
            <a:r>
              <a:rPr lang="ru-RU" sz="1400" dirty="0" smtClean="0">
                <a:hlinkClick r:id="rId17"/>
              </a:rPr>
              <a:t>http://www.meteoprog.ua/pictures/news_v_2/2e796bf6a4e0ac95e3b9f502a86868c3.jpg</a:t>
            </a:r>
            <a:endParaRPr lang="ru-RU" sz="1400" dirty="0" smtClean="0"/>
          </a:p>
          <a:p>
            <a:pPr>
              <a:buFont typeface="Wingdings" pitchFamily="2" charset="2"/>
              <a:buChar char="§"/>
            </a:pPr>
            <a:r>
              <a:rPr lang="ru-RU" sz="1400" dirty="0" smtClean="0">
                <a:hlinkClick r:id="rId18"/>
              </a:rPr>
              <a:t>http://ptzgovorit.ru/sites/default/files/styles/700x400/public/ноябрь.jpg?itok=s7D7NuxF</a:t>
            </a:r>
            <a:endParaRPr lang="ru-RU" sz="1400" dirty="0" smtClean="0"/>
          </a:p>
          <a:p>
            <a:pPr>
              <a:buFont typeface="Wingdings" pitchFamily="2" charset="2"/>
              <a:buChar char="§"/>
            </a:pPr>
            <a:r>
              <a:rPr lang="ru-RU" sz="1400" dirty="0" smtClean="0">
                <a:hlinkClick r:id="rId19"/>
              </a:rPr>
              <a:t>https://www.firestock.ru/wp-content/uploads/2014/09/Autumn-020913-700x560.jpg</a:t>
            </a:r>
            <a:endParaRPr lang="ru-RU" sz="1400" dirty="0" smtClean="0"/>
          </a:p>
          <a:p>
            <a:pPr>
              <a:buFont typeface="Wingdings" pitchFamily="2" charset="2"/>
              <a:buChar char="§"/>
            </a:pPr>
            <a:r>
              <a:rPr lang="ru-RU" sz="1400" dirty="0" smtClean="0">
                <a:hlinkClick r:id="rId20"/>
              </a:rPr>
              <a:t>http://img-fotki.yandex.ru/get/9802/119528728.30e3/0_162fea_b7edf7e2_S.jpg</a:t>
            </a:r>
            <a:endParaRPr lang="ru-RU" sz="1400" dirty="0" smtClean="0"/>
          </a:p>
          <a:p>
            <a:pPr>
              <a:buFont typeface="Wingdings" pitchFamily="2" charset="2"/>
              <a:buChar char="§"/>
            </a:pPr>
            <a:endParaRPr lang="ru-RU" dirty="0" smtClean="0"/>
          </a:p>
          <a:p>
            <a:pPr>
              <a:buFont typeface="Wingdings" pitchFamily="2" charset="2"/>
              <a:buChar char="§"/>
            </a:pPr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57010" y="332656"/>
            <a:ext cx="449834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800" b="1" dirty="0" err="1" smtClean="0">
                <a:ln w="50800"/>
                <a:solidFill>
                  <a:srgbClr val="C00000"/>
                </a:solidFill>
                <a:latin typeface="Segoe Print" pitchFamily="2" charset="0"/>
              </a:rPr>
              <a:t>Интернет-источники</a:t>
            </a:r>
            <a:endParaRPr lang="ru-RU" sz="2800" b="1" cap="none" spc="0" dirty="0">
              <a:ln w="50800"/>
              <a:solidFill>
                <a:srgbClr val="C00000"/>
              </a:solidFill>
              <a:effectLst/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dmin\Pictures\1  КАРТИНКИ\фоны природа\103612244_large__1_.jpg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34684" y="2967335"/>
            <a:ext cx="80746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5400" b="1" cap="none" spc="150" dirty="0" smtClean="0">
                <a:ln w="11430"/>
                <a:solidFill>
                  <a:srgbClr val="C0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Segoe Print" pitchFamily="2" charset="0"/>
              </a:rPr>
              <a:t>Спасибо за внимание</a:t>
            </a:r>
            <a:endParaRPr lang="ru-RU" sz="5400" b="1" cap="none" spc="150" dirty="0">
              <a:ln w="11430"/>
              <a:solidFill>
                <a:srgbClr val="C0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\Pictures\1  КАРТИНКИ\Пейзажи\Пейзажи\150057.JPG"/>
          <p:cNvPicPr>
            <a:picLocks noChangeAspect="1" noChangeArrowheads="1"/>
          </p:cNvPicPr>
          <p:nvPr/>
        </p:nvPicPr>
        <p:blipFill>
          <a:blip r:embed="rId2" cstate="print"/>
          <a:srcRect l="2713" t="2713" r="1437"/>
          <a:stretch>
            <a:fillRect/>
          </a:stretch>
        </p:blipFill>
        <p:spPr bwMode="auto">
          <a:xfrm>
            <a:off x="0" y="0"/>
            <a:ext cx="919374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286000" y="26903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323528" y="4869160"/>
            <a:ext cx="4608512" cy="1800000"/>
          </a:xfrm>
          <a:prstGeom prst="round2DiagRect">
            <a:avLst/>
          </a:prstGeom>
          <a:solidFill>
            <a:srgbClr val="FBFDD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000" b="1" dirty="0" smtClean="0">
              <a:solidFill>
                <a:schemeClr val="accent6">
                  <a:lumMod val="50000"/>
                </a:schemeClr>
              </a:solidFill>
              <a:latin typeface="Segoe Print" pitchFamily="2" charset="0"/>
            </a:endParaRPr>
          </a:p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Segoe Print" pitchFamily="2" charset="0"/>
              </a:rPr>
              <a:t>Лес , точно терем расписной,</a:t>
            </a:r>
          </a:p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Segoe Print" pitchFamily="2" charset="0"/>
              </a:rPr>
              <a:t>Лиловый, золотой, багряный,</a:t>
            </a:r>
          </a:p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Segoe Print" pitchFamily="2" charset="0"/>
              </a:rPr>
              <a:t>Весёлой пёстрою стеной</a:t>
            </a:r>
          </a:p>
          <a:p>
            <a:pPr algn="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Segoe Print" pitchFamily="2" charset="0"/>
              </a:rPr>
              <a:t>Стоит над светлою поляной.                                            И.Бунин</a:t>
            </a:r>
          </a:p>
          <a:p>
            <a:pPr algn="ctr"/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\Pictures\1  КАРТИНКИ\Пейзажи\Пейзажи\129138034-1024x6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2339752" y="4653136"/>
            <a:ext cx="6624736" cy="1944216"/>
          </a:xfrm>
          <a:prstGeom prst="round2DiagRect">
            <a:avLst/>
          </a:prstGeom>
          <a:solidFill>
            <a:srgbClr val="FBFDD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483768" y="4869160"/>
            <a:ext cx="63367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Segoe Print" pitchFamily="2" charset="0"/>
              </a:rPr>
              <a:t>Осень! Осыпается весь наш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Segoe Print" pitchFamily="2" charset="0"/>
              </a:rPr>
              <a:t>бедный сад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Segoe Print" pitchFamily="2" charset="0"/>
              </a:rPr>
              <a:t>,</a:t>
            </a:r>
          </a:p>
          <a:p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Segoe Print" pitchFamily="2" charset="0"/>
              </a:rPr>
              <a:t>Листья пожелтевшие по ветру летят.</a:t>
            </a:r>
          </a:p>
          <a:p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Segoe Print" pitchFamily="2" charset="0"/>
              </a:rPr>
              <a:t>Лишь вдали красуются – там, на дне долин,</a:t>
            </a:r>
          </a:p>
          <a:p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Segoe Print" pitchFamily="2" charset="0"/>
              </a:rPr>
              <a:t>Кисти ярко-красные вянущих рябин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Segoe Print" pitchFamily="2" charset="0"/>
              </a:rPr>
              <a:t>. </a:t>
            </a:r>
          </a:p>
          <a:p>
            <a:pPr algn="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Segoe Print" pitchFamily="2" charset="0"/>
              </a:rPr>
              <a:t>А.Толстой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Segoe Print" pitchFamily="2" charset="0"/>
            </a:endParaRPr>
          </a:p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Segoe Print" pitchFamily="2" charset="0"/>
              </a:rPr>
              <a:t>                                                       </a:t>
            </a:r>
            <a:endParaRPr lang="ru-RU" sz="2000" dirty="0">
              <a:solidFill>
                <a:schemeClr val="accent6">
                  <a:lumMod val="50000"/>
                </a:schemeClr>
              </a:solidFill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6" name="Picture 6" descr="C:\Users\Admin\Pictures\1  КАРТИНКИ\фоны природа\69404373_1295337286_solnc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pic>
        <p:nvPicPr>
          <p:cNvPr id="2" name="Picture 2" descr="C:\Users\Admin\Pictures\1  КАРТИНКИ\Пейзажи\Пейзажи\98г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2924944"/>
            <a:ext cx="3672408" cy="3440560"/>
          </a:xfrm>
          <a:prstGeom prst="round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  <a:softEdge rad="63500"/>
          </a:effectLst>
        </p:spPr>
      </p:pic>
      <p:pic>
        <p:nvPicPr>
          <p:cNvPr id="30722" name="Picture 2" descr="C:\Users\Admin\Pictures\1  КАРТИНКИ\Пейзажи\Пейзажи\16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206642"/>
            <a:ext cx="4320480" cy="3240360"/>
          </a:xfrm>
          <a:prstGeom prst="round2Diag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  <a:softEdge rad="63500"/>
          </a:effectLst>
        </p:spPr>
      </p:pic>
      <p:pic>
        <p:nvPicPr>
          <p:cNvPr id="30724" name="Picture 4" descr="C:\Users\Admin\Pictures\1  КАРТИНКИ\Пейзажи\Пейзажи\sneg_ose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645024"/>
            <a:ext cx="4464496" cy="2879548"/>
          </a:xfrm>
          <a:prstGeom prst="round2Diag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  <a:softEdge rad="63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0" y="1988840"/>
            <a:ext cx="91440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</a:rPr>
              <a:t>Осенние месяцы</a:t>
            </a:r>
            <a:endParaRPr lang="ru-RU" sz="7200" b="1" cap="none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Segoe Print" pitchFamily="2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860032" y="476672"/>
            <a:ext cx="374441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</a:rPr>
              <a:t>сентябрь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Segoe Print" pitchFamily="2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195736" y="5733256"/>
            <a:ext cx="324320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</a:rPr>
              <a:t>октябрь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Segoe Print" pitchFamily="2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868144" y="2132856"/>
            <a:ext cx="301121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</a:rPr>
              <a:t>ноябрь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Admin\Pictures\1  КАРТИНКИ\фоны природа\103612244_large__1_.jpg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-1" y="188640"/>
            <a:ext cx="9144001" cy="46782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  <a:ea typeface="Times New Roman" pitchFamily="18" charset="0"/>
                <a:cs typeface="Arial" pitchFamily="34" charset="0"/>
              </a:rPr>
              <a:t>Осень подразделяют на </a:t>
            </a:r>
            <a:r>
              <a:rPr lang="ru-RU" sz="3200" b="1" cap="none" spc="0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  <a:ea typeface="Times New Roman" pitchFamily="18" charset="0"/>
                <a:cs typeface="Arial" pitchFamily="34" charset="0"/>
              </a:rPr>
              <a:t>подсезоны</a:t>
            </a:r>
            <a:r>
              <a:rPr lang="ru-RU" sz="32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  <a:ea typeface="Times New Roman" pitchFamily="18" charset="0"/>
                <a:cs typeface="Arial" pitchFamily="34" charset="0"/>
              </a:rPr>
              <a:t>:</a:t>
            </a:r>
          </a:p>
          <a:p>
            <a:pPr lvl="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800" b="1" cap="none" spc="0" dirty="0" smtClean="0">
                <a:ln w="11430"/>
                <a:solidFill>
                  <a:srgbClr val="66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  <a:ea typeface="Times New Roman" pitchFamily="18" charset="0"/>
                <a:cs typeface="Arial" pitchFamily="34" charset="0"/>
              </a:rPr>
              <a:t>1 сентября — 23 сентября: начало осени.</a:t>
            </a:r>
            <a:br>
              <a:rPr lang="ru-RU" sz="2800" b="1" cap="none" spc="0" dirty="0" smtClean="0">
                <a:ln w="11430"/>
                <a:solidFill>
                  <a:srgbClr val="66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  <a:ea typeface="Times New Roman" pitchFamily="18" charset="0"/>
                <a:cs typeface="Arial" pitchFamily="34" charset="0"/>
              </a:rPr>
            </a:br>
            <a:r>
              <a:rPr lang="ru-RU" sz="2800" b="1" cap="none" spc="0" dirty="0" smtClean="0">
                <a:ln w="11430"/>
                <a:solidFill>
                  <a:srgbClr val="66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  <a:ea typeface="Times New Roman" pitchFamily="18" charset="0"/>
                <a:cs typeface="Arial" pitchFamily="34" charset="0"/>
              </a:rPr>
              <a:t>24 сентября — 14 октября: золотая осень.</a:t>
            </a:r>
            <a:br>
              <a:rPr lang="ru-RU" sz="2800" b="1" cap="none" spc="0" dirty="0" smtClean="0">
                <a:ln w="11430"/>
                <a:solidFill>
                  <a:srgbClr val="66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  <a:ea typeface="Times New Roman" pitchFamily="18" charset="0"/>
                <a:cs typeface="Arial" pitchFamily="34" charset="0"/>
              </a:rPr>
            </a:br>
            <a:r>
              <a:rPr lang="ru-RU" sz="2800" b="1" cap="none" spc="0" dirty="0" smtClean="0">
                <a:ln w="11430"/>
                <a:solidFill>
                  <a:srgbClr val="66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  <a:ea typeface="Times New Roman" pitchFamily="18" charset="0"/>
                <a:cs typeface="Arial" pitchFamily="34" charset="0"/>
              </a:rPr>
              <a:t>15 октября — 22 октября: глубокая осень.</a:t>
            </a:r>
            <a:br>
              <a:rPr lang="ru-RU" sz="2800" b="1" cap="none" spc="0" dirty="0" smtClean="0">
                <a:ln w="11430"/>
                <a:solidFill>
                  <a:srgbClr val="66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  <a:ea typeface="Times New Roman" pitchFamily="18" charset="0"/>
                <a:cs typeface="Arial" pitchFamily="34" charset="0"/>
              </a:rPr>
            </a:br>
            <a:r>
              <a:rPr lang="ru-RU" sz="2800" b="1" cap="none" spc="0" dirty="0" smtClean="0">
                <a:ln w="11430"/>
                <a:solidFill>
                  <a:srgbClr val="66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  <a:ea typeface="Times New Roman" pitchFamily="18" charset="0"/>
                <a:cs typeface="Arial" pitchFamily="34" charset="0"/>
              </a:rPr>
              <a:t>23 октября — 26 ноября: предзимье.</a:t>
            </a:r>
            <a:br>
              <a:rPr lang="ru-RU" sz="2800" b="1" cap="none" spc="0" dirty="0" smtClean="0">
                <a:ln w="11430"/>
                <a:solidFill>
                  <a:srgbClr val="66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  <a:ea typeface="Times New Roman" pitchFamily="18" charset="0"/>
                <a:cs typeface="Arial" pitchFamily="34" charset="0"/>
              </a:rPr>
            </a:br>
            <a:r>
              <a:rPr lang="ru-RU" sz="2800" b="1" cap="none" spc="0" dirty="0" smtClean="0">
                <a:ln w="11430"/>
                <a:solidFill>
                  <a:srgbClr val="66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  <a:ea typeface="Times New Roman" pitchFamily="18" charset="0"/>
                <a:cs typeface="Arial" pitchFamily="34" charset="0"/>
              </a:rPr>
              <a:t>27 ноября — 30 ноября: первозимье.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b="1" dirty="0" smtClean="0">
              <a:ln w="11430"/>
              <a:solidFill>
                <a:srgbClr val="66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200" b="1" cap="none" spc="0" dirty="0" smtClean="0">
              <a:ln w="11430"/>
              <a:solidFill>
                <a:srgbClr val="66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4077072"/>
            <a:ext cx="8964488" cy="256993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ru-RU" sz="2800" b="1" cap="none" spc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</a:rPr>
              <a:t>В осени выделяют Бабье лето, </a:t>
            </a:r>
          </a:p>
          <a:p>
            <a:pPr algn="ctr">
              <a:lnSpc>
                <a:spcPct val="200000"/>
              </a:lnSpc>
            </a:pPr>
            <a:r>
              <a:rPr lang="ru-RU" sz="2800" b="1" cap="none" spc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</a:rPr>
              <a:t>которое начинается</a:t>
            </a:r>
          </a:p>
          <a:p>
            <a:pPr algn="ctr">
              <a:lnSpc>
                <a:spcPct val="200000"/>
              </a:lnSpc>
            </a:pPr>
            <a:r>
              <a:rPr lang="ru-RU" sz="2800" b="1" cap="none" spc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</a:rPr>
              <a:t> с 28 августа и длится до 21 сентября.</a:t>
            </a:r>
            <a:endParaRPr lang="ru-RU" sz="2800" b="1" cap="none" spc="0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\Pictures\1  КАРТИНКИ\фоны природа\103612244_large__1_.jpg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-1" y="0"/>
            <a:ext cx="9144001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b="1" dirty="0" smtClean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200" b="1" cap="none" spc="0" dirty="0" smtClean="0">
              <a:ln w="11430"/>
              <a:solidFill>
                <a:srgbClr val="CC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404664"/>
            <a:ext cx="914400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260648"/>
            <a:ext cx="8640960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800" b="1" i="0" u="none" strike="noStrike" cap="none" spc="0" normalizeH="0" baseline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  <a:ea typeface="Times New Roman" pitchFamily="18" charset="0"/>
                <a:cs typeface="Arial" pitchFamily="34" charset="0"/>
              </a:rPr>
              <a:t>Бабье лето делят на: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2800" b="1" i="0" u="none" strike="noStrike" cap="none" spc="0" normalizeH="0" baseline="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Segoe Print" pitchFamily="2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1" i="0" u="none" strike="noStrike" cap="none" spc="0" normalizeH="0" baseline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  <a:ea typeface="Times New Roman" pitchFamily="18" charset="0"/>
                <a:cs typeface="Tahoma" pitchFamily="34" charset="0"/>
              </a:rPr>
              <a:t>Молодое Бабье лето с 28 августа по 11 сентября</a:t>
            </a:r>
            <a:endParaRPr kumimoji="0" lang="ru-RU" sz="2400" b="1" i="0" u="none" strike="noStrike" cap="none" spc="0" normalizeH="0" baseline="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Segoe Print" pitchFamily="2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1" i="0" u="none" strike="noStrike" cap="none" spc="0" normalizeH="0" baseline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  <a:ea typeface="Times New Roman" pitchFamily="18" charset="0"/>
                <a:cs typeface="Tahoma" pitchFamily="34" charset="0"/>
              </a:rPr>
              <a:t>Старое Бабье лето с 14-го до 21 сентября.</a:t>
            </a:r>
            <a:endParaRPr lang="ru-RU" sz="2400" b="1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Segoe Print" pitchFamily="2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kumimoji="0" lang="ru-RU" sz="2800" b="1" i="0" u="none" strike="noStrike" cap="none" spc="0" normalizeH="0" baseline="0" dirty="0" smtClean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Segoe Print" pitchFamily="2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2800" b="1" i="0" u="none" strike="noStrike" cap="none" spc="0" normalizeH="0" baseline="0" dirty="0" smtClean="0">
              <a:ln w="1905"/>
              <a:solidFill>
                <a:srgbClr val="6633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Segoe Print" pitchFamily="2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800" b="1" i="0" u="none" strike="noStrike" cap="none" spc="0" normalizeH="0" baseline="0" dirty="0" smtClean="0">
                <a:ln w="1905"/>
                <a:solidFill>
                  <a:srgbClr val="66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  <a:ea typeface="Times New Roman" pitchFamily="18" charset="0"/>
                <a:cs typeface="Tahoma" pitchFamily="34" charset="0"/>
              </a:rPr>
              <a:t>Это о Бабьем лете П. Тютчев написал: "Есть в осени первоначальной короткая. Но дивная пора. Весь день стоит как бы хрустальный и лучезарны вечера..."</a:t>
            </a:r>
            <a:endParaRPr lang="ru-RU" sz="2800" b="1" cap="none" spc="0" dirty="0">
              <a:ln w="1905"/>
              <a:solidFill>
                <a:srgbClr val="6633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dmin\Pictures\1  КАРТИНКИ\Пейзажи\Пейзажи\10134573.jpg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38100" y="0"/>
            <a:ext cx="90678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51520" y="188640"/>
            <a:ext cx="7992888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  <a:latin typeface="Segoe Print" pitchFamily="2" charset="0"/>
                <a:cs typeface="Times New Roman" pitchFamily="18" charset="0"/>
              </a:rPr>
              <a:t>Пословицы и поговорки о  сентябре:</a:t>
            </a:r>
            <a:endParaRPr lang="ru-RU" sz="3600" dirty="0" smtClean="0">
              <a:solidFill>
                <a:srgbClr val="FFFF00"/>
              </a:solidFill>
              <a:latin typeface="Segoe Print" pitchFamily="2" charset="0"/>
            </a:endParaRPr>
          </a:p>
          <a:p>
            <a:pPr eaLnBrk="0" hangingPunct="0">
              <a:buFont typeface="Wingdings" pitchFamily="2" charset="2"/>
              <a:buChar char="v"/>
            </a:pPr>
            <a:r>
              <a:rPr lang="ru-RU" sz="2800" b="1" dirty="0" smtClean="0">
                <a:solidFill>
                  <a:schemeClr val="bg1"/>
                </a:solidFill>
                <a:latin typeface="Segoe Print" pitchFamily="2" charset="0"/>
                <a:cs typeface="Times New Roman" pitchFamily="18" charset="0"/>
              </a:rPr>
              <a:t>Сентябрь красное лето провожает, осень золотую встречает.</a:t>
            </a:r>
            <a:endParaRPr lang="ru-RU" sz="2800" dirty="0" smtClean="0">
              <a:solidFill>
                <a:schemeClr val="bg1"/>
              </a:solidFill>
              <a:latin typeface="Segoe Print" pitchFamily="2" charset="0"/>
            </a:endParaRPr>
          </a:p>
          <a:p>
            <a:pPr eaLnBrk="0" hangingPunct="0"/>
            <a:endParaRPr lang="ru-RU" dirty="0">
              <a:latin typeface="Segoe Print" pitchFamily="2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2204864"/>
            <a:ext cx="9145016" cy="44012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800" b="1" cap="none" spc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  <a:cs typeface="Times New Roman" pitchFamily="18" charset="0"/>
              </a:rPr>
              <a:t>Сентябрь кафтан с плеча срывает, </a:t>
            </a:r>
          </a:p>
          <a:p>
            <a:r>
              <a:rPr lang="ru-RU" sz="2800" b="1" cap="none" spc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  <a:cs typeface="Times New Roman" pitchFamily="18" charset="0"/>
              </a:rPr>
              <a:t>тулуп надевает.</a:t>
            </a:r>
            <a:endParaRPr lang="ru-RU" sz="2800" b="1" dirty="0" smtClean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Segoe Print" pitchFamily="2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800" b="1" cap="none" spc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  <a:cs typeface="Times New Roman" pitchFamily="18" charset="0"/>
              </a:rPr>
              <a:t>Сентябрь пахнет яблоком, октябрь — капустой.</a:t>
            </a:r>
            <a:endParaRPr lang="ru-RU" sz="2800" b="1" dirty="0" smtClean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Segoe Print" pitchFamily="2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800" b="1" cap="none" spc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  <a:cs typeface="Times New Roman" pitchFamily="18" charset="0"/>
              </a:rPr>
              <a:t>В сентябре огонь и в поле, и в избе.</a:t>
            </a:r>
            <a:endParaRPr lang="ru-RU" sz="2800" b="1" dirty="0" smtClean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Segoe Print" pitchFamily="2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800" b="1" cap="none" spc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  <a:cs typeface="Times New Roman" pitchFamily="18" charset="0"/>
              </a:rPr>
              <a:t>Холоден сентябрь, да сыт.</a:t>
            </a:r>
            <a:endParaRPr lang="ru-RU" sz="2800" b="1" dirty="0" smtClean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Segoe Print" pitchFamily="2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800" b="1" cap="none" spc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  <a:cs typeface="Times New Roman" pitchFamily="18" charset="0"/>
              </a:rPr>
              <a:t>Сентябрь-</a:t>
            </a:r>
            <a:r>
              <a:rPr lang="en-US" sz="2800" b="1" cap="none" spc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  <a:cs typeface="Times New Roman" pitchFamily="18" charset="0"/>
              </a:rPr>
              <a:t> </a:t>
            </a:r>
            <a:r>
              <a:rPr lang="ru-RU" sz="2800" b="1" cap="none" spc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  <a:cs typeface="Times New Roman" pitchFamily="18" charset="0"/>
              </a:rPr>
              <a:t>пора золотой осени.</a:t>
            </a:r>
            <a:endParaRPr lang="ru-RU" sz="2800" b="1" dirty="0" smtClean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Segoe Print" pitchFamily="2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800" b="1" cap="none" spc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  <a:cs typeface="Times New Roman" pitchFamily="18" charset="0"/>
              </a:rPr>
              <a:t>Сентябрь - отлётная пора.</a:t>
            </a:r>
            <a:endParaRPr lang="ru-RU" sz="2800" b="1" dirty="0" smtClean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Segoe Print" pitchFamily="2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800" b="1" cap="none" spc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  <a:cs typeface="Times New Roman" pitchFamily="18" charset="0"/>
              </a:rPr>
              <a:t>Сентябрь - чародей света.</a:t>
            </a:r>
            <a:endParaRPr lang="ru-RU" sz="2800" b="1" dirty="0" smtClean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Segoe Print" pitchFamily="2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800" b="1" cap="none" spc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  <a:cs typeface="Times New Roman" pitchFamily="18" charset="0"/>
              </a:rPr>
              <a:t>Сентябрь - </a:t>
            </a:r>
            <a:r>
              <a:rPr lang="ru-RU" sz="2800" b="1" cap="none" spc="0" dirty="0" err="1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  <a:cs typeface="Times New Roman" pitchFamily="18" charset="0"/>
              </a:rPr>
              <a:t>листопадник</a:t>
            </a:r>
            <a:r>
              <a:rPr lang="ru-RU" sz="2800" b="1" i="1" cap="none" spc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cs typeface="Times New Roman" pitchFamily="18" charset="0"/>
              </a:rPr>
              <a:t>.</a:t>
            </a:r>
            <a:endParaRPr lang="ru-RU" sz="2800" b="1" cap="none" spc="0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 descr="C:\Users\Admin\Pictures\1  КАРТИНКИ\Пейзажи\Пейзажи\sneg_ose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-396552" y="1"/>
            <a:ext cx="99371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i="1" u="sng" dirty="0" smtClean="0">
              <a:latin typeface="Georgia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solidFill>
                  <a:srgbClr val="FFFF00"/>
                </a:solidFill>
                <a:latin typeface="Segoe Print" pitchFamily="2" charset="0"/>
                <a:cs typeface="Times New Roman" pitchFamily="18" charset="0"/>
              </a:rPr>
              <a:t>Пословицы и поговорки про октябрь:</a:t>
            </a:r>
            <a:endParaRPr lang="ru-RU" sz="3600" dirty="0" smtClean="0">
              <a:solidFill>
                <a:srgbClr val="FFFF00"/>
              </a:solidFill>
              <a:latin typeface="Segoe Print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1124744"/>
            <a:ext cx="8964487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400" b="1" cap="none" spc="0" dirty="0" smtClean="0">
                <a:ln w="1905"/>
                <a:solidFill>
                  <a:srgbClr val="FBFDD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</a:rPr>
              <a:t>Октябрь на пегой кобыле ездит: ни колеса, ни полоза не любит.</a:t>
            </a:r>
          </a:p>
          <a:p>
            <a:pPr>
              <a:buFont typeface="Wingdings" pitchFamily="2" charset="2"/>
              <a:buChar char="v"/>
            </a:pPr>
            <a:r>
              <a:rPr lang="ru-RU" sz="2400" b="1" cap="none" spc="0" dirty="0" smtClean="0">
                <a:ln w="1905"/>
                <a:solidFill>
                  <a:srgbClr val="FBFDD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</a:rPr>
              <a:t>В октябре с солнцем распрощайся, ближе к печке подбирайся.</a:t>
            </a:r>
          </a:p>
          <a:p>
            <a:pPr>
              <a:buFont typeface="Wingdings" pitchFamily="2" charset="2"/>
              <a:buChar char="v"/>
            </a:pPr>
            <a:r>
              <a:rPr lang="ru-RU" sz="2400" b="1" cap="none" spc="0" dirty="0" smtClean="0">
                <a:ln w="1905"/>
                <a:solidFill>
                  <a:srgbClr val="FBFDD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</a:rPr>
              <a:t>Октябрь землю покроет, где листком, где снежком.</a:t>
            </a:r>
          </a:p>
          <a:p>
            <a:pPr>
              <a:buFont typeface="Wingdings" pitchFamily="2" charset="2"/>
              <a:buChar char="v"/>
            </a:pPr>
            <a:r>
              <a:rPr lang="ru-RU" sz="2400" b="1" cap="none" spc="0" dirty="0" smtClean="0">
                <a:ln w="1905"/>
                <a:solidFill>
                  <a:srgbClr val="FBFDD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</a:rPr>
              <a:t>Холоден октябрь-батюшка, а ноябрь и его перехолодил</a:t>
            </a:r>
          </a:p>
          <a:p>
            <a:pPr>
              <a:buFont typeface="Wingdings" pitchFamily="2" charset="2"/>
              <a:buChar char="v"/>
            </a:pPr>
            <a:r>
              <a:rPr lang="ru-RU" sz="2400" b="1" cap="none" spc="0" dirty="0" smtClean="0">
                <a:ln w="1905"/>
                <a:solidFill>
                  <a:srgbClr val="FBFDD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</a:rPr>
              <a:t>В октябре и изба с дровами, и мужик в лаптях.</a:t>
            </a:r>
          </a:p>
          <a:p>
            <a:pPr>
              <a:buFont typeface="Wingdings" pitchFamily="2" charset="2"/>
              <a:buChar char="v"/>
            </a:pPr>
            <a:r>
              <a:rPr lang="ru-RU" sz="2400" b="1" cap="none" spc="0" dirty="0" smtClean="0">
                <a:ln w="1905"/>
                <a:solidFill>
                  <a:srgbClr val="FBFDD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</a:rPr>
              <a:t>Октябрь месяц первых снегов, первых холодов.</a:t>
            </a:r>
          </a:p>
          <a:p>
            <a:pPr>
              <a:buFont typeface="Wingdings" pitchFamily="2" charset="2"/>
              <a:buChar char="v"/>
            </a:pPr>
            <a:r>
              <a:rPr lang="ru-RU" sz="2400" b="1" cap="none" spc="0" dirty="0" smtClean="0">
                <a:ln w="1905"/>
                <a:solidFill>
                  <a:srgbClr val="FBFDD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</a:rPr>
              <a:t>Октябрь ни колеса, ни полоза не любит.</a:t>
            </a:r>
          </a:p>
          <a:p>
            <a:pPr>
              <a:buFont typeface="Wingdings" pitchFamily="2" charset="2"/>
              <a:buChar char="v"/>
            </a:pPr>
            <a:r>
              <a:rPr lang="ru-RU" sz="2400" b="1" cap="none" spc="0" dirty="0" smtClean="0">
                <a:ln w="1905"/>
                <a:solidFill>
                  <a:srgbClr val="FBFDD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</a:rPr>
              <a:t>В октябре и лист на дереве не держится.</a:t>
            </a:r>
          </a:p>
          <a:p>
            <a:pPr>
              <a:buFont typeface="Wingdings" pitchFamily="2" charset="2"/>
              <a:buChar char="v"/>
            </a:pPr>
            <a:r>
              <a:rPr lang="ru-RU" sz="2400" b="1" cap="none" spc="0" dirty="0" smtClean="0">
                <a:ln w="1905"/>
                <a:solidFill>
                  <a:srgbClr val="FBFDD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</a:rPr>
              <a:t>Октябрьский гром — зима бесснежная.</a:t>
            </a:r>
          </a:p>
          <a:p>
            <a:pPr>
              <a:buFont typeface="Wingdings" pitchFamily="2" charset="2"/>
              <a:buChar char="v"/>
            </a:pPr>
            <a:r>
              <a:rPr lang="ru-RU" sz="2400" b="1" cap="none" spc="0" dirty="0" smtClean="0">
                <a:ln w="1905"/>
                <a:solidFill>
                  <a:srgbClr val="FBFDD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</a:rPr>
              <a:t>К октябрю березы оголяются.</a:t>
            </a:r>
            <a:endParaRPr lang="ru-RU" sz="2400" b="1" cap="none" spc="0" dirty="0">
              <a:ln w="1905"/>
              <a:solidFill>
                <a:srgbClr val="FBFDDB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1025</TotalTime>
  <Words>852</Words>
  <Application>Microsoft Office PowerPoint</Application>
  <PresentationFormat>Экран (4:3)</PresentationFormat>
  <Paragraphs>183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107</cp:revision>
  <dcterms:created xsi:type="dcterms:W3CDTF">2015-09-09T07:16:49Z</dcterms:created>
  <dcterms:modified xsi:type="dcterms:W3CDTF">2016-11-27T14:20:31Z</dcterms:modified>
</cp:coreProperties>
</file>