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56" r:id="rId5"/>
    <p:sldId id="268" r:id="rId6"/>
    <p:sldId id="267" r:id="rId7"/>
    <p:sldId id="269" r:id="rId8"/>
    <p:sldId id="270" r:id="rId9"/>
    <p:sldId id="271" r:id="rId10"/>
    <p:sldId id="272" r:id="rId11"/>
    <p:sldId id="273" r:id="rId12"/>
    <p:sldId id="259" r:id="rId13"/>
    <p:sldId id="266" r:id="rId14"/>
    <p:sldId id="277" r:id="rId15"/>
    <p:sldId id="274" r:id="rId16"/>
    <p:sldId id="275" r:id="rId17"/>
    <p:sldId id="260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3300"/>
    <a:srgbClr val="0066FF"/>
    <a:srgbClr val="CC99FF"/>
    <a:srgbClr val="9D90FA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924B-12A7-49FD-8D11-72DA7C7B09E3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57515-CC84-4704-BEDC-01AC3D1D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9C59D-2F5E-4B04-B568-F96CD92DA3BB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3B26C-F9D6-4592-B903-0CD2D4AC1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89197-F816-48F6-97BF-E0EFD36D4387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62107-3B9E-4216-B929-72B158129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D41AC-A3FA-4491-8383-5B4D9A05BD6F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43709-DE8A-4C0C-A6C3-2F1036425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27E3-0304-42C6-971F-3E2B8D99AE02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A8AFE-6898-4CB7-9ED0-43A3A8A20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7BFDA-9458-42E7-88D7-6E0BC2D94B87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7DEF6-61C2-4D7D-8D92-6A4CF7046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479D3-EA0A-4B10-8309-B780206C6990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1D217-0DFB-4EC5-AB69-3B991B75C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BBC47-4990-45EB-8F22-4526130D84DC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F0FAF-57C6-45FB-8559-4DA795A99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477CC-931C-447E-98EE-E7B5D52EE1CE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1DCA-8DD3-4827-A785-71052DE0B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D7C04-D09F-4613-8A79-1C925EA3BB22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A4A6-881C-4204-B454-21D14261A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9150A-7609-47CD-81A7-2A850429228C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62A72-0DC6-47B7-9BA6-89D0BB2B5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3969D-E3E8-4D5D-A2D0-A31ACC8AE67A}" type="datetimeFigureOut">
              <a:rPr lang="ru-RU"/>
              <a:pPr>
                <a:defRPr/>
              </a:pPr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70B6C3-205B-46D8-97F3-6EF25A63B4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g-fotki.yandex.ru/get/6611/47407354.79b/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25" y="188913"/>
            <a:ext cx="908367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663300"/>
                </a:solidFill>
              </a:rPr>
              <a:t>III Всероссийский конкурс детских исследовательских проектов "Первые шаги в науку"</a:t>
            </a:r>
            <a:endParaRPr lang="ru-RU" sz="2200" b="1" dirty="0">
              <a:solidFill>
                <a:srgbClr val="66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2276872"/>
            <a:ext cx="5948808" cy="1323439"/>
          </a:xfrm>
          <a:prstGeom prst="rect">
            <a:avLst/>
          </a:prstGeom>
          <a:noFill/>
        </p:spPr>
        <p:txBody>
          <a:bodyPr wrap="none">
            <a:prstTxWarp prst="textCan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n-lt"/>
                <a:cs typeface="+mn-cs"/>
              </a:rPr>
              <a:t>ИЗГОТОВЛЕНИЕ КОНФЕТ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+mn-lt"/>
                <a:cs typeface="+mn-cs"/>
              </a:rPr>
              <a:t>В ДОМАШНИХ УСЛОВИЯХ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54600" y="4149725"/>
            <a:ext cx="4089400" cy="2308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Автор: Беляева Дарья,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>
                <a:solidFill>
                  <a:srgbClr val="663300"/>
                </a:solidFill>
                <a:latin typeface="+mn-lt"/>
                <a:cs typeface="+mn-cs"/>
              </a:rPr>
              <a:t>Мурмахамбетова</a:t>
            </a: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 Татьяна,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учащиеся 2-А класса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Михайловской СОШ №1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Руководитель: Калюжная Г.А.,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3300"/>
                </a:solidFill>
                <a:latin typeface="+mn-lt"/>
                <a:cs typeface="+mn-cs"/>
              </a:rPr>
              <a:t>учитель начальных классов</a:t>
            </a:r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645024"/>
            <a:ext cx="89564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0"/>
            <a:ext cx="9144000" cy="0"/>
          </a:xfrm>
          <a:prstGeom prst="line">
            <a:avLst/>
          </a:prstGeom>
          <a:ln w="76200">
            <a:solidFill>
              <a:srgbClr val="0066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646" y="333375"/>
            <a:ext cx="8354659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Liberation Sans" pitchFamily="18"/>
                <a:cs typeface="+mn-cs"/>
              </a:rPr>
              <a:t>Группы конфет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FF"/>
                </a:solidFill>
                <a:latin typeface="+mn-lt"/>
                <a:cs typeface="+mn-cs"/>
              </a:rPr>
              <a:t>по способу изготовления и виду отделки</a:t>
            </a:r>
          </a:p>
        </p:txBody>
      </p:sp>
      <p:pic>
        <p:nvPicPr>
          <p:cNvPr id="8194" name="Picture 2" descr="https://otvet.imgsmail.ru/download/8744927955fd4b26c573aba6262a603b_i-2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48880"/>
            <a:ext cx="2256967" cy="20162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3789040"/>
            <a:ext cx="1421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</a:rPr>
              <a:t>https://otvet.imgsmail.ru/download/8744927955fd4b26c573aba6262a603b_i-2137.jpg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700808"/>
            <a:ext cx="3368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неглазированные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628800"/>
            <a:ext cx="2951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глазированные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6" name="Picture 4" descr="http://chocoladovo.by/userfiles/shop/large/1706_sladosti-sakharnye-vkusik-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132856"/>
            <a:ext cx="3500214" cy="19608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012160" y="3645024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http://chocoladovo.by/userfiles/shop/large/1706_sladosti-sakharnye-vkusik-s.jpg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8198" name="Picture 6" descr="http://i27.tinypic.com/rvahe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293096"/>
            <a:ext cx="2880320" cy="224184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63888" y="6165304"/>
            <a:ext cx="208101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>
                    <a:lumMod val="75000"/>
                  </a:schemeClr>
                </a:solidFill>
              </a:rPr>
              <a:t>http://i27.tinypic.com/rvaheh.jpg</a:t>
            </a:r>
            <a:endParaRPr lang="ru-RU" sz="10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3861048"/>
            <a:ext cx="2468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шоколадные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www.kalev.ee/upload/product/686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060848"/>
            <a:ext cx="1888232" cy="18882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56563" y="333375"/>
            <a:ext cx="56848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Liberation Sans" pitchFamily="18"/>
                <a:cs typeface="+mn-cs"/>
              </a:rPr>
              <a:t>Группы конфет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66FF"/>
                </a:solidFill>
                <a:latin typeface="+mn-lt"/>
                <a:cs typeface="+mn-cs"/>
              </a:rPr>
              <a:t>по виду конфетных масс</a:t>
            </a:r>
            <a:endParaRPr lang="ru-RU" sz="4000" b="1" dirty="0">
              <a:solidFill>
                <a:srgbClr val="0066FF"/>
              </a:solidFill>
              <a:latin typeface="Liberation Sans" pitchFamily="18"/>
              <a:cs typeface="+mn-cs"/>
            </a:endParaRPr>
          </a:p>
        </p:txBody>
      </p:sp>
      <p:pic>
        <p:nvPicPr>
          <p:cNvPr id="7170" name="Picture 2" descr="http://www.pkf.perm.ru/userfiles/modules/product/img_56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132856"/>
            <a:ext cx="2507124" cy="12241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47664" y="2996952"/>
            <a:ext cx="1133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</a:rPr>
              <a:t>http://www.pkf.perm.ru/userfiles/modules/product/img_56_b.jpg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700808"/>
            <a:ext cx="2028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помадные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1700808"/>
            <a:ext cx="2021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молочные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1700808"/>
            <a:ext cx="1736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пралиме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4221088"/>
            <a:ext cx="2002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желейные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4149080"/>
            <a:ext cx="2411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грильяжные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160" y="4149080"/>
            <a:ext cx="2888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марципановые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2" name="Picture 4" descr="http://kondi55.webasyst.net/shop/products_pictures/%D1%81%D0%BB%D0%B0%D0%B2%D1%8F%D0%BD%D0%BA%D0%B0%20%D0%B2%D0%B0%D1%84_en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204864"/>
            <a:ext cx="2800310" cy="151216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851920" y="3068960"/>
            <a:ext cx="2069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</a:rPr>
              <a:t>http://kondi55.webasyst.net/shop/products_pictures/%D1%81%D0%BB%D0%B0%D0%B2%D1%8F%D0%BD%D0%BA%D0%B0%20%D0%B2%D0%B0%D1%84_enl.jpg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20272" y="3501008"/>
            <a:ext cx="1800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>
                <a:solidFill>
                  <a:schemeClr val="bg1">
                    <a:lumMod val="75000"/>
                  </a:schemeClr>
                </a:solidFill>
              </a:rPr>
              <a:t>http://www.kalev.ee/upload/product/686_big.jpg</a:t>
            </a:r>
            <a:endParaRPr lang="ru-RU" sz="7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178" name="Picture 10" descr="http://professional2009.ru/wp-content/uploads/2015/08/%D0%B0%D1%84%D1%80%D0%B8%D0%BA%D0%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941168"/>
            <a:ext cx="2664296" cy="1455847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95536" y="6021288"/>
            <a:ext cx="1728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http://professional2009.ru/wp-content/uploads/2015/08/%D0%B0%D1%84%D1%80%D0%B8%D0%BA%D0%B0.jpg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180" name="Picture 12" descr="http://cs6.pikabu.ru/images/big_size_comm/2014-09_6/1411831311439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4581128"/>
            <a:ext cx="2664296" cy="1816162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3707904" y="6093296"/>
            <a:ext cx="18539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http://cs6.pikabu.ru/images/big_size_comm/2014-09_6/14118313114399.png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182" name="Picture 14" descr="http://www.spr.ru/forum_img/59/2013-06/2625285/33149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4869160"/>
            <a:ext cx="265812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6300192" y="6093296"/>
            <a:ext cx="237626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" dirty="0" smtClean="0">
                <a:solidFill>
                  <a:schemeClr val="bg1">
                    <a:lumMod val="75000"/>
                  </a:schemeClr>
                </a:solidFill>
              </a:rPr>
              <a:t>http://www.spr.ru/forum_img/59/2013-06/2625285/3314918.jpg</a:t>
            </a:r>
            <a:endParaRPr lang="ru-RU" sz="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2060"/>
                </a:solidFill>
              </a:rPr>
              <a:t>ПОЛЬЗА КОНФЕТ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268413"/>
            <a:ext cx="8229600" cy="452596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solidFill>
                  <a:srgbClr val="17375E"/>
                </a:solidFill>
                <a:latin typeface="Times New Roman" pitchFamily="18" charset="0"/>
              </a:rPr>
              <a:t>Шоколад - замечательное средство от кашля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ru-RU" b="1" i="1" smtClean="0">
                <a:solidFill>
                  <a:srgbClr val="17375E"/>
                </a:solidFill>
                <a:latin typeface="Times New Roman" pitchFamily="18" charset="0"/>
              </a:rPr>
              <a:t>Вещества содержащие в тёмном шоколаде: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ar-AE" smtClean="0">
                <a:solidFill>
                  <a:srgbClr val="17375E"/>
                </a:solidFill>
                <a:latin typeface="Times New Roman" pitchFamily="18" charset="0"/>
                <a:cs typeface="Mangal" pitchFamily="18" charset="0"/>
              </a:rPr>
              <a:t>۷</a:t>
            </a: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снижают холестерин</a:t>
            </a:r>
            <a:r>
              <a:rPr lang="ru-RU" baseline="19000" smtClean="0">
                <a:solidFill>
                  <a:srgbClr val="17375E"/>
                </a:solidFill>
                <a:latin typeface="Times New Roman" pitchFamily="18" charset="0"/>
              </a:rPr>
              <a:t> </a:t>
            </a: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 в крови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ar-AE" smtClean="0">
                <a:solidFill>
                  <a:srgbClr val="17375E"/>
                </a:solidFill>
                <a:latin typeface="Times New Roman" pitchFamily="18" charset="0"/>
                <a:cs typeface="Mangal" pitchFamily="18" charset="0"/>
              </a:rPr>
              <a:t>۷</a:t>
            </a: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улучшают работу нашего сердца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ar-AE" smtClean="0">
                <a:solidFill>
                  <a:srgbClr val="17375E"/>
                </a:solidFill>
                <a:latin typeface="Times New Roman" pitchFamily="18" charset="0"/>
                <a:cs typeface="Mangal" pitchFamily="18" charset="0"/>
              </a:rPr>
              <a:t>۷</a:t>
            </a: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предохраняют кожу от преждевременного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старения, от появления морщин</a:t>
            </a:r>
          </a:p>
          <a:p>
            <a:pPr marL="0" indent="0" algn="ctr">
              <a:lnSpc>
                <a:spcPct val="90000"/>
              </a:lnSpc>
              <a:buFont typeface="Arial" charset="0"/>
              <a:buNone/>
            </a:pPr>
            <a:r>
              <a:rPr lang="ar-AE" smtClean="0">
                <a:solidFill>
                  <a:srgbClr val="17375E"/>
                </a:solidFill>
                <a:latin typeface="Times New Roman" pitchFamily="18" charset="0"/>
                <a:cs typeface="Mangal" pitchFamily="18" charset="0"/>
              </a:rPr>
              <a:t>۷</a:t>
            </a:r>
            <a:r>
              <a:rPr lang="ru-RU" smtClean="0">
                <a:solidFill>
                  <a:srgbClr val="17375E"/>
                </a:solidFill>
                <a:latin typeface="Times New Roman" pitchFamily="18" charset="0"/>
              </a:rPr>
              <a:t>предотвращают слабоумие в старости</a:t>
            </a: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51520" y="5229200"/>
            <a:ext cx="2123728" cy="1431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323850" y="6273800"/>
            <a:ext cx="172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ru-RU" sz="800">
                <a:solidFill>
                  <a:srgbClr val="CCFFCC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http://mynewsonline24.ru/uploads/posts/2015-12/1450146971_bolshe-ni-ni-rospotrebnadzor.jpg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55650" y="1412875"/>
            <a:ext cx="3816350" cy="45370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330000"/>
                </a:solidFill>
                <a:latin typeface="Lucida Handwriting" pitchFamily="66"/>
                <a:ea typeface="Microsoft YaHei" pitchFamily="2"/>
                <a:cs typeface="Mangal" pitchFamily="2"/>
              </a:rPr>
              <a:t>конфеты могут вызывать развитие кариеса,</a:t>
            </a: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330000"/>
                </a:solidFill>
                <a:latin typeface="Lucida Handwriting" pitchFamily="66"/>
                <a:ea typeface="Times New Roman" pitchFamily="18"/>
                <a:cs typeface="Mangal" pitchFamily="2"/>
              </a:rPr>
              <a:t>аллергию  и другие заболевания связанные с </a:t>
            </a:r>
            <a:r>
              <a:rPr lang="ru-RU" sz="2800" dirty="0" err="1">
                <a:solidFill>
                  <a:srgbClr val="330000"/>
                </a:solidFill>
                <a:latin typeface="Lucida Handwriting" pitchFamily="66"/>
                <a:ea typeface="Times New Roman" pitchFamily="18"/>
                <a:cs typeface="Mangal" pitchFamily="2"/>
              </a:rPr>
              <a:t>желудочно</a:t>
            </a:r>
            <a:r>
              <a:rPr lang="ru-RU" sz="2800" dirty="0">
                <a:solidFill>
                  <a:srgbClr val="330000"/>
                </a:solidFill>
                <a:latin typeface="Lucida Handwriting" pitchFamily="66"/>
                <a:ea typeface="Times New Roman" pitchFamily="18"/>
                <a:cs typeface="Mangal" pitchFamily="2"/>
              </a:rPr>
              <a:t>- кишечным трактом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2560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2060"/>
                </a:solidFill>
                <a:latin typeface="Liberation Sans" pitchFamily="34" charset="0"/>
              </a:rPr>
              <a:t>ВРЕД КОНФЕТ</a:t>
            </a:r>
            <a:endParaRPr lang="ru-RU" b="1" smtClean="0">
              <a:solidFill>
                <a:srgbClr val="002060"/>
              </a:solidFill>
            </a:endParaRPr>
          </a:p>
        </p:txBody>
      </p:sp>
      <p:pic>
        <p:nvPicPr>
          <p:cNvPr id="2560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12875"/>
            <a:ext cx="30241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19925" y="2565400"/>
            <a:ext cx="920750" cy="7747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600" dirty="0">
                <a:solidFill>
                  <a:srgbClr val="CCFFCC"/>
                </a:solidFill>
                <a:latin typeface="Liberation Sans" pitchFamily="18"/>
                <a:ea typeface="Microsoft YaHei" pitchFamily="2"/>
                <a:cs typeface="Mangal" pitchFamily="2"/>
              </a:rPr>
              <a:t>http://static1.squarespace.com/static/52ef6e81e4b0c6787ab4fa4a/t/534d4f72e4b0a64342bcbf59/1397575540220/iStock_000007558591Medium.jpg?format=1500w</a:t>
            </a:r>
          </a:p>
        </p:txBody>
      </p:sp>
      <p:sp>
        <p:nvSpPr>
          <p:cNvPr id="25606" name="Прямоугольник 8"/>
          <p:cNvSpPr>
            <a:spLocks noChangeArrowheads="1"/>
          </p:cNvSpPr>
          <p:nvPr/>
        </p:nvSpPr>
        <p:spPr bwMode="auto">
          <a:xfrm>
            <a:off x="4572000" y="3573463"/>
            <a:ext cx="4572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>
              <a:spcBef>
                <a:spcPts val="1188"/>
              </a:spcBef>
            </a:pPr>
            <a:r>
              <a:rPr lang="ru-RU" sz="2800" b="1">
                <a:solidFill>
                  <a:srgbClr val="C00000"/>
                </a:solidFill>
                <a:latin typeface="Lucida Handwriting" pitchFamily="66" charset="0"/>
                <a:ea typeface="Microsoft YaHei" pitchFamily="34" charset="-122"/>
                <a:cs typeface="Mangal" pitchFamily="18" charset="0"/>
              </a:rPr>
              <a:t>необходимо потреблять</a:t>
            </a:r>
          </a:p>
          <a:p>
            <a:pPr algn="ctr" hangingPunct="0">
              <a:spcBef>
                <a:spcPts val="1188"/>
              </a:spcBef>
            </a:pPr>
            <a:r>
              <a:rPr lang="ru-RU" sz="2800" b="1">
                <a:solidFill>
                  <a:srgbClr val="C00000"/>
                </a:solidFill>
                <a:latin typeface="Lucida Handwriting" pitchFamily="66" charset="0"/>
                <a:ea typeface="Microsoft YaHei" pitchFamily="34" charset="-122"/>
                <a:cs typeface="Mangal" pitchFamily="18" charset="0"/>
              </a:rPr>
              <a:t>30–40 г</a:t>
            </a:r>
          </a:p>
          <a:p>
            <a:pPr algn="ctr" hangingPunct="0">
              <a:spcBef>
                <a:spcPts val="1188"/>
              </a:spcBef>
            </a:pPr>
            <a:r>
              <a:rPr lang="ru-RU" sz="2800" b="1">
                <a:solidFill>
                  <a:srgbClr val="C00000"/>
                </a:solidFill>
                <a:latin typeface="Lucida Handwriting" pitchFamily="66" charset="0"/>
                <a:ea typeface="Microsoft YaHei" pitchFamily="34" charset="-122"/>
                <a:cs typeface="Mangal" pitchFamily="18" charset="0"/>
              </a:rPr>
              <a:t>«сладких углеводов»</a:t>
            </a:r>
          </a:p>
          <a:p>
            <a:pPr algn="ctr" hangingPunct="0">
              <a:spcBef>
                <a:spcPts val="1188"/>
              </a:spcBef>
            </a:pPr>
            <a:r>
              <a:rPr lang="ru-RU" sz="2800" b="1">
                <a:solidFill>
                  <a:srgbClr val="C00000"/>
                </a:solidFill>
                <a:latin typeface="Lucida Handwriting" pitchFamily="66" charset="0"/>
                <a:ea typeface="Microsoft YaHei" pitchFamily="34" charset="-122"/>
                <a:cs typeface="Mangal" pitchFamily="18" charset="0"/>
              </a:rPr>
              <a:t>две-три конфеты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Сырьё для производства конфет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627" name="Содержимое 5"/>
          <p:cNvSpPr>
            <a:spLocks noGrp="1"/>
          </p:cNvSpPr>
          <p:nvPr>
            <p:ph idx="1"/>
          </p:nvPr>
        </p:nvSpPr>
        <p:spPr>
          <a:xfrm>
            <a:off x="250825" y="908050"/>
            <a:ext cx="8435975" cy="5218113"/>
          </a:xfrm>
        </p:spPr>
        <p:txBody>
          <a:bodyPr/>
          <a:lstStyle/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сахар-песок 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крахмальная патока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пчелиный мед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фрукты и ягоды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какао-бобы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орехи 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масличные семена 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мука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жиры 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молочные продукты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яйцепродукты</a:t>
            </a:r>
          </a:p>
          <a:p>
            <a:pPr marL="142875" indent="-323850" algn="ctr">
              <a:spcBef>
                <a:spcPct val="0"/>
              </a:spcBef>
            </a:pPr>
            <a:r>
              <a:rPr lang="ru-RU" sz="2800" smtClean="0">
                <a:solidFill>
                  <a:srgbClr val="993300"/>
                </a:solidFill>
              </a:rPr>
              <a:t>ароматические и вкусовые добавки</a:t>
            </a:r>
          </a:p>
          <a:p>
            <a:pPr marL="142875" indent="-323850">
              <a:spcBef>
                <a:spcPct val="0"/>
              </a:spcBef>
            </a:pPr>
            <a:r>
              <a:rPr lang="ru-RU" sz="2000" b="1" smtClean="0">
                <a:solidFill>
                  <a:srgbClr val="993300"/>
                </a:solidFill>
              </a:rPr>
              <a:t> </a:t>
            </a:r>
            <a:endParaRPr lang="ru-RU" sz="2000" smtClean="0">
              <a:solidFill>
                <a:srgbClr val="993300"/>
              </a:solidFill>
            </a:endParaRPr>
          </a:p>
        </p:txBody>
      </p:sp>
      <p:pic>
        <p:nvPicPr>
          <p:cNvPr id="26628" name="Picture 2" descr="C:\Users\Супер\Desktop\httpimg-fotki.yandex.ruget6622131624064.2770_964d7_7843e948_X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2781300"/>
            <a:ext cx="259238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659563" y="4508500"/>
            <a:ext cx="2160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18"/>
                <a:ea typeface="Microsoft YaHei" pitchFamily="2"/>
                <a:cs typeface="Mangal" pitchFamily="2"/>
              </a:rPr>
              <a:t>httpimg-fotki.yandex.ruget6622131624064.2770_964d7_7843e948_X</a:t>
            </a:r>
            <a:r>
              <a:rPr lang="en-US" dirty="0"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3238" y="333375"/>
            <a:ext cx="8640762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" pitchFamily="18"/>
                <a:cs typeface="+mn-cs"/>
              </a:rPr>
              <a:t>Изготовление конфет по технологии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" pitchFamily="18"/>
                <a:cs typeface="+mn-cs"/>
              </a:rPr>
              <a:t> Беляевой Дарьи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7651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7000">
            <a:off x="-320675" y="1073150"/>
            <a:ext cx="5167313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0" y="1628775"/>
            <a:ext cx="4392613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32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Рецепт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400 гр. печенья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1 банка сгущенного молока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100 гр сливочного масла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200 гр любых орех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1 столовая ложка - </a:t>
            </a:r>
          </a:p>
          <a:p>
            <a:pPr algn="ctr" hangingPunct="0">
              <a:spcBef>
                <a:spcPts val="1188"/>
              </a:spcBef>
              <a:spcAft>
                <a:spcPts val="988"/>
              </a:spcAft>
            </a:pPr>
            <a:r>
              <a:rPr lang="ru-RU" sz="2000" b="1">
                <a:solidFill>
                  <a:srgbClr val="003300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какао, сахар</a:t>
            </a:r>
          </a:p>
        </p:txBody>
      </p:sp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4284663" y="4811713"/>
            <a:ext cx="4572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ru-RU" b="1">
                <a:solidFill>
                  <a:srgbClr val="336633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конфеты вкусные, сладкие,</a:t>
            </a:r>
          </a:p>
          <a:p>
            <a:pPr hangingPunct="0"/>
            <a:r>
              <a:rPr lang="ru-RU" b="1">
                <a:solidFill>
                  <a:srgbClr val="336633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тёмно-шоколадного цвета ,</a:t>
            </a:r>
          </a:p>
          <a:p>
            <a:pPr hangingPunct="0"/>
            <a:r>
              <a:rPr lang="ru-RU" b="1">
                <a:solidFill>
                  <a:srgbClr val="336633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по классификации похожи</a:t>
            </a:r>
          </a:p>
          <a:p>
            <a:pPr hangingPunct="0"/>
            <a:r>
              <a:rPr lang="ru-RU" b="1">
                <a:solidFill>
                  <a:srgbClr val="336633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 с молочными конфетами</a:t>
            </a:r>
          </a:p>
          <a:p>
            <a:pPr hangingPunct="0"/>
            <a:r>
              <a:rPr lang="ru-RU" b="1">
                <a:solidFill>
                  <a:srgbClr val="336633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Конфетам дали название «Шоколадные шарики»</a:t>
            </a:r>
          </a:p>
        </p:txBody>
      </p:sp>
      <p:pic>
        <p:nvPicPr>
          <p:cNvPr id="27654" name="Picture" descr="F:\Презентация Даша Беляева\Конфеты\IMG-20160131-WA0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2781300"/>
            <a:ext cx="16557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5" name="Группа 14"/>
          <p:cNvGrpSpPr>
            <a:grpSpLocks/>
          </p:cNvGrpSpPr>
          <p:nvPr/>
        </p:nvGrpSpPr>
        <p:grpSpPr bwMode="auto">
          <a:xfrm>
            <a:off x="4211638" y="1484313"/>
            <a:ext cx="4608512" cy="2900362"/>
            <a:chOff x="4211960" y="1484784"/>
            <a:chExt cx="4608513" cy="2900065"/>
          </a:xfrm>
        </p:grpSpPr>
        <p:grpSp>
          <p:nvGrpSpPr>
            <p:cNvPr id="27659" name="Группа 12"/>
            <p:cNvGrpSpPr>
              <a:grpSpLocks/>
            </p:cNvGrpSpPr>
            <p:nvPr/>
          </p:nvGrpSpPr>
          <p:grpSpPr bwMode="auto">
            <a:xfrm>
              <a:off x="4211960" y="1484784"/>
              <a:ext cx="4608513" cy="2880320"/>
              <a:chOff x="4211960" y="1484784"/>
              <a:chExt cx="4608513" cy="2880320"/>
            </a:xfrm>
          </p:grpSpPr>
          <p:pic>
            <p:nvPicPr>
              <p:cNvPr id="27661" name="Picture" descr="F:\Презентация Даша Беляева\Конфеты\IMG-20160131-WA0007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211960" y="1484784"/>
                <a:ext cx="1512168" cy="1296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2" name="Picture" descr="F:\Презентация Даша Беляева\Конфеты\IMG-20160131-WA0014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796136" y="1484784"/>
                <a:ext cx="1584176" cy="1296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3" name="Picture" descr="F:\Презентация Даша Беляева\Конфеты\IMG-20160131-WA0009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452321" y="1484784"/>
                <a:ext cx="1368152" cy="1296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4" name="Picture" descr="F:\Презентация Даша Беляева\Конфеты\IMG-20160131-WA0015.jp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076056" y="2780928"/>
                <a:ext cx="1728192" cy="15841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660" name="TextBox 13"/>
            <p:cNvSpPr txBox="1">
              <a:spLocks noChangeArrowheads="1"/>
            </p:cNvSpPr>
            <p:nvPr/>
          </p:nvSpPr>
          <p:spPr bwMode="auto">
            <a:xfrm>
              <a:off x="5148064" y="4077072"/>
              <a:ext cx="329410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>
                  <a:solidFill>
                    <a:schemeClr val="bg1"/>
                  </a:solidFill>
                  <a:latin typeface="Calibri" pitchFamily="34" charset="0"/>
                </a:rPr>
                <a:t>Фото из личного архива Беляевой Дарьи</a:t>
              </a:r>
            </a:p>
          </p:txBody>
        </p:sp>
      </p:grpSp>
      <p:grpSp>
        <p:nvGrpSpPr>
          <p:cNvPr id="27656" name="Группа 16"/>
          <p:cNvGrpSpPr>
            <a:grpSpLocks/>
          </p:cNvGrpSpPr>
          <p:nvPr/>
        </p:nvGrpSpPr>
        <p:grpSpPr bwMode="auto">
          <a:xfrm>
            <a:off x="7380288" y="5300663"/>
            <a:ext cx="1647825" cy="1223962"/>
            <a:chOff x="7380312" y="5301208"/>
            <a:chExt cx="1648208" cy="1222975"/>
          </a:xfrm>
        </p:grpSpPr>
        <p:pic>
          <p:nvPicPr>
            <p:cNvPr id="27657" name="Picture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52320" y="5301208"/>
              <a:ext cx="1440160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TextBox 15"/>
            <p:cNvSpPr txBox="1">
              <a:spLocks noChangeArrowheads="1"/>
            </p:cNvSpPr>
            <p:nvPr/>
          </p:nvSpPr>
          <p:spPr bwMode="auto">
            <a:xfrm>
              <a:off x="7380312" y="6093296"/>
              <a:ext cx="1648208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100">
                  <a:solidFill>
                    <a:schemeClr val="bg1"/>
                  </a:solidFill>
                  <a:latin typeface="Calibri" pitchFamily="34" charset="0"/>
                </a:rPr>
                <a:t>Фото из личного архива </a:t>
              </a:r>
            </a:p>
            <a:p>
              <a:r>
                <a:rPr lang="ru-RU" sz="1100">
                  <a:solidFill>
                    <a:schemeClr val="bg1"/>
                  </a:solidFill>
                  <a:latin typeface="Calibri" pitchFamily="34" charset="0"/>
                </a:rPr>
                <a:t>Беляевой Дарьи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333375"/>
            <a:ext cx="80645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Изготовление конфет по технологии</a:t>
            </a:r>
            <a:b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</a:b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Мурмахамбетовой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 Татьяны</a:t>
            </a:r>
          </a:p>
        </p:txBody>
      </p:sp>
      <p:pic>
        <p:nvPicPr>
          <p:cNvPr id="2867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7000">
            <a:off x="-320675" y="1073150"/>
            <a:ext cx="5167313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-252413" y="1484313"/>
            <a:ext cx="4572001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/>
            <a:r>
              <a:rPr lang="ru-RU" sz="36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Рецепт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250 гр. 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сливочного масла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500 гр. сахара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2 ст.л. какао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        300 гр. сухого молока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100 гр. изюма</a:t>
            </a:r>
          </a:p>
          <a:p>
            <a:pPr algn="ctr" hangingPunct="0"/>
            <a:r>
              <a:rPr lang="ru-RU" sz="2800" b="1">
                <a:solidFill>
                  <a:srgbClr val="336600"/>
                </a:solidFill>
                <a:latin typeface="Times New Roman" pitchFamily="18" charset="0"/>
                <a:ea typeface="Microsoft YaHei" pitchFamily="34" charset="-122"/>
                <a:cs typeface="Mangal" pitchFamily="18" charset="0"/>
              </a:rPr>
              <a:t>        0,5 ст. кипячёной воды</a:t>
            </a: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284663" y="4221163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результате изготовления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конфет мы израсходовали 200рублей,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у нас получился  1кг  конфет:  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сладкие, светло-шоколадного цвета,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 классификации  похожи с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помадными конфетами.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Конфетам дали название –</a:t>
            </a:r>
          </a:p>
          <a:p>
            <a:pPr algn="ctr" hangingPunct="0"/>
            <a:r>
              <a:rPr lang="ru-RU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 «Сладкие лапки»</a:t>
            </a:r>
            <a:r>
              <a:rPr lang="ru-RU" sz="1400" b="1">
                <a:solidFill>
                  <a:srgbClr val="6619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.</a:t>
            </a:r>
          </a:p>
        </p:txBody>
      </p:sp>
      <p:grpSp>
        <p:nvGrpSpPr>
          <p:cNvPr id="28678" name="Группа 14"/>
          <p:cNvGrpSpPr>
            <a:grpSpLocks/>
          </p:cNvGrpSpPr>
          <p:nvPr/>
        </p:nvGrpSpPr>
        <p:grpSpPr bwMode="auto">
          <a:xfrm>
            <a:off x="4499991" y="1412776"/>
            <a:ext cx="3312797" cy="2520687"/>
            <a:chOff x="4067945" y="1484785"/>
            <a:chExt cx="3311810" cy="2519849"/>
          </a:xfrm>
        </p:grpSpPr>
        <p:grpSp>
          <p:nvGrpSpPr>
            <p:cNvPr id="28683" name="Группа 11"/>
            <p:cNvGrpSpPr>
              <a:grpSpLocks/>
            </p:cNvGrpSpPr>
            <p:nvPr/>
          </p:nvGrpSpPr>
          <p:grpSpPr bwMode="auto">
            <a:xfrm>
              <a:off x="4067945" y="1484785"/>
              <a:ext cx="3311810" cy="2519849"/>
              <a:chOff x="4067945" y="1484785"/>
              <a:chExt cx="3311810" cy="2519849"/>
            </a:xfrm>
          </p:grpSpPr>
          <p:pic>
            <p:nvPicPr>
              <p:cNvPr id="28685" name="Picture" descr="C:\Users\Admin\Desktop\научка\DSC_0671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67945" y="1484785"/>
                <a:ext cx="1224136" cy="1152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87" name="Picture" descr="C:\Users\Admin\Desktop\научка\DSC_0720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39595" y="1484785"/>
                <a:ext cx="1440160" cy="1224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88" name="Picture" descr="C:\Users\Admin\Desktop\научка\DSC_0726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859797" y="2780498"/>
                <a:ext cx="1584176" cy="1224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8684" name="TextBox 13"/>
            <p:cNvSpPr txBox="1">
              <a:spLocks noChangeArrowheads="1"/>
            </p:cNvSpPr>
            <p:nvPr/>
          </p:nvSpPr>
          <p:spPr bwMode="auto">
            <a:xfrm>
              <a:off x="4499992" y="3501008"/>
              <a:ext cx="184858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100">
                  <a:solidFill>
                    <a:schemeClr val="bg1"/>
                  </a:solidFill>
                  <a:latin typeface="Calibri" pitchFamily="34" charset="0"/>
                </a:rPr>
                <a:t>Фото из личного  архива</a:t>
              </a:r>
            </a:p>
            <a:p>
              <a:r>
                <a:rPr lang="ru-RU" sz="1100">
                  <a:solidFill>
                    <a:schemeClr val="bg1"/>
                  </a:solidFill>
                  <a:latin typeface="Calibri" pitchFamily="34" charset="0"/>
                </a:rPr>
                <a:t>Мурмахамбетовой Татьяны</a:t>
              </a:r>
            </a:p>
          </p:txBody>
        </p:sp>
      </p:grpSp>
      <p:grpSp>
        <p:nvGrpSpPr>
          <p:cNvPr id="28679" name="Группа 16"/>
          <p:cNvGrpSpPr>
            <a:grpSpLocks/>
          </p:cNvGrpSpPr>
          <p:nvPr/>
        </p:nvGrpSpPr>
        <p:grpSpPr bwMode="auto">
          <a:xfrm>
            <a:off x="1476375" y="5157788"/>
            <a:ext cx="3584575" cy="1284287"/>
            <a:chOff x="1475656" y="5157192"/>
            <a:chExt cx="3585084" cy="1285111"/>
          </a:xfrm>
        </p:grpSpPr>
        <p:pic>
          <p:nvPicPr>
            <p:cNvPr id="28680" name="Picture" descr="C:\Users\Admin\Desktop\научка\DSC_0729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19672" y="5157192"/>
              <a:ext cx="1728192" cy="113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TextBox 15"/>
            <p:cNvSpPr txBox="1">
              <a:spLocks noChangeArrowheads="1"/>
            </p:cNvSpPr>
            <p:nvPr/>
          </p:nvSpPr>
          <p:spPr bwMode="auto">
            <a:xfrm>
              <a:off x="1475656" y="6165304"/>
              <a:ext cx="35850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200">
                  <a:solidFill>
                    <a:schemeClr val="bg1"/>
                  </a:solidFill>
                  <a:latin typeface="Calibri" pitchFamily="34" charset="0"/>
                </a:rPr>
                <a:t>Фото из личного архива Мурмахамбетовой Татьяны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17999">
              <a:srgbClr val="99CCFF"/>
            </a:gs>
            <a:gs pos="36000">
              <a:srgbClr val="9966FF"/>
            </a:gs>
            <a:gs pos="36000">
              <a:srgbClr val="9966FF"/>
            </a:gs>
            <a:gs pos="89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7030A0"/>
                </a:solidFill>
                <a:latin typeface="Liberation Sans" pitchFamily="34" charset="0"/>
              </a:rPr>
              <a:t>ВЫВОД</a:t>
            </a:r>
            <a:endParaRPr lang="ru-RU" b="1" smtClean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908050"/>
            <a:ext cx="8291513" cy="4930775"/>
          </a:xfrm>
        </p:spPr>
        <p:txBody>
          <a:bodyPr rtlCol="0">
            <a:noAutofit/>
          </a:bodyPr>
          <a:lstStyle/>
          <a:p>
            <a:pPr algn="ctr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Конфеты –это разнородные сахарные или шоколадные   изделия, к которым относятся засахаренные фрукты</a:t>
            </a:r>
          </a:p>
          <a:p>
            <a:pPr algn="ctr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 Конфеты в жизни человека присутствовали всегда,  назвать дату появления конфет просто невозможно.</a:t>
            </a:r>
          </a:p>
          <a:p>
            <a:pPr algn="ctr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Самое главное –  придерживаться разумной нормы и не употреблять конфеты в больших количествах. </a:t>
            </a:r>
          </a:p>
          <a:p>
            <a:pPr algn="ctr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В домашних условиях достаточно просто приготовить собственные конфеты. </a:t>
            </a:r>
          </a:p>
          <a:p>
            <a:pPr algn="ctr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Эти конфеты будут гораздо проще, чем покупные конфеты, но гораздо натуральнее и вкуснее.</a:t>
            </a:r>
          </a:p>
          <a:p>
            <a:pPr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700" name="Прямоугольник 3"/>
          <p:cNvSpPr>
            <a:spLocks noChangeArrowheads="1"/>
          </p:cNvSpPr>
          <p:nvPr/>
        </p:nvSpPr>
        <p:spPr bwMode="auto">
          <a:xfrm>
            <a:off x="250825" y="5516563"/>
            <a:ext cx="8893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/>
            <a:r>
              <a:rPr lang="ru-RU" sz="3200" b="1">
                <a:solidFill>
                  <a:srgbClr val="7030A0"/>
                </a:solidFill>
                <a:latin typeface="Arial Unicode MS" pitchFamily="34" charset="-128"/>
                <a:ea typeface="Microsoft YaHei" pitchFamily="34" charset="-122"/>
                <a:cs typeface="Mangal" pitchFamily="18" charset="0"/>
              </a:rPr>
              <a:t>В результате наша гипотеза подтвердилась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работы</a:t>
            </a:r>
            <a:endParaRPr lang="ru-RU" sz="4000" smtClean="0">
              <a:solidFill>
                <a:srgbClr val="002060"/>
              </a:solidFill>
            </a:endParaRP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539750" y="1087438"/>
            <a:ext cx="8135938" cy="529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Сладкое лакомство в жизни человека присутствовало всегда. </a:t>
            </a:r>
          </a:p>
          <a:p>
            <a:pPr algn="ctr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Древние народы Египта   вместо конфет использовали финики и мед.</a:t>
            </a:r>
          </a:p>
          <a:p>
            <a:pPr algn="ctr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востоке сладости делали из фиников и  миндаля, а древние римляне варили маковые зерна и орехи с медом, посыпав их  кунжутом.  </a:t>
            </a:r>
          </a:p>
          <a:p>
            <a:pPr algn="ctr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Современные дети и многие взрослые очень любят конфеты и не представляют, как можно жить без сладкого. На любом праздничном столе обязательно найдутся всевозможные сладости. </a:t>
            </a:r>
          </a:p>
          <a:p>
            <a:pPr algn="ctr" hangingPunct="0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заинтересовались: а можно ли изготовить конфеты в домашних условиях.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373688"/>
            <a:ext cx="151765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 hangingPunct="0">
              <a:spcAft>
                <a:spcPts val="0"/>
              </a:spcAft>
              <a:defRPr/>
            </a:pP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Гипотеза:</a:t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Конфеты можно приготовить в домашних условиях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Цель:</a:t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Изготовить конфеты в домашних условиях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Задачи исследования:</a:t>
            </a:r>
            <a:br>
              <a:rPr lang="ru-RU" sz="49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*Изучить историю возникновения  конфет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*Изучить классификацию конфет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*Изготовить конфеты в домашних условиях</a:t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/>
                <a:cs typeface="Times New Roman" pitchFamily="18"/>
              </a:rPr>
              <a:t>*Проанализировать полученный результат</a:t>
            </a:r>
            <a:r>
              <a:rPr lang="ru-RU" sz="4000" b="1" dirty="0" smtClean="0">
                <a:solidFill>
                  <a:srgbClr val="CCFFCC"/>
                </a:solidFill>
                <a:latin typeface="Times New Roman" pitchFamily="18"/>
                <a:cs typeface="Times New Roman" pitchFamily="18"/>
              </a:rPr>
              <a:t/>
            </a:r>
            <a:br>
              <a:rPr lang="ru-RU" sz="4000" b="1" dirty="0" smtClean="0">
                <a:solidFill>
                  <a:srgbClr val="CCFFCC"/>
                </a:solidFill>
                <a:latin typeface="Times New Roman" pitchFamily="18"/>
                <a:cs typeface="Times New Roman" pitchFamily="18"/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50" y="6092825"/>
            <a:ext cx="1431925" cy="45085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Liberation Sans" pitchFamily="18"/>
                <a:ea typeface="Microsoft YaHei" pitchFamily="2"/>
                <a:cs typeface="Mangal" pitchFamily="2"/>
                <a:hlinkClick r:id="rId4"/>
              </a:rPr>
              <a:t>http://img-fotki.yandex.ru/get/6611/47407354.79b/0</a:t>
            </a:r>
            <a:r>
              <a:rPr lang="ru-RU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Liberation Sans" pitchFamily="18"/>
                <a:ea typeface="Microsoft YaHei" pitchFamily="2"/>
                <a:cs typeface="Mangal" pitchFamily="2"/>
              </a:rPr>
              <a:t>_</a:t>
            </a:r>
          </a:p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Liberation Sans" pitchFamily="18"/>
                <a:ea typeface="Microsoft YaHei" pitchFamily="2"/>
                <a:cs typeface="Mangal" pitchFamily="2"/>
              </a:rPr>
              <a:t>f51e3_6194011d_orig.png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221163"/>
            <a:ext cx="23971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6"/>
          <p:cNvSpPr>
            <a:spLocks noChangeArrowheads="1"/>
          </p:cNvSpPr>
          <p:nvPr/>
        </p:nvSpPr>
        <p:spPr bwMode="auto">
          <a:xfrm>
            <a:off x="1403350" y="260350"/>
            <a:ext cx="7235825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классификация конфет</a:t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b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изготовление конфет</a:t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литературы</a:t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эксперимент</a:t>
            </a:r>
            <a:b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результатов</a:t>
            </a:r>
            <a:endParaRPr lang="ru-RU" sz="4400">
              <a:latin typeface="Calibri" pitchFamily="34" charset="0"/>
            </a:endParaRPr>
          </a:p>
        </p:txBody>
      </p:sp>
      <p:pic>
        <p:nvPicPr>
          <p:cNvPr id="1638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4581525"/>
            <a:ext cx="164941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9"/>
          <p:cNvSpPr>
            <a:spLocks noChangeArrowheads="1"/>
          </p:cNvSpPr>
          <p:nvPr/>
        </p:nvSpPr>
        <p:spPr bwMode="auto">
          <a:xfrm>
            <a:off x="7380288" y="6237288"/>
            <a:ext cx="13684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ru-RU" sz="800">
                <a:solidFill>
                  <a:srgbClr val="CCFFCC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http://www.spkf.ru/catalog/big/1322491211cf.jpeg</a:t>
            </a:r>
          </a:p>
        </p:txBody>
      </p:sp>
      <p:sp>
        <p:nvSpPr>
          <p:cNvPr id="16390" name="Прямоугольник 10"/>
          <p:cNvSpPr>
            <a:spLocks noChangeArrowheads="1"/>
          </p:cNvSpPr>
          <p:nvPr/>
        </p:nvSpPr>
        <p:spPr bwMode="auto">
          <a:xfrm>
            <a:off x="827088" y="5949950"/>
            <a:ext cx="1441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ru-RU" sz="800">
                <a:solidFill>
                  <a:srgbClr val="CCFFCC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http://www.spkf.ru/catalog/big/1322491211cf.jpeg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179388" y="260350"/>
            <a:ext cx="85693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возникновения сладкого лакомства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 "конфета" произошло от латинского confectum - «изготовлено</a:t>
            </a:r>
            <a:endParaRPr lang="ru-RU" sz="20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825" y="1844675"/>
            <a:ext cx="4572000" cy="2586038"/>
          </a:xfrm>
          <a:prstGeom prst="rect">
            <a:avLst/>
          </a:prstGeom>
          <a:ln>
            <a:solidFill>
              <a:schemeClr val="bg1"/>
            </a:solidFill>
            <a:prstDash val="sysDash"/>
            <a:bevel/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В Древнем Египте конфеты делали из мёда, ореха и инжира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CC99FF"/>
              </a:solidFill>
            </a:endParaRPr>
          </a:p>
        </p:txBody>
      </p:sp>
      <p:grpSp>
        <p:nvGrpSpPr>
          <p:cNvPr id="17412" name="Группа 5"/>
          <p:cNvGrpSpPr>
            <a:grpSpLocks/>
          </p:cNvGrpSpPr>
          <p:nvPr/>
        </p:nvGrpSpPr>
        <p:grpSpPr bwMode="auto">
          <a:xfrm>
            <a:off x="250825" y="4724400"/>
            <a:ext cx="4608513" cy="1873250"/>
            <a:chOff x="251520" y="4365104"/>
            <a:chExt cx="4968280" cy="1800201"/>
          </a:xfrm>
        </p:grpSpPr>
        <p:pic>
          <p:nvPicPr>
            <p:cNvPr id="17418" name="Рисунок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1520" y="4365104"/>
              <a:ext cx="2538273" cy="18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Рисунок 4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1800" y="4365105"/>
              <a:ext cx="2448000" cy="18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215900" y="6264275"/>
            <a:ext cx="2593975" cy="50323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600" dirty="0">
                <a:solidFill>
                  <a:srgbClr val="CCFFCC"/>
                </a:solidFill>
                <a:latin typeface="Liberation Sans" pitchFamily="18"/>
                <a:ea typeface="Microsoft YaHei" pitchFamily="2"/>
                <a:cs typeface="Mangal" pitchFamily="2"/>
              </a:rPr>
              <a:t>http://www.playcast.ru/uploads/2013/01/23/4489126.jpg</a:t>
            </a:r>
          </a:p>
        </p:txBody>
      </p:sp>
      <p:sp>
        <p:nvSpPr>
          <p:cNvPr id="17414" name="Прямоугольник 7"/>
          <p:cNvSpPr>
            <a:spLocks noChangeArrowheads="1"/>
          </p:cNvSpPr>
          <p:nvPr/>
        </p:nvSpPr>
        <p:spPr bwMode="auto">
          <a:xfrm>
            <a:off x="2627313" y="6381750"/>
            <a:ext cx="21605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hangingPunct="0"/>
            <a:r>
              <a:rPr lang="ru-RU" sz="800">
                <a:solidFill>
                  <a:srgbClr val="CCFFCC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http://cs622817.vk.me/v622817100/30a7c/m1KB9Fb90h4.jpg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59338" y="1484784"/>
            <a:ext cx="42846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/>
              </a:rPr>
              <a:t>Первые шоколадные конфеты были </a:t>
            </a: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/>
              </a:rPr>
              <a:t>изготовлены  в Брюсселе аптекарем Джоном 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/>
              </a:rPr>
              <a:t>Нойхаузом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/>
              </a:rPr>
              <a:t>  </a:t>
            </a: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/>
              </a:rPr>
              <a:t>в 1857г</a:t>
            </a:r>
          </a:p>
        </p:txBody>
      </p:sp>
      <p:pic>
        <p:nvPicPr>
          <p:cNvPr id="17416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5084763"/>
            <a:ext cx="30797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451725" y="6276975"/>
            <a:ext cx="865188" cy="5810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600" dirty="0">
                <a:solidFill>
                  <a:schemeClr val="bg2">
                    <a:lumMod val="25000"/>
                  </a:schemeClr>
                </a:solidFill>
                <a:latin typeface="Liberation Sans" pitchFamily="18"/>
                <a:ea typeface="Microsoft YaHei" pitchFamily="2"/>
                <a:cs typeface="Mangal" pitchFamily="2"/>
              </a:rPr>
              <a:t>http://www.oostmarkt.com/upload/1359234670chocolate-museum-12.jpg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8"/>
          <p:cNvSpPr>
            <a:spLocks noChangeArrowheads="1"/>
          </p:cNvSpPr>
          <p:nvPr/>
        </p:nvSpPr>
        <p:spPr bwMode="auto">
          <a:xfrm>
            <a:off x="323850" y="333375"/>
            <a:ext cx="84963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России первая кондитерская фабрика появилась   в 1861г.</a:t>
            </a:r>
          </a:p>
          <a:p>
            <a:pPr algn="ctr" hangingPunct="0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была московская фабрика «Красный октябрь»</a:t>
            </a:r>
          </a:p>
        </p:txBody>
      </p:sp>
      <p:pic>
        <p:nvPicPr>
          <p:cNvPr id="18435" name="Рисунок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84313"/>
            <a:ext cx="381635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1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1412875"/>
            <a:ext cx="252095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1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3716338"/>
            <a:ext cx="2520950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Прямоугольник 16"/>
          <p:cNvSpPr>
            <a:spLocks noChangeArrowheads="1"/>
          </p:cNvSpPr>
          <p:nvPr/>
        </p:nvSpPr>
        <p:spPr bwMode="auto">
          <a:xfrm>
            <a:off x="5508625" y="6092825"/>
            <a:ext cx="3405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hangingPunct="0"/>
            <a:r>
              <a:rPr lang="ru-RU" sz="800">
                <a:solidFill>
                  <a:srgbClr val="CCFFCC"/>
                </a:solidFill>
                <a:latin typeface="Liberation Sans" pitchFamily="34" charset="0"/>
                <a:ea typeface="Microsoft YaHei" pitchFamily="34" charset="-122"/>
                <a:cs typeface="Mangal" pitchFamily="18" charset="0"/>
              </a:rPr>
              <a:t>http://mariupol-life.com.ua/wp-content/images/2.08.2011-18statya3.jpg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31913" y="6223000"/>
            <a:ext cx="2551112" cy="635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600" dirty="0">
                <a:solidFill>
                  <a:srgbClr val="CCFFCC"/>
                </a:solidFill>
                <a:latin typeface="Liberation Sans" pitchFamily="18"/>
                <a:ea typeface="Microsoft YaHei" pitchFamily="2"/>
                <a:cs typeface="Mangal" pitchFamily="2"/>
              </a:rPr>
              <a:t>http://cdn11.img22.ria.ru/images/98199/87/981998757.jpg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Приготовление корпусов конфет размазыванием и резкой и выпрессовывание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253" y="3131905"/>
            <a:ext cx="4342443" cy="28803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43213" y="260350"/>
            <a:ext cx="37020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Liberation Sans" pitchFamily="18"/>
                <a:cs typeface="+mn-cs"/>
              </a:rPr>
              <a:t>Группы конфет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2267744" y="764704"/>
            <a:ext cx="51127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altLang="zh-CN" sz="36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по способу формования</a:t>
            </a:r>
            <a:endParaRPr lang="ru-RU" altLang="zh-CN" sz="2800" dirty="0">
              <a:cs typeface="Times New Roman" pitchFamily="18" charset="0"/>
            </a:endParaRPr>
          </a:p>
        </p:txBody>
      </p:sp>
      <p:pic>
        <p:nvPicPr>
          <p:cNvPr id="11266" name="Picture 2" descr="http://data.patiwizz.com/martellato.484/martellato-moule-chocolat-11-ours-t-35x30-h10-mm-en-polypro.56818-1.1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636912"/>
            <a:ext cx="2016224" cy="20162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2924944"/>
            <a:ext cx="2421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66FF"/>
                </a:solidFill>
              </a:rPr>
              <a:t>размазные</a:t>
            </a:r>
            <a:endParaRPr lang="ru-RU" sz="3200" b="1" dirty="0">
              <a:solidFill>
                <a:srgbClr val="0066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789040"/>
            <a:ext cx="1421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http://data.patiwizz.com/martellato.484/martellato-moule-chocolat-11-ours-t-35x30-h10-mm-en-polypro.56818-1.150.jpg</a:t>
            </a:r>
            <a:endParaRPr lang="ru-RU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5157192"/>
            <a:ext cx="22860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http://baker-group.net/media/k2/items/cache/d0259f92a26b747627015011b2a2c39e_XL.jpg</a:t>
            </a:r>
            <a:endParaRPr lang="ru-RU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3960" y="2573288"/>
            <a:ext cx="1959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отливные</a:t>
            </a:r>
            <a:endParaRPr lang="ru-RU" sz="2800" b="1" dirty="0">
              <a:solidFill>
                <a:srgbClr val="0066FF"/>
              </a:solidFill>
            </a:endParaRPr>
          </a:p>
        </p:txBody>
      </p:sp>
      <p:pic>
        <p:nvPicPr>
          <p:cNvPr id="11270" name="Picture 6" descr="http://media.nn.ru/data/ufiles/1/57/17/6571770.1337757.cc39ik6in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060848"/>
            <a:ext cx="3022860" cy="201622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732240" y="3501008"/>
            <a:ext cx="170993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http://media.nn.ru/data/ufiles/1/57/17/6571770.1337757.cc39ik6in2.jpg</a:t>
            </a:r>
            <a:endParaRPr lang="ru-RU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1556792"/>
            <a:ext cx="3160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FF"/>
                </a:solidFill>
              </a:rPr>
              <a:t>прессованные</a:t>
            </a:r>
            <a:endParaRPr lang="ru-RU" sz="32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213" y="260350"/>
            <a:ext cx="33115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Liberation Sans" pitchFamily="18"/>
                <a:cs typeface="+mn-cs"/>
              </a:rPr>
              <a:t>Группы конфет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63688" y="692696"/>
            <a:ext cx="63370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altLang="zh-CN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по сочетанию конфетных масс</a:t>
            </a:r>
            <a:endParaRPr lang="ru-RU" altLang="zh-CN" sz="24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maxpark.com/static/u/article_image/12/08/18/tmp4F23c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1798281" cy="13681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2636912"/>
            <a:ext cx="1061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http://maxpark.com/static/u/article_image/12/08/18/tmp4F23c6.jpeg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844824"/>
            <a:ext cx="2211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однослойные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44" name="Picture 4" descr="http://www.intern3ts.com/general/drawings-photography/src/1235415987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276872"/>
            <a:ext cx="1797224" cy="119873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79912" y="3068960"/>
            <a:ext cx="1421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http://www.intern3ts.com/general/drawings-photography/src/1235415987414.jpg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1916832"/>
            <a:ext cx="2211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многослойные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46" name="Picture 6" descr="http://img2.zakaz.ua/absolut.1373294838.ad72436478c_2013-07-08/absolut.1373294838.SNCPSG10.obj.0.1.jpg.oe.jpg.pf.jpg.1350nowm.jpg.1350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204864"/>
            <a:ext cx="1683568" cy="168356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92280" y="2564904"/>
            <a:ext cx="1061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http://img2.zakaz.ua/absolut.1373294838.ad72436478c_2013-07-08/absolut.1373294838.SNCPSG10.obj.0.1.jpg.oe.jpg.pf.jpg.1350nowm.jpg.1350x.jpg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1412776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переслоённые вафлями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48" name="Picture 8" descr="http://farm9.staticflickr.com/8063/8248468769_d951c07ec7_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293096"/>
            <a:ext cx="2376264" cy="1582629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67544" y="566124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http://farm9.staticflickr.com/8063/8248468769_d951c07ec7_o.jpg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3429000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из орехов и сухофруктов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50" name="Picture 10" descr="http://confil.ru/upload/iblock/7c5/7c52c9e09aa956aab1c21bfa238ac4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293096"/>
            <a:ext cx="2880320" cy="226351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347864" y="602128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</a:rPr>
              <a:t>http://confil.ru/upload/iblock/7c5/7c52c9e09aa956aab1c21bfa238ac415.jpg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59832" y="3717032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из заспиртованных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плодов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52" name="Picture 12" descr="http://s2.uploads.ru/t/cb5j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4437112"/>
            <a:ext cx="2125367" cy="1951087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6660232" y="6237312"/>
            <a:ext cx="172354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http://s2.uploads.ru/t/cb5jo.jpg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68144" y="3933056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с добавлением в </a:t>
            </a: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основную массу орехов, ягод</a:t>
            </a:r>
            <a:endParaRPr lang="ru-RU" sz="2400" b="1" dirty="0">
              <a:solidFill>
                <a:schemeClr val="accent1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213" y="260350"/>
            <a:ext cx="33115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Liberation Sans" pitchFamily="18"/>
                <a:cs typeface="+mn-cs"/>
              </a:rPr>
              <a:t>Группы конфет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39975" y="733932"/>
            <a:ext cx="52562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altLang="zh-CN" sz="32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по внешнему оформлению</a:t>
            </a:r>
            <a:endParaRPr lang="ru-RU" altLang="zh-CN" sz="40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http://img.opt-union.ru/alias/images/photocat/446x/10004749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76872"/>
            <a:ext cx="2388725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3501008"/>
            <a:ext cx="24482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</a:rPr>
              <a:t>http://img.opt-union.ru/alias/images/photocat/446x/1000474958.jpg</a:t>
            </a:r>
            <a:endParaRPr lang="ru-RU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700808"/>
            <a:ext cx="272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незавёрнутые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20" name="Picture 4" descr="http://eda26.ru/photo/1228Bi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060848"/>
            <a:ext cx="2664296" cy="1935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79912" y="3645024"/>
            <a:ext cx="19543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http://eda26.ru/photo/1228Big1.jpg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1628800"/>
            <a:ext cx="2303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завёрнутые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4221088"/>
            <a:ext cx="4053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частично завёрнутые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22" name="Picture 6" descr="http://la-minute.com.ua/wp-content/uploads/2014/01/940_0138vnz_9194_6h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653136"/>
            <a:ext cx="292241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275856" y="6350169"/>
            <a:ext cx="23042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http://la-minute.com.ua/wp-content/uploads/2014/01/940_0138vnz_9194_6hi.jpg</a:t>
            </a:r>
            <a:endParaRPr lang="ru-RU" sz="9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2240" y="1628800"/>
            <a:ext cx="2125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 капсулах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24" name="Picture 8" descr="http://luckycorn.opt.ru/files/project_3609/good/1373892423_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204864"/>
            <a:ext cx="252684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732240" y="5661248"/>
            <a:ext cx="1872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</a:rPr>
              <a:t>http://luckycorn.opt.ru/files/project_3609/good/1373892423_1.png</a:t>
            </a:r>
            <a:endParaRPr lang="ru-RU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510</Words>
  <Application>Microsoft Office PowerPoint</Application>
  <PresentationFormat>Экран (4:3)</PresentationFormat>
  <Paragraphs>165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III Всероссийский конкурс детских исследовательских проектов "Первые шаги в науку"</vt:lpstr>
      <vt:lpstr>Актуальность работы</vt:lpstr>
      <vt:lpstr>       Гипотеза: Конфеты можно приготовить в домашних условиях Цель: Изготовить конфеты в домашних условиях  Задачи исследования: *Изучить историю возникновения  конфет *Изучить классификацию конфет *Изготовить конфеты в домашних условиях *Проанализировать полученный результат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ПОЛЬЗА КОНФЕТ</vt:lpstr>
      <vt:lpstr>ВРЕД КОНФЕТ</vt:lpstr>
      <vt:lpstr>Сырьё для производства конфет </vt:lpstr>
      <vt:lpstr>Слайд 15</vt:lpstr>
      <vt:lpstr>Слайд 16</vt:lpstr>
      <vt:lpstr>ВЫВОД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Супер</dc:creator>
  <cp:lastModifiedBy>Супер</cp:lastModifiedBy>
  <cp:revision>25</cp:revision>
  <dcterms:created xsi:type="dcterms:W3CDTF">2016-03-17T14:31:57Z</dcterms:created>
  <dcterms:modified xsi:type="dcterms:W3CDTF">2016-12-25T15:54:08Z</dcterms:modified>
</cp:coreProperties>
</file>