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32" r:id="rId6"/>
    <p:sldMasterId id="2147483744" r:id="rId7"/>
  </p:sldMasterIdLst>
  <p:sldIdLst>
    <p:sldId id="273" r:id="rId8"/>
    <p:sldId id="261" r:id="rId9"/>
    <p:sldId id="271" r:id="rId10"/>
    <p:sldId id="299" r:id="rId11"/>
    <p:sldId id="265" r:id="rId12"/>
    <p:sldId id="264" r:id="rId13"/>
    <p:sldId id="305" r:id="rId14"/>
    <p:sldId id="306" r:id="rId15"/>
    <p:sldId id="301" r:id="rId16"/>
    <p:sldId id="300" r:id="rId17"/>
    <p:sldId id="302" r:id="rId18"/>
    <p:sldId id="286" r:id="rId19"/>
    <p:sldId id="293" r:id="rId20"/>
    <p:sldId id="288" r:id="rId21"/>
    <p:sldId id="307" r:id="rId22"/>
    <p:sldId id="308" r:id="rId23"/>
    <p:sldId id="275" r:id="rId24"/>
    <p:sldId id="298" r:id="rId25"/>
    <p:sldId id="279" r:id="rId26"/>
    <p:sldId id="280" r:id="rId27"/>
    <p:sldId id="282" r:id="rId28"/>
    <p:sldId id="283" r:id="rId29"/>
    <p:sldId id="263" r:id="rId30"/>
    <p:sldId id="285" r:id="rId31"/>
    <p:sldId id="259" r:id="rId32"/>
    <p:sldId id="289" r:id="rId33"/>
    <p:sldId id="290" r:id="rId34"/>
    <p:sldId id="296" r:id="rId35"/>
    <p:sldId id="304" r:id="rId36"/>
    <p:sldId id="269" r:id="rId37"/>
    <p:sldId id="295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494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BAC7-2203-4552-A379-45CF205BF6E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5DB-0C0C-419D-80E2-0EF382522C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BAC7-2203-4552-A379-45CF205BF6E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5DB-0C0C-419D-80E2-0EF382522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BAC7-2203-4552-A379-45CF205BF6E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5DB-0C0C-419D-80E2-0EF382522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31275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7921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52068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7261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5606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95510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0529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2922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BAC7-2203-4552-A379-45CF205BF6E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5DB-0C0C-419D-80E2-0EF382522C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70587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42122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2394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92310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20668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12782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17224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26635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37732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7367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BAC7-2203-4552-A379-45CF205BF6E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5DB-0C0C-419D-80E2-0EF382522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63265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3888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8200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54455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84035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24259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4222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36809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98893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2668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BAC7-2203-4552-A379-45CF205BF6E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5DB-0C0C-419D-80E2-0EF382522C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11140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24987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485109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89153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746664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721475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87010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0999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460909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1042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BAC7-2203-4552-A379-45CF205BF6E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5DB-0C0C-419D-80E2-0EF382522C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77765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247522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271940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407661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780470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577657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517893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08997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574106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4049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BAC7-2203-4552-A379-45CF205BF6E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5DB-0C0C-419D-80E2-0EF382522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098060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77063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246167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552008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108223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552856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654242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936088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503226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7406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BAC7-2203-4552-A379-45CF205BF6E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5DB-0C0C-419D-80E2-0EF382522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746953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691725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717591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964500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492484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60521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68038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0956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BAC7-2203-4552-A379-45CF205BF6E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5DB-0C0C-419D-80E2-0EF382522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CBAC7-2203-4552-A379-45CF205BF6E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755DB-0C0C-419D-80E2-0EF382522CE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2ACBAC7-2203-4552-A379-45CF205BF6E0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70755DB-0C0C-419D-80E2-0EF382522CE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070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1262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0121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4206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5682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97AB9-8600-4CCE-A573-8DF6DB0DBB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12.01.2017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12428-3A40-4490-8630-A5118035FD3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9511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tolkslovar.ru/o6494.html" TargetMode="External"/><Relationship Id="rId7" Type="http://schemas.openxmlformats.org/officeDocument/2006/relationships/hyperlink" Target="http://tolkslovar.ru/d5302.html" TargetMode="External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tolkslovar.ru/s8585.html" TargetMode="External"/><Relationship Id="rId5" Type="http://schemas.openxmlformats.org/officeDocument/2006/relationships/hyperlink" Target="http://tolkslovar.ru/m3213.html" TargetMode="External"/><Relationship Id="rId4" Type="http://schemas.openxmlformats.org/officeDocument/2006/relationships/hyperlink" Target="http://tolkslovar.ru/z5406.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gif"/><Relationship Id="rId4" Type="http://schemas.openxmlformats.org/officeDocument/2006/relationships/image" Target="../media/image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8.gif"/><Relationship Id="rId4" Type="http://schemas.openxmlformats.org/officeDocument/2006/relationships/image" Target="../media/image7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8.gif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4.gif"/><Relationship Id="rId4" Type="http://schemas.openxmlformats.org/officeDocument/2006/relationships/image" Target="../media/image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4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7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5.png"/><Relationship Id="rId7" Type="http://schemas.openxmlformats.org/officeDocument/2006/relationships/image" Target="../media/image4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8.gif"/><Relationship Id="rId4" Type="http://schemas.openxmlformats.org/officeDocument/2006/relationships/image" Target="../media/image4.gi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epka.ru/trud/16.html" TargetMode="External"/><Relationship Id="rId3" Type="http://schemas.openxmlformats.org/officeDocument/2006/relationships/image" Target="../media/image6.gif"/><Relationship Id="rId7" Type="http://schemas.openxmlformats.org/officeDocument/2006/relationships/hyperlink" Target="http://suvenir.segment.ru/review/suvenir/istoriya_novogodnih_podarkov/" TargetMode="External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" TargetMode="External"/><Relationship Id="rId5" Type="http://schemas.openxmlformats.org/officeDocument/2006/relationships/hyperlink" Target="http://bg-prestige.narod.ru/proekt" TargetMode="External"/><Relationship Id="rId4" Type="http://schemas.openxmlformats.org/officeDocument/2006/relationships/image" Target="../media/image4.gif"/><Relationship Id="rId9" Type="http://schemas.openxmlformats.org/officeDocument/2006/relationships/hyperlink" Target="http://rifmovnik.1gb.ru/lib/2/book08.htm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risnilos.su/horoscope/east/7.html" TargetMode="External"/><Relationship Id="rId13" Type="http://schemas.openxmlformats.org/officeDocument/2006/relationships/hyperlink" Target="http://www.prisnilos.su/horoscope/east/12.html" TargetMode="External"/><Relationship Id="rId3" Type="http://schemas.openxmlformats.org/officeDocument/2006/relationships/hyperlink" Target="http://www.prisnilos.su/horoscope/east/2.html" TargetMode="External"/><Relationship Id="rId7" Type="http://schemas.openxmlformats.org/officeDocument/2006/relationships/hyperlink" Target="http://www.prisnilos.su/horoscope/east/6.html" TargetMode="External"/><Relationship Id="rId12" Type="http://schemas.openxmlformats.org/officeDocument/2006/relationships/hyperlink" Target="http://www.prisnilos.su/horoscope/east/11.html" TargetMode="External"/><Relationship Id="rId2" Type="http://schemas.openxmlformats.org/officeDocument/2006/relationships/hyperlink" Target="http://www.prisnilos.su/horoscope/east/1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risnilos.su/horoscope/east/5.html" TargetMode="External"/><Relationship Id="rId11" Type="http://schemas.openxmlformats.org/officeDocument/2006/relationships/hyperlink" Target="http://www.prisnilos.su/horoscope/east/10.html" TargetMode="External"/><Relationship Id="rId5" Type="http://schemas.openxmlformats.org/officeDocument/2006/relationships/hyperlink" Target="http://www.prisnilos.su/horoscope/east/4.html" TargetMode="External"/><Relationship Id="rId15" Type="http://schemas.openxmlformats.org/officeDocument/2006/relationships/image" Target="../media/image12.png"/><Relationship Id="rId10" Type="http://schemas.openxmlformats.org/officeDocument/2006/relationships/hyperlink" Target="http://www.prisnilos.su/horoscope/east/9.html" TargetMode="External"/><Relationship Id="rId4" Type="http://schemas.openxmlformats.org/officeDocument/2006/relationships/hyperlink" Target="http://www.prisnilos.su/horoscope/east/3.html" TargetMode="External"/><Relationship Id="rId9" Type="http://schemas.openxmlformats.org/officeDocument/2006/relationships/hyperlink" Target="http://www.prisnilos.su/horoscope/east/8.html" TargetMode="External"/><Relationship Id="rId1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Галина ивановна\Фото\для ГИ Шулеповой\виньетки\48033426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320457"/>
            <a:ext cx="80648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kern="0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               Творческий проект</a:t>
            </a:r>
          </a:p>
          <a:p>
            <a:r>
              <a:rPr lang="ru-RU" sz="2800" b="1" kern="0" dirty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 </a:t>
            </a:r>
            <a:r>
              <a:rPr lang="ru-RU" sz="2800" b="1" kern="0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             «Новый год у ворот»                 </a:t>
            </a:r>
          </a:p>
          <a:p>
            <a:r>
              <a:rPr lang="ru-RU" sz="2800" b="1" kern="0" dirty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 </a:t>
            </a:r>
            <a:r>
              <a:rPr lang="ru-RU" sz="2800" b="1" kern="0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              </a:t>
            </a:r>
          </a:p>
          <a:p>
            <a:r>
              <a:rPr lang="ru-RU" sz="2800" b="1" i="1" kern="0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           «Традиция моей семьи-лепка </a:t>
            </a:r>
          </a:p>
          <a:p>
            <a:r>
              <a:rPr lang="ru-RU" sz="2800" b="1" i="1" kern="0" dirty="0" smtClean="0">
                <a:solidFill>
                  <a:srgbClr val="FF0000"/>
                </a:solidFill>
                <a:effectLst>
                  <a:reflection blurRad="6350" stA="55000" endA="300" endPos="45500" dir="5400000" sy="-100000" algn="bl" rotWithShape="0"/>
                </a:effectLst>
                <a:latin typeface="Trebuchet MS"/>
              </a:rPr>
              <a:t>из снега символики предстоящего года.»</a:t>
            </a:r>
            <a:endParaRPr lang="ru-RU" sz="2800" i="1" kern="0" dirty="0" smtClean="0">
              <a:solidFill>
                <a:srgbClr val="FF0000"/>
              </a:solidFill>
            </a:endParaRPr>
          </a:p>
        </p:txBody>
      </p:sp>
      <p:pic>
        <p:nvPicPr>
          <p:cNvPr id="4" name="Рисунок 3" descr="SDC12796.JPG"/>
          <p:cNvPicPr>
            <a:picLocks noChangeAspect="1"/>
          </p:cNvPicPr>
          <p:nvPr/>
        </p:nvPicPr>
        <p:blipFill>
          <a:blip r:embed="rId3" cstate="email"/>
          <a:srcRect b="-3237"/>
          <a:stretch>
            <a:fillRect/>
          </a:stretch>
        </p:blipFill>
        <p:spPr>
          <a:xfrm>
            <a:off x="1979712" y="2448172"/>
            <a:ext cx="3816424" cy="3494558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989288" y="6088559"/>
            <a:ext cx="61024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200" dirty="0">
                <a:solidFill>
                  <a:srgbClr val="FFC000"/>
                </a:solidFill>
                <a:latin typeface="Trebuchet MS"/>
              </a:rPr>
              <a:t>Выполнила ученица 3 а класса Шулепова Ксения. </a:t>
            </a:r>
          </a:p>
        </p:txBody>
      </p:sp>
      <p:pic>
        <p:nvPicPr>
          <p:cNvPr id="1026" name="Picture 2" descr="I:\Галина ивановна\Фото\для ГИ Шулеповой\виньетки\animashki1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15472" y="188640"/>
            <a:ext cx="1905000" cy="189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0a2b6314713c58d9123f7000b1d60598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560" y="2280860"/>
            <a:ext cx="5544616" cy="3829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15072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Галина ивановна\Фото\Ледяные фигуры\SDC10600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1186"/>
          <a:stretch/>
        </p:blipFill>
        <p:spPr bwMode="auto">
          <a:xfrm>
            <a:off x="1691680" y="1628800"/>
            <a:ext cx="6251795" cy="259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96f6ab149be40389bf5aed132910c4e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2366" y="188640"/>
            <a:ext cx="8712968" cy="121403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821658" y="756343"/>
            <a:ext cx="5703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Символы 2011 – 2016 гг.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09549" y="4626718"/>
            <a:ext cx="76418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Расположены в определённой последовательности.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(в дальнейшем будет пополняться)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5148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9964" y="198481"/>
            <a:ext cx="33650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Словарик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96f6ab149be40389bf5aed132910c4e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189" y="27856"/>
            <a:ext cx="8712968" cy="12140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5994" y="1112187"/>
            <a:ext cx="871296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«Свободная энциклопедия «Википедия»</a:t>
            </a:r>
            <a:r>
              <a:rPr lang="ru-RU" i="1" dirty="0"/>
              <a:t>, </a:t>
            </a:r>
            <a:r>
              <a:rPr lang="ru-RU" dirty="0"/>
              <a:t>объясняет понятие символа</a:t>
            </a:r>
            <a:r>
              <a:rPr lang="ru-RU" dirty="0" smtClean="0"/>
              <a:t>:</a:t>
            </a:r>
          </a:p>
          <a:p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 smtClean="0">
                <a:solidFill>
                  <a:srgbClr val="C00000"/>
                </a:solidFill>
              </a:rPr>
              <a:t>  </a:t>
            </a:r>
            <a:r>
              <a:rPr lang="ru-RU" sz="2400" b="1" i="1" dirty="0">
                <a:solidFill>
                  <a:srgbClr val="C00000"/>
                </a:solidFill>
              </a:rPr>
              <a:t>символ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dirty="0"/>
              <a:t>(из греч. </a:t>
            </a:r>
            <a:r>
              <a:rPr lang="ru-RU" dirty="0" err="1"/>
              <a:t>σύμ</a:t>
            </a:r>
            <a:r>
              <a:rPr lang="ru-RU" dirty="0"/>
              <a:t>βολον) — </a:t>
            </a:r>
            <a:r>
              <a:rPr lang="ru-RU" dirty="0" smtClean="0"/>
              <a:t>это:</a:t>
            </a:r>
          </a:p>
          <a:p>
            <a:pPr marL="342900" indent="-342900">
              <a:buAutoNum type="arabicPeriod"/>
            </a:pPr>
            <a:r>
              <a:rPr lang="ru-RU" dirty="0" smtClean="0"/>
              <a:t>знак</a:t>
            </a:r>
            <a:r>
              <a:rPr lang="ru-RU" dirty="0"/>
              <a:t>, изображение какого-нибудь предмета или животного для обозначения качества объекта; 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dirty="0" smtClean="0"/>
              <a:t>условный </a:t>
            </a:r>
            <a:r>
              <a:rPr lang="ru-RU" dirty="0"/>
              <a:t>знак каких-либо понятий, идей, явлений. 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А </a:t>
            </a:r>
            <a:r>
              <a:rPr lang="ru-RU" b="1" i="1" dirty="0"/>
              <a:t>толковый словарь Ушакова</a:t>
            </a:r>
            <a:r>
              <a:rPr lang="ru-RU" dirty="0"/>
              <a:t> разъясняет</a:t>
            </a:r>
            <a:r>
              <a:rPr lang="ru-RU" dirty="0" smtClean="0"/>
              <a:t>,</a:t>
            </a:r>
          </a:p>
          <a:p>
            <a:r>
              <a:rPr lang="ru-RU" dirty="0" smtClean="0"/>
              <a:t>  </a:t>
            </a:r>
            <a:r>
              <a:rPr lang="ru-RU" sz="2400" dirty="0" smtClean="0">
                <a:solidFill>
                  <a:srgbClr val="C00000"/>
                </a:solidFill>
              </a:rPr>
              <a:t>символ </a:t>
            </a:r>
            <a:r>
              <a:rPr lang="ru-RU" dirty="0"/>
              <a:t>(греч. </a:t>
            </a:r>
            <a:r>
              <a:rPr lang="en-US" dirty="0" smtClean="0"/>
              <a:t>S</a:t>
            </a:r>
            <a:r>
              <a:rPr lang="ru-RU" dirty="0" err="1" smtClean="0"/>
              <a:t>ymbolon</a:t>
            </a:r>
            <a:r>
              <a:rPr lang="ru-RU" dirty="0" smtClean="0"/>
              <a:t>-   1.знак</a:t>
            </a:r>
            <a:r>
              <a:rPr lang="ru-RU" dirty="0"/>
              <a:t>, первоначальный, условный опознавательный знак для членов какой-нибудь организации, тайного общества); </a:t>
            </a:r>
            <a:endParaRPr lang="ru-RU" dirty="0" smtClean="0"/>
          </a:p>
          <a:p>
            <a:r>
              <a:rPr lang="ru-RU" dirty="0" smtClean="0"/>
              <a:t>2.  предмет </a:t>
            </a:r>
            <a:r>
              <a:rPr lang="ru-RU" dirty="0"/>
              <a:t>или действие, служащее условным знаком чего-нибудь, выражающее, означающее какое-нибудь понятие, идею.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0732" y="4472791"/>
            <a:ext cx="852342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Каркас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dirty="0"/>
              <a:t>- (от франц. </a:t>
            </a:r>
            <a:r>
              <a:rPr lang="ru-RU" dirty="0" err="1"/>
              <a:t>carcasse</a:t>
            </a:r>
            <a:r>
              <a:rPr lang="ru-RU" dirty="0"/>
              <a:t> - скелет) - в технике </a:t>
            </a:r>
            <a:r>
              <a:rPr lang="ru-RU" dirty="0">
                <a:solidFill>
                  <a:srgbClr val="002060"/>
                </a:solidFill>
              </a:rPr>
              <a:t>-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  <a:hlinkClick r:id="rId3" tooltip="Остов - 1. Твердый каркас сооружения, внутренняя опорная часть устройства, на ..."/>
              </a:rPr>
              <a:t>остов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dirty="0"/>
              <a:t>(скелет)какого-либо изделия</a:t>
            </a:r>
            <a:r>
              <a:rPr lang="ru-RU" b="1" dirty="0"/>
              <a:t>, </a:t>
            </a:r>
            <a:r>
              <a:rPr lang="ru-RU" b="1" dirty="0">
                <a:hlinkClick r:id="rId4" tooltip="Здания - та часть основных фондов, под которой понимаются строительные объекты...."/>
              </a:rPr>
              <a:t>здания</a:t>
            </a:r>
            <a:r>
              <a:rPr lang="ru-RU" b="1" dirty="0"/>
              <a:t> </a:t>
            </a:r>
            <a:r>
              <a:rPr lang="ru-RU" dirty="0"/>
              <a:t>или сооружения, состоящий из </a:t>
            </a:r>
            <a:r>
              <a:rPr lang="ru-RU" dirty="0" smtClean="0"/>
              <a:t>отдельных скрепленных </a:t>
            </a:r>
            <a:r>
              <a:rPr lang="ru-RU" b="1" dirty="0">
                <a:hlinkClick r:id="rId5" tooltip="Между - 1. В промежутках между основными занятиями. 2. разг. Нерегулярно, урыв..."/>
              </a:rPr>
              <a:t>между</a:t>
            </a:r>
            <a:r>
              <a:rPr lang="ru-RU" b="1" dirty="0"/>
              <a:t> </a:t>
            </a:r>
            <a:r>
              <a:rPr lang="ru-RU" b="1" dirty="0">
                <a:hlinkClick r:id="rId6" tooltip="Собой - Лицом, внешностью, фигурою...."/>
              </a:rPr>
              <a:t>собой</a:t>
            </a:r>
            <a:r>
              <a:rPr lang="ru-RU" dirty="0"/>
              <a:t> элементов (стержней). Определяет прочность</a:t>
            </a:r>
            <a:r>
              <a:rPr lang="ru-RU" dirty="0" smtClean="0"/>
              <a:t>, устойчивость</a:t>
            </a:r>
            <a:r>
              <a:rPr lang="ru-RU" dirty="0"/>
              <a:t>, </a:t>
            </a:r>
            <a:r>
              <a:rPr lang="ru-RU" b="1" i="1" dirty="0">
                <a:hlinkClick r:id="rId7" tooltip="Долговечность - Отвлеч. сущ. по знач. прил.: долговечный...."/>
              </a:rPr>
              <a:t>долговечность,</a:t>
            </a:r>
            <a:r>
              <a:rPr lang="ru-RU" dirty="0"/>
              <a:t> форму изделия (сооружения). Выполняется </a:t>
            </a:r>
            <a:r>
              <a:rPr lang="ru-RU" dirty="0" smtClean="0"/>
              <a:t>из дерева</a:t>
            </a:r>
            <a:r>
              <a:rPr lang="ru-RU" dirty="0"/>
              <a:t>, металла, железобетона и других материалов</a:t>
            </a:r>
            <a:r>
              <a:rPr lang="ru-RU" dirty="0" smtClean="0"/>
              <a:t>.</a:t>
            </a:r>
            <a:r>
              <a:rPr lang="ru-RU" b="1" dirty="0"/>
              <a:t> </a:t>
            </a:r>
            <a:r>
              <a:rPr lang="ru-RU" b="1" dirty="0" smtClean="0"/>
              <a:t>(в </a:t>
            </a:r>
            <a:r>
              <a:rPr lang="ru-RU" b="1" dirty="0"/>
              <a:t>Энциклопедическом </a:t>
            </a:r>
            <a:r>
              <a:rPr lang="ru-RU" b="1" dirty="0" smtClean="0"/>
              <a:t>словаре)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95192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zima_531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00" y="0"/>
            <a:ext cx="9605042" cy="7029400"/>
          </a:xfrm>
          <a:prstGeom prst="rect">
            <a:avLst/>
          </a:prstGeom>
        </p:spPr>
      </p:pic>
      <p:pic>
        <p:nvPicPr>
          <p:cNvPr id="2052" name="Picture 4" descr="C:\Users\Galina\Desktop\Фото разобрать 12.15\Обезьяна.Символ года\SDC10375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551404" y="987142"/>
            <a:ext cx="3943195" cy="505511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3138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zima_531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00" y="0"/>
            <a:ext cx="9605042" cy="7029400"/>
          </a:xfrm>
          <a:prstGeom prst="rect">
            <a:avLst/>
          </a:prstGeom>
        </p:spPr>
      </p:pic>
      <p:pic>
        <p:nvPicPr>
          <p:cNvPr id="5" name="Picture 2" descr="C:\Users\Galina\Desktop\Фото разобрать 12.15\Обезьяна.Символ года\SDC1036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3597" y="1772816"/>
            <a:ext cx="6192688" cy="412845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0a2b6314713c58d9123f7000b1d6059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33629" y="2276872"/>
            <a:ext cx="5123965" cy="3538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1856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Galina\Desktop\Фото разобрать 12.15\Обезьяна.Символ года\SDC1037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856984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6" descr="http://s46.radikal.ru/i114/0912/6f/15d704bb9a9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97736"/>
            <a:ext cx="1515435" cy="1815909"/>
          </a:xfrm>
          <a:prstGeom prst="rect">
            <a:avLst/>
          </a:prstGeom>
          <a:noFill/>
        </p:spPr>
      </p:pic>
      <p:pic>
        <p:nvPicPr>
          <p:cNvPr id="4" name="Рисунок 3" descr="0a2b6314713c58d9123f7000b1d6059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24544" y="2340"/>
            <a:ext cx="9278947" cy="640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1816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887135"/>
            <a:ext cx="8559294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sz="2800" i="1" dirty="0" smtClean="0">
                <a:solidFill>
                  <a:srgbClr val="FF0000"/>
                </a:solidFill>
              </a:rPr>
              <a:t>          Наше </a:t>
            </a:r>
            <a:r>
              <a:rPr lang="ru-RU" sz="2800" i="1" dirty="0">
                <a:solidFill>
                  <a:srgbClr val="FF0000"/>
                </a:solidFill>
              </a:rPr>
              <a:t>предположение подтвердилось: </a:t>
            </a:r>
            <a:endParaRPr lang="ru-RU" sz="2800" i="1" dirty="0" smtClean="0">
              <a:solidFill>
                <a:srgbClr val="FF0000"/>
              </a:solidFill>
            </a:endParaRPr>
          </a:p>
          <a:p>
            <a:endParaRPr lang="ru-RU" sz="2400" i="1" dirty="0" smtClean="0"/>
          </a:p>
          <a:p>
            <a:pPr marL="285750" indent="-285750">
              <a:buFontTx/>
              <a:buChar char="-"/>
            </a:pPr>
            <a:r>
              <a:rPr lang="ru-RU" sz="2400" i="1" dirty="0"/>
              <a:t>С</a:t>
            </a:r>
            <a:r>
              <a:rPr lang="ru-RU" sz="2400" i="1" dirty="0" smtClean="0"/>
              <a:t>формировалось </a:t>
            </a:r>
            <a:r>
              <a:rPr lang="ru-RU" sz="2400" i="1" dirty="0">
                <a:solidFill>
                  <a:srgbClr val="002060"/>
                </a:solidFill>
              </a:rPr>
              <a:t>представление </a:t>
            </a:r>
            <a:r>
              <a:rPr lang="ru-RU" sz="2400" i="1" dirty="0"/>
              <a:t>о символе 2016 года</a:t>
            </a:r>
            <a:r>
              <a:rPr lang="ru-RU" sz="2400" i="1" dirty="0" smtClean="0"/>
              <a:t>.</a:t>
            </a:r>
          </a:p>
          <a:p>
            <a:pPr marL="285750" indent="-285750">
              <a:buFontTx/>
              <a:buChar char="-"/>
            </a:pPr>
            <a:r>
              <a:rPr lang="ru-RU" sz="2400" i="1" dirty="0" smtClean="0"/>
              <a:t> </a:t>
            </a:r>
            <a:r>
              <a:rPr lang="ru-RU" sz="2400" i="1" dirty="0"/>
              <a:t>Мы все с </a:t>
            </a:r>
            <a:r>
              <a:rPr lang="ru-RU" sz="2400" i="1" dirty="0">
                <a:solidFill>
                  <a:srgbClr val="002060"/>
                </a:solidFill>
              </a:rPr>
              <a:t>радостью и желанием </a:t>
            </a:r>
            <a:r>
              <a:rPr lang="ru-RU" sz="2400" i="1" dirty="0"/>
              <a:t>принимали участие в создании образа </a:t>
            </a:r>
            <a:r>
              <a:rPr lang="ru-RU" sz="2400" i="1" dirty="0" smtClean="0"/>
              <a:t>Обезьяны.</a:t>
            </a:r>
          </a:p>
          <a:p>
            <a:pPr marL="285750" indent="-285750">
              <a:buFontTx/>
              <a:buChar char="-"/>
            </a:pPr>
            <a:r>
              <a:rPr lang="ru-RU" sz="2400" i="1" dirty="0" smtClean="0"/>
              <a:t>Получили </a:t>
            </a:r>
            <a:r>
              <a:rPr lang="ru-RU" sz="2400" i="1" dirty="0"/>
              <a:t>массу </a:t>
            </a:r>
            <a:r>
              <a:rPr lang="ru-RU" sz="2400" i="1" dirty="0">
                <a:solidFill>
                  <a:srgbClr val="002060"/>
                </a:solidFill>
              </a:rPr>
              <a:t>положительных эмоций </a:t>
            </a:r>
            <a:r>
              <a:rPr lang="ru-RU" sz="2400" i="1" dirty="0"/>
              <a:t>во время </a:t>
            </a:r>
            <a:r>
              <a:rPr lang="ru-RU" sz="2400" i="1" dirty="0">
                <a:solidFill>
                  <a:srgbClr val="002060"/>
                </a:solidFill>
              </a:rPr>
              <a:t>совместной работы </a:t>
            </a:r>
            <a:r>
              <a:rPr lang="ru-RU" sz="2400" i="1" dirty="0"/>
              <a:t>и после её </a:t>
            </a:r>
            <a:r>
              <a:rPr lang="ru-RU" sz="2400" i="1" dirty="0" smtClean="0"/>
              <a:t>завершения.</a:t>
            </a:r>
          </a:p>
          <a:p>
            <a:pPr marL="285750" indent="-285750">
              <a:buFontTx/>
              <a:buChar char="-"/>
            </a:pPr>
            <a:r>
              <a:rPr lang="ru-RU" sz="2400" i="1" dirty="0" smtClean="0"/>
              <a:t> </a:t>
            </a:r>
            <a:r>
              <a:rPr lang="ru-RU" sz="2400" i="1" dirty="0"/>
              <a:t>Мы всю душу вложили в наше чудо, проявили  </a:t>
            </a:r>
            <a:r>
              <a:rPr lang="ru-RU" sz="2400" i="1" dirty="0">
                <a:solidFill>
                  <a:srgbClr val="002060"/>
                </a:solidFill>
              </a:rPr>
              <a:t>фантазию и </a:t>
            </a:r>
            <a:r>
              <a:rPr lang="ru-RU" sz="2400" i="1" dirty="0" smtClean="0">
                <a:solidFill>
                  <a:srgbClr val="002060"/>
                </a:solidFill>
              </a:rPr>
              <a:t>творчество. </a:t>
            </a:r>
            <a:endParaRPr lang="ru-RU" sz="2400" i="1" dirty="0">
              <a:solidFill>
                <a:srgbClr val="002060"/>
              </a:solidFill>
            </a:endParaRPr>
          </a:p>
          <a:p>
            <a:pPr marL="285750" indent="-285750">
              <a:buFontTx/>
              <a:buChar char="-"/>
            </a:pPr>
            <a:r>
              <a:rPr lang="ru-RU" sz="2400" i="1" dirty="0" smtClean="0"/>
              <a:t> </a:t>
            </a:r>
            <a:r>
              <a:rPr lang="ru-RU" sz="2400" i="1" dirty="0"/>
              <a:t>Н</a:t>
            </a:r>
            <a:r>
              <a:rPr lang="ru-RU" sz="2400" i="1" dirty="0" smtClean="0"/>
              <a:t>агуляли </a:t>
            </a:r>
            <a:r>
              <a:rPr lang="ru-RU" sz="2400" i="1" dirty="0">
                <a:solidFill>
                  <a:srgbClr val="002060"/>
                </a:solidFill>
              </a:rPr>
              <a:t>хороший </a:t>
            </a:r>
            <a:r>
              <a:rPr lang="ru-RU" sz="2400" i="1" dirty="0" smtClean="0">
                <a:solidFill>
                  <a:srgbClr val="002060"/>
                </a:solidFill>
              </a:rPr>
              <a:t>аппетит</a:t>
            </a:r>
            <a:r>
              <a:rPr lang="ru-RU" sz="2400" i="1" dirty="0"/>
              <a:t>.</a:t>
            </a:r>
            <a:endParaRPr lang="ru-RU" sz="2400" i="1" dirty="0" smtClean="0"/>
          </a:p>
          <a:p>
            <a:pPr marL="285750" indent="-285750">
              <a:buFontTx/>
              <a:buChar char="-"/>
            </a:pPr>
            <a:r>
              <a:rPr lang="ru-RU" sz="2400" i="1" dirty="0" smtClean="0"/>
              <a:t>  </a:t>
            </a:r>
            <a:r>
              <a:rPr lang="ru-RU" sz="2400" i="1" dirty="0"/>
              <a:t>Н</a:t>
            </a:r>
            <a:r>
              <a:rPr lang="ru-RU" sz="2400" i="1" dirty="0" smtClean="0"/>
              <a:t>адышались </a:t>
            </a:r>
            <a:r>
              <a:rPr lang="ru-RU" sz="2400" i="1" dirty="0">
                <a:solidFill>
                  <a:srgbClr val="002060"/>
                </a:solidFill>
              </a:rPr>
              <a:t>чистым свежим воздухом </a:t>
            </a:r>
            <a:r>
              <a:rPr lang="ru-RU" sz="2400" i="1" dirty="0" smtClean="0"/>
              <a:t>.</a:t>
            </a:r>
          </a:p>
          <a:p>
            <a:pPr marL="285750" indent="-285750">
              <a:buFontTx/>
              <a:buChar char="-"/>
            </a:pPr>
            <a:r>
              <a:rPr lang="ru-RU" sz="2400" i="1" dirty="0" smtClean="0">
                <a:solidFill>
                  <a:srgbClr val="002060"/>
                </a:solidFill>
              </a:rPr>
              <a:t> Здорово </a:t>
            </a:r>
            <a:r>
              <a:rPr lang="ru-RU" sz="2400" i="1" dirty="0">
                <a:solidFill>
                  <a:srgbClr val="002060"/>
                </a:solidFill>
              </a:rPr>
              <a:t>отдохнули</a:t>
            </a:r>
            <a:r>
              <a:rPr lang="ru-RU" sz="2400" i="1" dirty="0" smtClean="0">
                <a:solidFill>
                  <a:srgbClr val="002060"/>
                </a:solidFill>
              </a:rPr>
              <a:t>!!!</a:t>
            </a:r>
          </a:p>
          <a:p>
            <a:pPr marL="285750" indent="-285750">
              <a:buFontTx/>
              <a:buChar char="-"/>
            </a:pPr>
            <a:r>
              <a:rPr lang="ru-RU" sz="2400" i="1" dirty="0" smtClean="0"/>
              <a:t>Фигура </a:t>
            </a:r>
            <a:r>
              <a:rPr lang="ru-RU" sz="2400" i="1" dirty="0"/>
              <a:t>очень </a:t>
            </a:r>
            <a:r>
              <a:rPr lang="ru-RU" sz="2400" i="1" dirty="0">
                <a:solidFill>
                  <a:srgbClr val="002060"/>
                </a:solidFill>
              </a:rPr>
              <a:t>радует</a:t>
            </a:r>
            <a:r>
              <a:rPr lang="ru-RU" sz="2400" i="1" dirty="0"/>
              <a:t> нас </a:t>
            </a:r>
            <a:r>
              <a:rPr lang="ru-RU" sz="2400" i="1" dirty="0" smtClean="0"/>
              <a:t>!</a:t>
            </a:r>
          </a:p>
          <a:p>
            <a:pPr marL="285750" indent="-285750">
              <a:buFontTx/>
              <a:buChar char="-"/>
            </a:pPr>
            <a:r>
              <a:rPr lang="ru-RU" sz="2400" i="1" dirty="0" smtClean="0"/>
              <a:t> </a:t>
            </a:r>
            <a:r>
              <a:rPr lang="ru-RU" sz="2400" i="1" dirty="0" smtClean="0">
                <a:solidFill>
                  <a:srgbClr val="002060"/>
                </a:solidFill>
              </a:rPr>
              <a:t>Память</a:t>
            </a:r>
            <a:r>
              <a:rPr lang="ru-RU" sz="2400" i="1" dirty="0" smtClean="0"/>
              <a:t> </a:t>
            </a:r>
            <a:r>
              <a:rPr lang="ru-RU" sz="2400" i="1" dirty="0"/>
              <a:t>о ней останется надолго, так как она запечатлена на снимках.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3348923" y="404664"/>
            <a:ext cx="23374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Выводы: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96f6ab149be40389bf5aed132910c4e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9532" y="151590"/>
            <a:ext cx="8712968" cy="1214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86098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836712"/>
            <a:ext cx="45672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Фотоальбом.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Picture 16" descr="http://s46.radikal.ru/i114/0912/6f/15d704bb9a9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6841" y="2204864"/>
            <a:ext cx="3600400" cy="4314270"/>
          </a:xfrm>
          <a:prstGeom prst="rect">
            <a:avLst/>
          </a:prstGeom>
          <a:noFill/>
        </p:spPr>
      </p:pic>
      <p:pic>
        <p:nvPicPr>
          <p:cNvPr id="4" name="Рисунок 3" descr="96f6ab149be40389bf5aed132910c4e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1" y="229695"/>
            <a:ext cx="8715061" cy="1214034"/>
          </a:xfrm>
          <a:prstGeom prst="rect">
            <a:avLst/>
          </a:prstGeom>
        </p:spPr>
      </p:pic>
      <p:pic>
        <p:nvPicPr>
          <p:cNvPr id="5" name="Рисунок 4" descr="0a2b6314713c58d9123f7000b1d6059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69477" y="229695"/>
            <a:ext cx="9278947" cy="6408287"/>
          </a:xfrm>
          <a:prstGeom prst="rect">
            <a:avLst/>
          </a:prstGeom>
        </p:spPr>
      </p:pic>
      <p:pic>
        <p:nvPicPr>
          <p:cNvPr id="6" name="Рисунок 5" descr="pogoda-26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56431" y="2223570"/>
            <a:ext cx="1199505" cy="1135246"/>
          </a:xfrm>
          <a:prstGeom prst="rect">
            <a:avLst/>
          </a:prstGeom>
        </p:spPr>
      </p:pic>
      <p:pic>
        <p:nvPicPr>
          <p:cNvPr id="7" name="Рисунок 6" descr="pogoda-26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13215" y="5079614"/>
            <a:ext cx="1568827" cy="1484784"/>
          </a:xfrm>
          <a:prstGeom prst="rect">
            <a:avLst/>
          </a:prstGeom>
        </p:spPr>
      </p:pic>
      <p:pic>
        <p:nvPicPr>
          <p:cNvPr id="8" name="Рисунок 7" descr="pogoda-26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038276"/>
            <a:ext cx="1656184" cy="156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95730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b41b6c2ca3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93131"/>
          </a:xfrm>
          <a:prstGeom prst="rect">
            <a:avLst/>
          </a:prstGeom>
        </p:spPr>
      </p:pic>
      <p:pic>
        <p:nvPicPr>
          <p:cNvPr id="2" name="Рисунок 1" descr="SDC11818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 rot="15796743">
            <a:off x="791157" y="1435884"/>
            <a:ext cx="6446226" cy="50777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3005880ea78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6512" y="261590"/>
            <a:ext cx="939653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9512" y="188640"/>
            <a:ext cx="89644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</a:rPr>
              <a:t>2011 год – </a:t>
            </a:r>
            <a:r>
              <a:rPr lang="ru-RU" sz="5400" b="1" dirty="0" smtClean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</a:rPr>
              <a:t>Кролика </a:t>
            </a:r>
            <a:r>
              <a:rPr lang="ru-RU" sz="5400" b="1" dirty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</a:rPr>
              <a:t>(</a:t>
            </a:r>
            <a:r>
              <a:rPr lang="ru-RU" sz="5400" b="1" dirty="0" smtClean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</a:rPr>
              <a:t>кота)</a:t>
            </a:r>
            <a:endParaRPr lang="ru-RU" sz="5400" b="1" dirty="0">
              <a:ln w="1905"/>
              <a:gradFill>
                <a:gsLst>
                  <a:gs pos="0">
                    <a:srgbClr val="F14124">
                      <a:shade val="20000"/>
                      <a:satMod val="200000"/>
                    </a:srgbClr>
                  </a:gs>
                  <a:gs pos="78000">
                    <a:srgbClr val="F14124">
                      <a:tint val="90000"/>
                      <a:shade val="89000"/>
                      <a:satMod val="220000"/>
                    </a:srgbClr>
                  </a:gs>
                  <a:gs pos="100000">
                    <a:srgbClr val="F14124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ebuchet MS"/>
            </a:endParaRPr>
          </a:p>
        </p:txBody>
      </p:sp>
      <p:pic>
        <p:nvPicPr>
          <p:cNvPr id="6" name="Рисунок 5" descr="pogoda-26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1651" y="5696354"/>
            <a:ext cx="1227399" cy="1161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842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bb41b6c2ca36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093131"/>
          </a:xfrm>
          <a:prstGeom prst="rect">
            <a:avLst/>
          </a:prstGeom>
        </p:spPr>
      </p:pic>
      <p:pic>
        <p:nvPicPr>
          <p:cNvPr id="4" name="Рисунок 3" descr="3005880ea78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233689"/>
            <a:ext cx="9396536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SDC11816.JPG"/>
          <p:cNvPicPr>
            <a:picLocks noChangeAspect="1"/>
          </p:cNvPicPr>
          <p:nvPr/>
        </p:nvPicPr>
        <p:blipFill rotWithShape="1">
          <a:blip r:embed="rId4" cstate="email"/>
          <a:srcRect/>
          <a:stretch/>
        </p:blipFill>
        <p:spPr>
          <a:xfrm>
            <a:off x="2343246" y="1344825"/>
            <a:ext cx="4457508" cy="52609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3005880ea78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2536" y="363340"/>
            <a:ext cx="9396536" cy="6858000"/>
          </a:xfrm>
          <a:prstGeom prst="rect">
            <a:avLst/>
          </a:prstGeom>
        </p:spPr>
      </p:pic>
      <p:pic>
        <p:nvPicPr>
          <p:cNvPr id="8" name="Рисунок 7" descr="pogoda-26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5516912"/>
            <a:ext cx="1227399" cy="1161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9727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DC12807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097868" y="574196"/>
            <a:ext cx="7092280" cy="628380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4" name="Рисунок 3" descr="0a2b6314713c58d9123f7000b1d6059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842" y="908720"/>
            <a:ext cx="4582196" cy="2880320"/>
          </a:xfrm>
          <a:prstGeom prst="rect">
            <a:avLst/>
          </a:prstGeom>
        </p:spPr>
      </p:pic>
      <p:pic>
        <p:nvPicPr>
          <p:cNvPr id="5" name="Рисунок 4" descr="0a2b6314713c58d9123f7000b1d6059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188640"/>
            <a:ext cx="4582196" cy="2880320"/>
          </a:xfrm>
          <a:prstGeom prst="rect">
            <a:avLst/>
          </a:prstGeom>
        </p:spPr>
      </p:pic>
      <p:pic>
        <p:nvPicPr>
          <p:cNvPr id="6" name="Рисунок 5" descr="0a2b6314713c58d9123f7000b1d6059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284984"/>
            <a:ext cx="4725344" cy="3096344"/>
          </a:xfrm>
          <a:prstGeom prst="rect">
            <a:avLst/>
          </a:prstGeom>
        </p:spPr>
      </p:pic>
      <p:pic>
        <p:nvPicPr>
          <p:cNvPr id="7" name="Рисунок 6" descr="0a2b6314713c58d9123f7000b1d6059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83038" y="3042433"/>
            <a:ext cx="5347100" cy="3096344"/>
          </a:xfrm>
          <a:prstGeom prst="rect">
            <a:avLst/>
          </a:prstGeom>
        </p:spPr>
      </p:pic>
      <p:pic>
        <p:nvPicPr>
          <p:cNvPr id="9" name="Picture 16" descr="http://s46.radikal.ru/i114/0912/6f/15d704bb9a9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193704"/>
            <a:ext cx="2223442" cy="26642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05920" y="-6866"/>
            <a:ext cx="59506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dirty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</a:rPr>
              <a:t>2012 год - Дракона</a:t>
            </a:r>
          </a:p>
        </p:txBody>
      </p:sp>
    </p:spTree>
    <p:extLst>
      <p:ext uri="{BB962C8B-B14F-4D97-AF65-F5344CB8AC3E}">
        <p14:creationId xmlns:p14="http://schemas.microsoft.com/office/powerpoint/2010/main" xmlns="" val="719103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844824"/>
            <a:ext cx="253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131709"/>
            <a:ext cx="889457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Традиция нашей семьи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–</a:t>
            </a:r>
          </a:p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лепка снежных фигур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– символики года!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7" name="Picture 16" descr="http://s46.radikal.ru/i114/0912/6f/15d704bb9a9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717032"/>
            <a:ext cx="2445675" cy="2930592"/>
          </a:xfrm>
          <a:prstGeom prst="rect">
            <a:avLst/>
          </a:prstGeom>
          <a:noFill/>
        </p:spPr>
      </p:pic>
      <p:pic>
        <p:nvPicPr>
          <p:cNvPr id="8" name="Рисунок 7" descr="96f6ab149be40389bf5aed132910c4e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0"/>
            <a:ext cx="8715061" cy="1214034"/>
          </a:xfrm>
          <a:prstGeom prst="rect">
            <a:avLst/>
          </a:prstGeom>
        </p:spPr>
      </p:pic>
      <p:pic>
        <p:nvPicPr>
          <p:cNvPr id="6" name="Рисунок 5" descr="0a2b6314713c58d9123f7000b1d6059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42970" y="8565"/>
            <a:ext cx="9278947" cy="640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450120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48033426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pic>
        <p:nvPicPr>
          <p:cNvPr id="2" name="Рисунок 1" descr="SDC1281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0" y="0"/>
            <a:ext cx="9181617" cy="688538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Picture 16" descr="http://s46.radikal.ru/i114/0912/6f/15d704bb9a90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3266" y="4543130"/>
            <a:ext cx="1907704" cy="2285955"/>
          </a:xfrm>
          <a:prstGeom prst="rect">
            <a:avLst/>
          </a:prstGeom>
          <a:noFill/>
        </p:spPr>
      </p:pic>
      <p:pic>
        <p:nvPicPr>
          <p:cNvPr id="5" name="Рисунок 4" descr="0a2b6314713c58d9123f7000b1d60598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48666" y="192269"/>
            <a:ext cx="9278947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18658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zima_531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02232" y="0"/>
            <a:ext cx="9605042" cy="7029400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96752"/>
            <a:ext cx="6150102" cy="496855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97000" y="548680"/>
            <a:ext cx="7812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</a:rPr>
              <a:t>2013 год - </a:t>
            </a:r>
            <a:r>
              <a:rPr lang="ru-RU" sz="5400" b="1" dirty="0" smtClean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rebuchet MS"/>
              </a:rPr>
              <a:t>Змеи</a:t>
            </a:r>
            <a:endParaRPr lang="ru-RU" sz="5400" b="1" dirty="0">
              <a:ln w="1905"/>
              <a:gradFill>
                <a:gsLst>
                  <a:gs pos="0">
                    <a:srgbClr val="F14124">
                      <a:shade val="20000"/>
                      <a:satMod val="200000"/>
                    </a:srgbClr>
                  </a:gs>
                  <a:gs pos="78000">
                    <a:srgbClr val="F14124">
                      <a:tint val="90000"/>
                      <a:shade val="89000"/>
                      <a:satMod val="220000"/>
                    </a:srgbClr>
                  </a:gs>
                  <a:gs pos="100000">
                    <a:srgbClr val="F14124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rebuchet MS"/>
            </a:endParaRPr>
          </a:p>
        </p:txBody>
      </p:sp>
      <p:pic>
        <p:nvPicPr>
          <p:cNvPr id="7" name="Рисунок 6" descr="0a2b6314713c58d9123f7000b1d6059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65166" y="1010345"/>
            <a:ext cx="7676028" cy="530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75831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zima_531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02232" y="0"/>
            <a:ext cx="9605042" cy="7029400"/>
          </a:xfrm>
          <a:prstGeom prst="rect">
            <a:avLst/>
          </a:prstGeom>
        </p:spPr>
      </p:pic>
      <p:pic>
        <p:nvPicPr>
          <p:cNvPr id="5" name="Рисунок 4" descr="SDC14672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899989" y="728866"/>
            <a:ext cx="4976267" cy="55716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0a2b6314713c58d9123f7000b1d6059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1243256"/>
            <a:ext cx="6577921" cy="4542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8029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13003"/>
            <a:ext cx="3816424" cy="508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0568" y="188640"/>
            <a:ext cx="64828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2014 год - Лошади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195" name="Picture 3" descr="H:\Галина ивановна\Фото\Ледяные фигуры\Конь 2014\SDC1659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13003"/>
            <a:ext cx="3816424" cy="5088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3005880ea78e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0533" y="836712"/>
            <a:ext cx="8913467" cy="6669359"/>
          </a:xfrm>
          <a:prstGeom prst="rect">
            <a:avLst/>
          </a:prstGeom>
        </p:spPr>
      </p:pic>
      <p:pic>
        <p:nvPicPr>
          <p:cNvPr id="6" name="Picture 16" descr="http://s46.radikal.ru/i114/0912/6f/15d704bb9a9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5266" y="5213580"/>
            <a:ext cx="1375761" cy="164854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56871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8990" y="1628800"/>
            <a:ext cx="7540887" cy="4567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5616" y="273422"/>
            <a:ext cx="68407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2015 год - Коза</a:t>
            </a:r>
          </a:p>
        </p:txBody>
      </p:sp>
      <p:pic>
        <p:nvPicPr>
          <p:cNvPr id="4" name="Рисунок 3" descr="0a2b6314713c58d9123f7000b1d6059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273421"/>
            <a:ext cx="9167664" cy="6395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6683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:\Галина ивановна\Фото\Ледяные фигуры\Коза 2015\SDC1904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0258" y="937031"/>
            <a:ext cx="3463280" cy="5194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:\Галина ивановна\Фото\Ледяные фигуры\Коза 2015\SDC1905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0706" y="996209"/>
            <a:ext cx="3384376" cy="5076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0a2b6314713c58d9123f7000b1d6059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34947" y="188639"/>
            <a:ext cx="9278947" cy="6408287"/>
          </a:xfrm>
          <a:prstGeom prst="rect">
            <a:avLst/>
          </a:prstGeom>
        </p:spPr>
      </p:pic>
      <p:pic>
        <p:nvPicPr>
          <p:cNvPr id="6" name="Picture 16" descr="http://s46.radikal.ru/i114/0912/6f/15d704bb9a9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3267" y="5042091"/>
            <a:ext cx="1515435" cy="18159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412600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Galina\Desktop\Фото разобрать 12.15\Обезьяна.Символ года\SDC1036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8892480" cy="592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6" descr="http://s46.radikal.ru/i114/0912/6f/15d704bb9a9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3267" y="5042091"/>
            <a:ext cx="1515435" cy="1815909"/>
          </a:xfrm>
          <a:prstGeom prst="rect">
            <a:avLst/>
          </a:prstGeom>
          <a:noFill/>
        </p:spPr>
      </p:pic>
      <p:pic>
        <p:nvPicPr>
          <p:cNvPr id="4" name="Рисунок 3" descr="0a2b6314713c58d9123f7000b1d6059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484624"/>
            <a:ext cx="9278947" cy="640828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23740" y="10502"/>
            <a:ext cx="69413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2016 год- Обезьяны</a:t>
            </a:r>
          </a:p>
        </p:txBody>
      </p:sp>
    </p:spTree>
    <p:extLst>
      <p:ext uri="{BB962C8B-B14F-4D97-AF65-F5344CB8AC3E}">
        <p14:creationId xmlns:p14="http://schemas.microsoft.com/office/powerpoint/2010/main" xmlns="" val="2325646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Galina\Desktop\Фото разобрать 12.15\Обезьяна.Символ года\SDC1037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1113"/>
            <a:ext cx="8892480" cy="592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6" descr="http://s46.radikal.ru/i114/0912/6f/15d704bb9a9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3267" y="5042091"/>
            <a:ext cx="1515435" cy="1815909"/>
          </a:xfrm>
          <a:prstGeom prst="rect">
            <a:avLst/>
          </a:prstGeom>
          <a:noFill/>
        </p:spPr>
      </p:pic>
      <p:pic>
        <p:nvPicPr>
          <p:cNvPr id="4" name="Рисунок 3" descr="0a2b6314713c58d9123f7000b1d6059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24544" y="2340"/>
            <a:ext cx="9278947" cy="640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6031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DC11818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15933795">
            <a:off x="92750" y="1076224"/>
            <a:ext cx="2545356" cy="20050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256882">
            <a:off x="6450981" y="613980"/>
            <a:ext cx="2253095" cy="263785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 descr="H:\Галина ивановна\Фото\Ледяные фигуры\Конь 2014\SDC16596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467"/>
          <a:stretch/>
        </p:blipFill>
        <p:spPr bwMode="auto">
          <a:xfrm rot="21140596">
            <a:off x="259847" y="3846448"/>
            <a:ext cx="2211163" cy="28770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H:\Галина ивановна\Фото\Ледяные фигуры\Коза 2015\SDC1905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711968"/>
            <a:ext cx="2097354" cy="31460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Galina\Desktop\Фото разобрать 12.15\Обезьяна.Символ года\SDC10366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 rot="416956">
            <a:off x="6776220" y="3826560"/>
            <a:ext cx="2072280" cy="293246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0a2b6314713c58d9123f7000b1d60598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80567" y="360475"/>
            <a:ext cx="9380781" cy="64786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82318" y="105827"/>
            <a:ext cx="74975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Продолжайся же традиция!!!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3212976"/>
            <a:ext cx="69749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Не скудей фантазий пыл!!!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I:\Галина ивановна\Фото\Ксюша\Постр-ка снежн.фигур\SDC12811.JPG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961698" y="842501"/>
            <a:ext cx="3138803" cy="248975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69553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p.vk.me/c633717/v633717417/9faf/FwhQisLdYic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04664"/>
            <a:ext cx="4608512" cy="6264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pogoda-26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3773" y="5589240"/>
            <a:ext cx="1088422" cy="1030114"/>
          </a:xfrm>
          <a:prstGeom prst="rect">
            <a:avLst/>
          </a:prstGeom>
        </p:spPr>
      </p:pic>
      <p:pic>
        <p:nvPicPr>
          <p:cNvPr id="5" name="Рисунок 4" descr="pogoda-26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3098" y="5339462"/>
            <a:ext cx="1352338" cy="1279892"/>
          </a:xfrm>
          <a:prstGeom prst="rect">
            <a:avLst/>
          </a:prstGeom>
        </p:spPr>
      </p:pic>
      <p:pic>
        <p:nvPicPr>
          <p:cNvPr id="6" name="Рисунок 5" descr="pogoda-26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304" y="5589240"/>
            <a:ext cx="1173092" cy="1110248"/>
          </a:xfrm>
          <a:prstGeom prst="rect">
            <a:avLst/>
          </a:prstGeom>
        </p:spPr>
      </p:pic>
      <p:pic>
        <p:nvPicPr>
          <p:cNvPr id="7" name="Рисунок 6" descr="0a2b6314713c58d9123f7000b1d6059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2721" y="211067"/>
            <a:ext cx="8811279" cy="6408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90586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01474" y="332656"/>
            <a:ext cx="303801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 проекта:</a:t>
            </a:r>
            <a:endParaRPr lang="ru-RU" sz="3200" b="1" dirty="0">
              <a:ln w="1905"/>
              <a:gradFill>
                <a:gsLst>
                  <a:gs pos="0">
                    <a:srgbClr val="F14124">
                      <a:shade val="20000"/>
                      <a:satMod val="200000"/>
                    </a:srgbClr>
                  </a:gs>
                  <a:gs pos="78000">
                    <a:srgbClr val="F14124">
                      <a:tint val="90000"/>
                      <a:shade val="89000"/>
                      <a:satMod val="220000"/>
                    </a:srgbClr>
                  </a:gs>
                  <a:gs pos="100000">
                    <a:srgbClr val="F14124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Рисунок 3" descr="96f6ab149be40389bf5aed132910c4e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4" y="18026"/>
            <a:ext cx="8836407" cy="983919"/>
          </a:xfrm>
          <a:prstGeom prst="rect">
            <a:avLst/>
          </a:prstGeom>
        </p:spPr>
      </p:pic>
      <p:pic>
        <p:nvPicPr>
          <p:cNvPr id="5" name="Рисунок 4" descr="3005880ea78e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77788" y="625043"/>
            <a:ext cx="9396536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1609" y="933849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стимулирование  интереса к творческой и познавательной деятельности через создание условий по сохранению и продолжению семейной традиции.</a:t>
            </a:r>
            <a:endParaRPr lang="ru-RU" sz="2400" dirty="0"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4780" y="2270224"/>
            <a:ext cx="20714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rgbClr val="F14124">
                        <a:shade val="20000"/>
                        <a:satMod val="200000"/>
                      </a:srgbClr>
                    </a:gs>
                    <a:gs pos="78000">
                      <a:srgbClr val="F14124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14124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Задачи :</a:t>
            </a:r>
            <a:endParaRPr lang="ru-RU" sz="3600" b="1" dirty="0">
              <a:ln w="1905"/>
              <a:gradFill>
                <a:gsLst>
                  <a:gs pos="0">
                    <a:srgbClr val="F14124">
                      <a:shade val="20000"/>
                      <a:satMod val="200000"/>
                    </a:srgbClr>
                  </a:gs>
                  <a:gs pos="78000">
                    <a:srgbClr val="F14124">
                      <a:tint val="90000"/>
                      <a:shade val="89000"/>
                      <a:satMod val="220000"/>
                    </a:srgbClr>
                  </a:gs>
                  <a:gs pos="100000">
                    <a:srgbClr val="F14124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5974" y="2899681"/>
            <a:ext cx="876802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/>
              <a:t>1. Познакомиться </a:t>
            </a:r>
            <a:r>
              <a:rPr lang="ru-RU" sz="2000" dirty="0"/>
              <a:t>с историей  возникновения символов  Нового года.</a:t>
            </a:r>
          </a:p>
          <a:p>
            <a:pPr lvl="0"/>
            <a:r>
              <a:rPr lang="ru-RU" sz="2000" dirty="0" smtClean="0"/>
              <a:t>2. Создавать </a:t>
            </a:r>
            <a:r>
              <a:rPr lang="ru-RU" sz="2000" dirty="0"/>
              <a:t>новогоднюю атмосферу  праздника;</a:t>
            </a:r>
          </a:p>
          <a:p>
            <a:pPr lvl="0"/>
            <a:r>
              <a:rPr lang="ru-RU" sz="2000" dirty="0" smtClean="0"/>
              <a:t>3. Развивать </a:t>
            </a:r>
            <a:r>
              <a:rPr lang="ru-RU" sz="2000" dirty="0"/>
              <a:t>любознательность, воображение, фантазию.</a:t>
            </a:r>
          </a:p>
          <a:p>
            <a:pPr lvl="0"/>
            <a:r>
              <a:rPr lang="ru-RU" sz="2000" dirty="0" smtClean="0"/>
              <a:t>4. Привлекать  </a:t>
            </a:r>
            <a:r>
              <a:rPr lang="ru-RU" sz="2000" dirty="0"/>
              <a:t>членов семьи к творческой работе по изготовлению </a:t>
            </a:r>
            <a:r>
              <a:rPr lang="ru-RU" sz="2000" dirty="0" smtClean="0"/>
              <a:t>    снежных </a:t>
            </a:r>
            <a:r>
              <a:rPr lang="ru-RU" sz="2000" dirty="0"/>
              <a:t>фигур- символов года;</a:t>
            </a:r>
          </a:p>
          <a:p>
            <a:pPr lvl="0"/>
            <a:r>
              <a:rPr lang="ru-RU" sz="2000" dirty="0" smtClean="0"/>
              <a:t>5. Формировать  </a:t>
            </a:r>
            <a:r>
              <a:rPr lang="ru-RU" sz="2000" dirty="0"/>
              <a:t>эстетическое отношение  к красоте и восприятию </a:t>
            </a:r>
            <a:r>
              <a:rPr lang="ru-RU" sz="2000" dirty="0" smtClean="0"/>
              <a:t>    мира</a:t>
            </a:r>
            <a:r>
              <a:rPr lang="ru-RU" sz="2000" dirty="0"/>
              <a:t>;</a:t>
            </a:r>
          </a:p>
          <a:p>
            <a:pPr lvl="0"/>
            <a:r>
              <a:rPr lang="ru-RU" sz="2000" dirty="0" smtClean="0"/>
              <a:t>6. Привлекать   </a:t>
            </a:r>
            <a:r>
              <a:rPr lang="ru-RU" sz="2000" dirty="0"/>
              <a:t>внимание взрослых к развитию детского </a:t>
            </a:r>
            <a:r>
              <a:rPr lang="ru-RU" sz="2000" dirty="0" smtClean="0"/>
              <a:t>           художественного </a:t>
            </a:r>
            <a:r>
              <a:rPr lang="ru-RU" sz="2000" dirty="0"/>
              <a:t>творчества;</a:t>
            </a:r>
          </a:p>
          <a:p>
            <a:pPr lvl="0"/>
            <a:r>
              <a:rPr lang="ru-RU" sz="2000" dirty="0" smtClean="0"/>
              <a:t>7. Улучшать </a:t>
            </a:r>
            <a:r>
              <a:rPr lang="ru-RU" sz="2000" dirty="0"/>
              <a:t>художественное оформление участка дома.</a:t>
            </a:r>
          </a:p>
          <a:p>
            <a:pPr lvl="0"/>
            <a:r>
              <a:rPr lang="ru-RU" sz="2000" dirty="0" smtClean="0"/>
              <a:t>8. Пропагандировать </a:t>
            </a:r>
            <a:r>
              <a:rPr lang="ru-RU" sz="2000" dirty="0"/>
              <a:t>здоровый образ жизни; </a:t>
            </a:r>
          </a:p>
        </p:txBody>
      </p:sp>
    </p:spTree>
    <p:extLst>
      <p:ext uri="{BB962C8B-B14F-4D97-AF65-F5344CB8AC3E}">
        <p14:creationId xmlns:p14="http://schemas.microsoft.com/office/powerpoint/2010/main" xmlns="" val="17530936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img-fotki.yandex.ru/get/4510/nat14508925.37/0_47a79_41e63c9_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4267" y="0"/>
            <a:ext cx="7078133" cy="6858000"/>
          </a:xfrm>
          <a:prstGeom prst="rect">
            <a:avLst/>
          </a:prstGeom>
          <a:noFill/>
        </p:spPr>
      </p:pic>
      <p:pic>
        <p:nvPicPr>
          <p:cNvPr id="3" name="Рисунок 2" descr="0a2b6314713c58d9123f7000b1d6059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52536" y="405594"/>
            <a:ext cx="9278947" cy="640828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801468" y="4581128"/>
            <a:ext cx="566373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>
                <a:solidFill>
                  <a:srgbClr val="C00000"/>
                </a:solidFill>
              </a:rPr>
              <a:t>Спасибо за внимание!</a:t>
            </a:r>
            <a:endParaRPr lang="ru-RU" sz="4400" b="1" i="1" dirty="0"/>
          </a:p>
        </p:txBody>
      </p:sp>
      <p:pic>
        <p:nvPicPr>
          <p:cNvPr id="6" name="Рисунок 5" descr="pogoda-26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29389" y="5335345"/>
            <a:ext cx="1181274" cy="1117992"/>
          </a:xfrm>
          <a:prstGeom prst="rect">
            <a:avLst/>
          </a:prstGeom>
        </p:spPr>
      </p:pic>
      <p:pic>
        <p:nvPicPr>
          <p:cNvPr id="7" name="Рисунок 6" descr="pogoda-26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6296" y="6060631"/>
            <a:ext cx="829868" cy="785411"/>
          </a:xfrm>
          <a:prstGeom prst="rect">
            <a:avLst/>
          </a:prstGeom>
        </p:spPr>
      </p:pic>
      <p:pic>
        <p:nvPicPr>
          <p:cNvPr id="8" name="Рисунок 7" descr="pogoda-267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19672" y="3758912"/>
            <a:ext cx="868756" cy="82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9040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5445224"/>
            <a:ext cx="253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1131709"/>
            <a:ext cx="88945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7" name="Picture 16" descr="http://s46.radikal.ru/i114/0912/6f/15d704bb9a90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930350" y="5471549"/>
            <a:ext cx="964223" cy="1155404"/>
          </a:xfrm>
          <a:prstGeom prst="rect">
            <a:avLst/>
          </a:prstGeom>
          <a:noFill/>
        </p:spPr>
      </p:pic>
      <p:pic>
        <p:nvPicPr>
          <p:cNvPr id="8" name="Рисунок 7" descr="96f6ab149be40389bf5aed132910c4e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8465" y="226035"/>
            <a:ext cx="8715061" cy="1214034"/>
          </a:xfrm>
          <a:prstGeom prst="rect">
            <a:avLst/>
          </a:prstGeom>
        </p:spPr>
      </p:pic>
      <p:pic>
        <p:nvPicPr>
          <p:cNvPr id="6" name="Рисунок 5" descr="0a2b6314713c58d9123f7000b1d6059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581" y="572038"/>
            <a:ext cx="9278947" cy="640828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475657" y="331873"/>
            <a:ext cx="61206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Список использованной литературы:</a:t>
            </a:r>
            <a:endParaRPr lang="ru-RU" sz="2400" dirty="0"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1540" y="1412776"/>
            <a:ext cx="82089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/>
              <a:t>1.Горячев </a:t>
            </a:r>
            <a:r>
              <a:rPr lang="ru-RU" dirty="0"/>
              <a:t>А.В. Проектная деятельность в образовательной системе «Школа 2100».</a:t>
            </a:r>
          </a:p>
          <a:p>
            <a:pPr lvl="0"/>
            <a:r>
              <a:rPr lang="ru-RU" dirty="0" smtClean="0"/>
              <a:t>2. Нефедова </a:t>
            </a:r>
            <a:r>
              <a:rPr lang="ru-RU" dirty="0"/>
              <a:t>Л.А., Ухова Н.М. Развитие ключевых компетенций в проектном обучении // Школьные технологии. – 2006. – № 4. – с.61.</a:t>
            </a:r>
          </a:p>
          <a:p>
            <a:pPr lvl="0"/>
            <a:r>
              <a:rPr lang="ru-RU" dirty="0" smtClean="0"/>
              <a:t>3. </a:t>
            </a:r>
            <a:r>
              <a:rPr lang="ru-RU" dirty="0" err="1" smtClean="0"/>
              <a:t>Мелёхина</a:t>
            </a:r>
            <a:r>
              <a:rPr lang="ru-RU" dirty="0" smtClean="0"/>
              <a:t> </a:t>
            </a:r>
            <a:r>
              <a:rPr lang="ru-RU" dirty="0"/>
              <a:t>С. И. Основы проектной деятельности учащихся 5-9 классов: учеб.- метод. Пособие. 1 часть. – Киров: КИПК и ПРО, 2008. -221 с. </a:t>
            </a:r>
            <a:endParaRPr lang="ru-RU" dirty="0">
              <a:effectLst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431539" y="3090734"/>
            <a:ext cx="8463033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-1809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-1809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-1809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-1809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-1809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-1809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-1809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-1809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-180975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-180975" algn="l"/>
              </a:tabLst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Arial" charset="0"/>
                <a:hlinkClick r:id="rId5"/>
              </a:rPr>
              <a:t>4. </a:t>
            </a:r>
            <a:r>
              <a:rPr kumimoji="0" lang="en-US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5"/>
              </a:rPr>
              <a:t>http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5"/>
              </a:rPr>
              <a:t>://</a:t>
            </a:r>
            <a:r>
              <a:rPr kumimoji="0" lang="en-US" alt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5"/>
              </a:rPr>
              <a:t>bg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5"/>
              </a:rPr>
              <a:t>-</a:t>
            </a:r>
            <a:r>
              <a:rPr kumimoji="0" lang="en-US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5"/>
              </a:rPr>
              <a:t>prestige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5"/>
              </a:rPr>
              <a:t>.</a:t>
            </a:r>
            <a:r>
              <a:rPr kumimoji="0" lang="en-US" alt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5"/>
              </a:rPr>
              <a:t>narod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5"/>
              </a:rPr>
              <a:t>.</a:t>
            </a:r>
            <a:r>
              <a:rPr kumimoji="0" lang="en-US" alt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5"/>
              </a:rPr>
              <a:t>ru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5"/>
              </a:rPr>
              <a:t>/</a:t>
            </a:r>
            <a:r>
              <a:rPr kumimoji="0" lang="en-US" alt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5"/>
              </a:rPr>
              <a:t>proekt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Электронный учебник по курсу «Проектная деятельность как способ организации семиотического образовательного пространства», 2014г.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-180975" algn="l"/>
              </a:tabLst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Arial" charset="0"/>
                <a:hlinkClick r:id="rId6"/>
              </a:rPr>
              <a:t>5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6"/>
              </a:rPr>
              <a:t>. </a:t>
            </a:r>
            <a:r>
              <a:rPr kumimoji="0" lang="en-US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6"/>
              </a:rPr>
              <a:t>http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6"/>
              </a:rPr>
              <a:t>://</a:t>
            </a:r>
            <a:r>
              <a:rPr kumimoji="0" lang="en-US" alt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6"/>
              </a:rPr>
              <a:t>ru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6"/>
              </a:rPr>
              <a:t>.</a:t>
            </a:r>
            <a:r>
              <a:rPr kumimoji="0" lang="en-US" alt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6"/>
              </a:rPr>
              <a:t>wikipedia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6"/>
              </a:rPr>
              <a:t>.</a:t>
            </a:r>
            <a:r>
              <a:rPr kumimoji="0" lang="en-US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6"/>
              </a:rPr>
              <a:t>org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6"/>
              </a:rPr>
              <a:t>/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, </a:t>
            </a:r>
            <a:r>
              <a:rPr kumimoji="0" lang="en-US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Wikipedia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®, Википедия. Свободная энциклопедия,  2012 г.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-180975" algn="l"/>
              </a:tabLst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Arial" charset="0"/>
                <a:hlinkClick r:id="rId7"/>
              </a:rPr>
              <a:t>6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7"/>
              </a:rPr>
              <a:t>. </a:t>
            </a:r>
            <a:r>
              <a:rPr kumimoji="0" lang="en-US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7"/>
              </a:rPr>
              <a:t>http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7"/>
              </a:rPr>
              <a:t>://</a:t>
            </a:r>
            <a:r>
              <a:rPr kumimoji="0" lang="en-US" alt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7"/>
              </a:rPr>
              <a:t>suvenir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7"/>
              </a:rPr>
              <a:t>.</a:t>
            </a:r>
            <a:r>
              <a:rPr kumimoji="0" lang="en-US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7"/>
              </a:rPr>
              <a:t>segment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7"/>
              </a:rPr>
              <a:t>.</a:t>
            </a:r>
            <a:r>
              <a:rPr kumimoji="0" lang="en-US" alt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7"/>
              </a:rPr>
              <a:t>ru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7"/>
              </a:rPr>
              <a:t>/</a:t>
            </a:r>
            <a:r>
              <a:rPr kumimoji="0" lang="en-US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7"/>
              </a:rPr>
              <a:t>review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7"/>
              </a:rPr>
              <a:t>/</a:t>
            </a:r>
            <a:r>
              <a:rPr kumimoji="0" lang="en-US" alt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7"/>
              </a:rPr>
              <a:t>suvenir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7"/>
              </a:rPr>
              <a:t>/</a:t>
            </a:r>
            <a:r>
              <a:rPr kumimoji="0" lang="en-US" alt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7"/>
              </a:rPr>
              <a:t>istoriya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7"/>
              </a:rPr>
              <a:t>_</a:t>
            </a:r>
            <a:r>
              <a:rPr kumimoji="0" lang="en-US" alt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7"/>
              </a:rPr>
              <a:t>novogodnih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7"/>
              </a:rPr>
              <a:t>_</a:t>
            </a:r>
            <a:r>
              <a:rPr kumimoji="0" lang="en-US" alt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7"/>
              </a:rPr>
              <a:t>podarkov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7"/>
              </a:rPr>
              <a:t>/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Сегмент, 2014 г.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-180975" algn="l"/>
              </a:tabLst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Arial" charset="0"/>
                <a:hlinkClick r:id="rId8"/>
              </a:rPr>
              <a:t>7</a:t>
            </a: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8"/>
              </a:rPr>
              <a:t>. 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8"/>
              </a:rPr>
              <a:t>http://www.tepka.ru/trud/16.html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Трудовое обучение. Учебник 5 класса, 2014г.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-180975" algn="l"/>
              </a:tabLst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9"/>
              </a:rPr>
              <a:t>8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9"/>
              </a:rPr>
              <a:t>. </a:t>
            </a:r>
            <a:r>
              <a:rPr kumimoji="0" lang="en-US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  <a:hlinkClick r:id="rId9"/>
              </a:rPr>
              <a:t>http://rifmovnik.1gb.ru/lib/2/book08.htm</a:t>
            </a:r>
            <a:r>
              <a:rPr kumimoji="0" lang="en-US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2002-2014 © Rifmovnik.ru Team</a:t>
            </a:r>
          </a:p>
        </p:txBody>
      </p:sp>
    </p:spTree>
    <p:extLst>
      <p:ext uri="{BB962C8B-B14F-4D97-AF65-F5344CB8AC3E}">
        <p14:creationId xmlns:p14="http://schemas.microsoft.com/office/powerpoint/2010/main" xmlns="" val="318533184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2794" y="421646"/>
            <a:ext cx="35718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Предположения: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1006421"/>
            <a:ext cx="61125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Лепка символа 2016 года: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0652" y="1696703"/>
            <a:ext cx="8775159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3200" spc="300" dirty="0" smtClean="0"/>
              <a:t>Проведение  совместного  досуга;</a:t>
            </a:r>
          </a:p>
          <a:p>
            <a:pPr marL="285750" indent="-285750">
              <a:buFontTx/>
              <a:buChar char="-"/>
            </a:pPr>
            <a:r>
              <a:rPr lang="ru-RU" sz="3200" spc="300" dirty="0" smtClean="0"/>
              <a:t>Эмоциональная  удовлетворённость;</a:t>
            </a:r>
          </a:p>
          <a:p>
            <a:pPr marL="285750" indent="-285750">
              <a:buFontTx/>
              <a:buChar char="-"/>
            </a:pPr>
            <a:r>
              <a:rPr lang="ru-RU" sz="3200" spc="300" dirty="0" smtClean="0"/>
              <a:t>Радость  творчества;</a:t>
            </a:r>
          </a:p>
          <a:p>
            <a:pPr marL="285750" indent="-285750">
              <a:buFontTx/>
              <a:buChar char="-"/>
            </a:pPr>
            <a:r>
              <a:rPr lang="ru-RU" sz="3200" spc="300" dirty="0" smtClean="0"/>
              <a:t>Здоровый  отдых;</a:t>
            </a:r>
          </a:p>
          <a:p>
            <a:pPr marL="285750" indent="-285750">
              <a:buFontTx/>
              <a:buChar char="-"/>
            </a:pPr>
            <a:r>
              <a:rPr lang="ru-RU" sz="3200" spc="300" dirty="0" smtClean="0"/>
              <a:t>Укрепление  семьи;</a:t>
            </a:r>
          </a:p>
          <a:p>
            <a:pPr marL="285750" indent="-285750">
              <a:buFontTx/>
              <a:buChar char="-"/>
            </a:pPr>
            <a:r>
              <a:rPr lang="ru-RU" sz="3200" spc="300" dirty="0" smtClean="0"/>
              <a:t>Поднятие  иммунитета  и  аппетита;</a:t>
            </a:r>
          </a:p>
          <a:p>
            <a:pPr marL="285750" indent="-285750">
              <a:buFontTx/>
              <a:buChar char="-"/>
            </a:pPr>
            <a:r>
              <a:rPr lang="ru-RU" sz="3200" spc="300" dirty="0" smtClean="0"/>
              <a:t>Хорошее  настроение;</a:t>
            </a:r>
          </a:p>
          <a:p>
            <a:pPr marL="285750" indent="-285750">
              <a:buFontTx/>
              <a:buChar char="-"/>
            </a:pPr>
            <a:r>
              <a:rPr lang="ru-RU" sz="3200" spc="300" dirty="0" smtClean="0"/>
              <a:t>Приятное  воспоминание;</a:t>
            </a:r>
          </a:p>
          <a:p>
            <a:pPr marL="285750" indent="-285750">
              <a:buFontTx/>
              <a:buChar char="-"/>
            </a:pPr>
            <a:r>
              <a:rPr lang="ru-RU" sz="3200" spc="300" dirty="0" smtClean="0"/>
              <a:t>Представление  о  символе  года.</a:t>
            </a:r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pic>
        <p:nvPicPr>
          <p:cNvPr id="5" name="Рисунок 4" descr="96f6ab149be40389bf5aed132910c4e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96" y="222073"/>
            <a:ext cx="8836407" cy="983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34317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4564" y="1184558"/>
            <a:ext cx="8709436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                   В 2010 году когда мне было 4 года 6 месяцев. </a:t>
            </a:r>
          </a:p>
          <a:p>
            <a:r>
              <a:rPr lang="ru-RU" dirty="0" smtClean="0"/>
              <a:t>    В один из зимних дней моих  родителей позвали в садик «Золотой ключик», </a:t>
            </a:r>
          </a:p>
          <a:p>
            <a:r>
              <a:rPr lang="ru-RU" dirty="0" smtClean="0"/>
              <a:t>в который я ходила, для постройки ледяных фигур, так как объявили конкурс среди групп.</a:t>
            </a:r>
          </a:p>
          <a:p>
            <a:r>
              <a:rPr lang="ru-RU" dirty="0" smtClean="0"/>
              <a:t>После этого мероприятия мы пришли с мамой домой и решили тоже построить</a:t>
            </a:r>
          </a:p>
          <a:p>
            <a:r>
              <a:rPr lang="ru-RU" dirty="0"/>
              <a:t>с</a:t>
            </a:r>
            <a:r>
              <a:rPr lang="ru-RU" dirty="0" smtClean="0"/>
              <a:t>имвол года- это был год голубого кролика (кота). Мне понравилось помогать маме: я накидывала снег в тазик, наливала водичку, а мама лепила. После мы взяли гуашь и разукрасили нашего ушастика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       У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нас получилось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красиво и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здорово! </a:t>
            </a:r>
            <a:endParaRPr lang="ru-RU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dirty="0" smtClean="0"/>
              <a:t>А выглядел он так, полюбуйтесь.</a:t>
            </a:r>
          </a:p>
          <a:p>
            <a:r>
              <a:rPr lang="ru-RU" dirty="0" smtClean="0"/>
              <a:t>Но чтобы ему было не скучно, потом мы ещё и </a:t>
            </a:r>
            <a:r>
              <a:rPr lang="ru-RU" dirty="0"/>
              <a:t>С</a:t>
            </a:r>
            <a:r>
              <a:rPr lang="ru-RU" dirty="0" smtClean="0"/>
              <a:t>негурочку слепили рядом.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403648" y="476672"/>
            <a:ext cx="58913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А начиналось всё так…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96f6ab149be40389bf5aed132910c4e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853" y="223598"/>
            <a:ext cx="8640960" cy="1214034"/>
          </a:xfrm>
          <a:prstGeom prst="rect">
            <a:avLst/>
          </a:prstGeom>
        </p:spPr>
      </p:pic>
      <p:pic>
        <p:nvPicPr>
          <p:cNvPr id="5" name="Рисунок 4" descr="SDC11816.JPG"/>
          <p:cNvPicPr>
            <a:picLocks noChangeAspect="1"/>
          </p:cNvPicPr>
          <p:nvPr/>
        </p:nvPicPr>
        <p:blipFill rotWithShape="1">
          <a:blip r:embed="rId3" cstate="email"/>
          <a:srcRect l="-3368"/>
          <a:stretch/>
        </p:blipFill>
        <p:spPr>
          <a:xfrm>
            <a:off x="5817134" y="4452625"/>
            <a:ext cx="3081679" cy="198753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6" name="Picture 2" descr="I:\Галина ивановна\Фото\Ледяные фигуры\Рисунок.Снежн.фигуры.pn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57853" y="4469843"/>
            <a:ext cx="2815772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SDC11821.JPG"/>
          <p:cNvPicPr>
            <a:picLocks noChangeAspect="1"/>
          </p:cNvPicPr>
          <p:nvPr/>
        </p:nvPicPr>
        <p:blipFill rotWithShape="1">
          <a:blip r:embed="rId5" cstate="email"/>
          <a:srcRect r="-5753" b="-1254"/>
          <a:stretch/>
        </p:blipFill>
        <p:spPr>
          <a:xfrm>
            <a:off x="3619680" y="4436984"/>
            <a:ext cx="1917306" cy="2344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614262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48320" y="939673"/>
            <a:ext cx="7175351" cy="4104456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/>
              <a:t>И это стало нашей</a:t>
            </a:r>
            <a:br>
              <a:rPr lang="ru-RU" dirty="0" smtClean="0"/>
            </a:br>
            <a:r>
              <a:rPr lang="ru-RU" dirty="0" smtClean="0"/>
              <a:t>традицией. Каждый</a:t>
            </a:r>
            <a:br>
              <a:rPr lang="ru-RU" dirty="0" smtClean="0"/>
            </a:br>
            <a:r>
              <a:rPr lang="ru-RU" dirty="0" smtClean="0"/>
              <a:t>год мы лепим новую символику.</a:t>
            </a:r>
            <a:endParaRPr lang="ru-RU" dirty="0"/>
          </a:p>
        </p:txBody>
      </p:sp>
      <p:pic>
        <p:nvPicPr>
          <p:cNvPr id="4" name="Рисунок 3" descr="96f6ab149be40389bf5aed132910c4e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332656"/>
            <a:ext cx="8712968" cy="1214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2220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1991" y="531084"/>
            <a:ext cx="59763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Поиск информации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96f6ab149be40389bf5aed132910c4e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75225"/>
            <a:ext cx="8640960" cy="12140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2976" y="2276872"/>
            <a:ext cx="791434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/>
              <a:t>Беседа с родителями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Познавательная литература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Интернет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Процесс активной творческой деятельности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748892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p.vk.me/c633717/v633717417/9faf/FwhQisLdYic.jpg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989987" y="983784"/>
            <a:ext cx="834528" cy="14371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403648" y="460564"/>
            <a:ext cx="67633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Символ 2016 года - Огненная Обезьяна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96f6ab149be40389bf5aed132910c4e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7545" y="115157"/>
            <a:ext cx="8640960" cy="121403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57650" y="1917778"/>
            <a:ext cx="765538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Дедушка Ваня -                                          1939 г. ( в год Кролика)     </a:t>
            </a:r>
          </a:p>
          <a:p>
            <a:r>
              <a:rPr lang="ru-RU" sz="1600" dirty="0">
                <a:solidFill>
                  <a:prstClr val="black"/>
                </a:solidFill>
              </a:rPr>
              <a:t>Племянница </a:t>
            </a:r>
            <a:r>
              <a:rPr lang="ru-RU" sz="1600" dirty="0" smtClean="0">
                <a:solidFill>
                  <a:prstClr val="black"/>
                </a:solidFill>
              </a:rPr>
              <a:t>Влада</a:t>
            </a:r>
            <a:r>
              <a:rPr lang="ru-RU" sz="1600" dirty="0" smtClean="0"/>
              <a:t>–                                    2012 </a:t>
            </a:r>
            <a:r>
              <a:rPr lang="ru-RU" sz="1600" dirty="0"/>
              <a:t>г ( в год Дракона)</a:t>
            </a:r>
          </a:p>
          <a:p>
            <a:r>
              <a:rPr lang="ru-RU" sz="1600" dirty="0"/>
              <a:t>Двоюродная сестрёнка Кира                    </a:t>
            </a:r>
            <a:r>
              <a:rPr lang="ru-RU" sz="1600" dirty="0" smtClean="0"/>
              <a:t>  </a:t>
            </a:r>
            <a:r>
              <a:rPr lang="ru-RU" sz="1600" dirty="0"/>
              <a:t>2013г. ( в год Змеи)</a:t>
            </a:r>
          </a:p>
          <a:p>
            <a:r>
              <a:rPr lang="ru-RU" sz="1600" dirty="0" smtClean="0">
                <a:solidFill>
                  <a:prstClr val="black"/>
                </a:solidFill>
              </a:rPr>
              <a:t>Племянник Максим-</a:t>
            </a:r>
            <a:r>
              <a:rPr lang="ru-RU" sz="1600" dirty="0" smtClean="0"/>
              <a:t>                                   </a:t>
            </a:r>
            <a:r>
              <a:rPr lang="ru-RU" sz="1600" dirty="0"/>
              <a:t>2014 г. ( в год Лошади)</a:t>
            </a:r>
          </a:p>
          <a:p>
            <a:r>
              <a:rPr lang="ru-RU" sz="1600" dirty="0"/>
              <a:t>Сестра Алёна -                                            1991 г. ( в год Козы (Овцы)</a:t>
            </a:r>
          </a:p>
          <a:p>
            <a:r>
              <a:rPr lang="ru-RU" sz="1600" dirty="0"/>
              <a:t>Вася ( муж сестры)-                                    1992 г. ( в год Обезьяны)</a:t>
            </a:r>
          </a:p>
          <a:p>
            <a:r>
              <a:rPr lang="ru-RU" sz="1600" dirty="0">
                <a:solidFill>
                  <a:srgbClr val="FF0000"/>
                </a:solidFill>
              </a:rPr>
              <a:t>Папа</a:t>
            </a:r>
            <a:r>
              <a:rPr lang="ru-RU" sz="1600" dirty="0"/>
              <a:t> Саша  и тётя Нина (сестра мамы)-  </a:t>
            </a:r>
            <a:r>
              <a:rPr lang="ru-RU" sz="1600" dirty="0" smtClean="0"/>
              <a:t>    </a:t>
            </a:r>
            <a:r>
              <a:rPr lang="ru-RU" sz="1600" dirty="0" smtClean="0">
                <a:solidFill>
                  <a:srgbClr val="FF0000"/>
                </a:solidFill>
              </a:rPr>
              <a:t>1969 </a:t>
            </a:r>
            <a:r>
              <a:rPr lang="ru-RU" sz="1600" dirty="0">
                <a:solidFill>
                  <a:srgbClr val="FF0000"/>
                </a:solidFill>
              </a:rPr>
              <a:t>г. ( в год Петуха)</a:t>
            </a:r>
          </a:p>
          <a:p>
            <a:r>
              <a:rPr lang="ru-RU" sz="1600" dirty="0">
                <a:solidFill>
                  <a:srgbClr val="FF0000"/>
                </a:solidFill>
              </a:rPr>
              <a:t>Я (Ксюша)-                                                  2006 г. ( в год Собаки)</a:t>
            </a:r>
          </a:p>
          <a:p>
            <a:r>
              <a:rPr lang="ru-RU" sz="1600" dirty="0">
                <a:solidFill>
                  <a:srgbClr val="FF0000"/>
                </a:solidFill>
              </a:rPr>
              <a:t>Мама Галина-                                             1971 г. ( в год Кабана)  </a:t>
            </a:r>
          </a:p>
          <a:p>
            <a:r>
              <a:rPr lang="ru-RU" sz="1600" dirty="0"/>
              <a:t>Тётя Надя (сестра мамы)-                          1960г. ( в год Крысы)</a:t>
            </a:r>
          </a:p>
          <a:p>
            <a:r>
              <a:rPr lang="ru-RU" sz="1600" dirty="0"/>
              <a:t>Бабушка Тамара и Муза-                           </a:t>
            </a:r>
            <a:r>
              <a:rPr lang="ru-RU" sz="1600" dirty="0" smtClean="0"/>
              <a:t>  1937г</a:t>
            </a:r>
            <a:r>
              <a:rPr lang="ru-RU" sz="1600" dirty="0"/>
              <a:t>. и 1949 г.  ( в год Быка)</a:t>
            </a:r>
          </a:p>
          <a:p>
            <a:r>
              <a:rPr lang="ru-RU" sz="1600" dirty="0"/>
              <a:t>Тётя </a:t>
            </a:r>
            <a:r>
              <a:rPr lang="ru-RU" sz="1600"/>
              <a:t>Настя-                                                </a:t>
            </a:r>
            <a:r>
              <a:rPr lang="ru-RU" sz="1600" smtClean="0"/>
              <a:t> 1986 </a:t>
            </a:r>
            <a:r>
              <a:rPr lang="ru-RU" sz="1600" dirty="0"/>
              <a:t>г. ( в год Тигра)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67407" y="5373216"/>
            <a:ext cx="8771001" cy="1292662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Маленькое открытие: </a:t>
            </a:r>
            <a:r>
              <a:rPr lang="ru-RU" dirty="0" smtClean="0"/>
              <a:t>в </a:t>
            </a:r>
            <a:r>
              <a:rPr lang="ru-RU" dirty="0"/>
              <a:t>нашем ближайшем родственном окружении есть все символы животных по восточному календарю. И последующие три года- это года нашей семьи (Петух, Собака, Кабан) и к изготовлению этих символов мы подойдём более тщательно. </a:t>
            </a:r>
          </a:p>
        </p:txBody>
      </p:sp>
    </p:spTree>
    <p:extLst>
      <p:ext uri="{BB962C8B-B14F-4D97-AF65-F5344CB8AC3E}">
        <p14:creationId xmlns:p14="http://schemas.microsoft.com/office/powerpoint/2010/main" xmlns="" val="563109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55585569"/>
              </p:ext>
            </p:extLst>
          </p:nvPr>
        </p:nvGraphicFramePr>
        <p:xfrm>
          <a:off x="1475656" y="836712"/>
          <a:ext cx="5760640" cy="3972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6468"/>
                <a:gridCol w="4944172"/>
              </a:tblGrid>
              <a:tr h="25199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u="sng" dirty="0">
                          <a:effectLst/>
                          <a:hlinkClick r:id="rId2"/>
                        </a:rPr>
                        <a:t>Крыса</a:t>
                      </a:r>
                      <a:endParaRPr lang="ru-RU" sz="1100" b="1" dirty="0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>
                          <a:effectLst/>
                        </a:rPr>
                        <a:t>1900 1912 1924 1936 1948 1960 1972 1984 1996 2008 2020</a:t>
                      </a:r>
                      <a:endParaRPr lang="ru-RU" sz="1100" b="1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</a:tr>
              <a:tr h="25199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u="sng" dirty="0">
                          <a:effectLst/>
                          <a:hlinkClick r:id="rId3"/>
                        </a:rPr>
                        <a:t>Бык</a:t>
                      </a:r>
                      <a:endParaRPr lang="ru-RU" sz="1100" b="1" dirty="0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>
                          <a:effectLst/>
                        </a:rPr>
                        <a:t>1901 1913 1925 1937 1949 1961 1973 1985 1997 2009 2021</a:t>
                      </a:r>
                      <a:endParaRPr lang="ru-RU" sz="1100" b="1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</a:tr>
              <a:tr h="25199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u="sng">
                          <a:effectLst/>
                          <a:hlinkClick r:id="rId4"/>
                        </a:rPr>
                        <a:t>Тигр</a:t>
                      </a:r>
                      <a:endParaRPr lang="ru-RU" sz="1100" b="1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dirty="0">
                          <a:effectLst/>
                        </a:rPr>
                        <a:t>1902 1914 1926 1938 1950 1962 1974 1986 1998 2010 2022</a:t>
                      </a:r>
                      <a:endParaRPr lang="ru-RU" sz="1100" b="1" dirty="0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</a:tr>
              <a:tr h="31952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u="sng" dirty="0">
                          <a:effectLst/>
                          <a:hlinkClick r:id="rId5"/>
                        </a:rPr>
                        <a:t>Кролик</a:t>
                      </a:r>
                      <a:endParaRPr lang="ru-RU" sz="1100" b="1" dirty="0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dirty="0">
                          <a:effectLst/>
                        </a:rPr>
                        <a:t>1903 1915 1927 1939 1951 1963 1975 1987 1999 2011 2023</a:t>
                      </a:r>
                      <a:endParaRPr lang="ru-RU" sz="1100" b="1" dirty="0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</a:tr>
              <a:tr h="32890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u="sng">
                          <a:effectLst/>
                          <a:hlinkClick r:id="rId6"/>
                        </a:rPr>
                        <a:t>Дракон</a:t>
                      </a:r>
                      <a:endParaRPr lang="ru-RU" sz="1100" b="1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dirty="0">
                          <a:effectLst/>
                        </a:rPr>
                        <a:t>1904 1916 1928 1940 1952 1964 1976 1988 2000 2012 2024</a:t>
                      </a:r>
                      <a:endParaRPr lang="ru-RU" sz="1100" b="1" dirty="0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</a:tr>
              <a:tr h="25199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u="sng" dirty="0">
                          <a:effectLst/>
                          <a:hlinkClick r:id="rId7"/>
                        </a:rPr>
                        <a:t>Змея</a:t>
                      </a:r>
                      <a:endParaRPr lang="ru-RU" sz="1100" b="1" dirty="0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dirty="0">
                          <a:effectLst/>
                        </a:rPr>
                        <a:t>1905 1917 1929 1941 1953 1965 1977 1989 2001 2013 2025</a:t>
                      </a:r>
                      <a:endParaRPr lang="ru-RU" sz="1100" b="1" dirty="0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</a:tr>
              <a:tr h="25199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u="sng">
                          <a:effectLst/>
                          <a:hlinkClick r:id="rId8"/>
                        </a:rPr>
                        <a:t>Лошадь</a:t>
                      </a:r>
                      <a:endParaRPr lang="ru-RU" sz="1100" b="1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dirty="0">
                          <a:effectLst/>
                        </a:rPr>
                        <a:t>1906 1918 1930 1942 1954 1966 1978 1990 2002 2014 2026</a:t>
                      </a:r>
                      <a:endParaRPr lang="ru-RU" sz="1100" b="1" dirty="0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</a:tr>
              <a:tr h="25199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u="sng">
                          <a:effectLst/>
                          <a:hlinkClick r:id="rId9"/>
                        </a:rPr>
                        <a:t>Коза(Овца)</a:t>
                      </a:r>
                      <a:endParaRPr lang="ru-RU" sz="1100" b="1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dirty="0">
                          <a:effectLst/>
                        </a:rPr>
                        <a:t>1907 1919 1931 1943 1955 1967 1979 1991 2003 2015 2027</a:t>
                      </a:r>
                      <a:endParaRPr lang="ru-RU" sz="1100" b="1" dirty="0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</a:tr>
              <a:tr h="25199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u="sng">
                          <a:effectLst/>
                          <a:hlinkClick r:id="rId10"/>
                        </a:rPr>
                        <a:t>Обезьяна</a:t>
                      </a:r>
                      <a:endParaRPr lang="ru-RU" sz="1100" b="1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dirty="0">
                          <a:effectLst/>
                        </a:rPr>
                        <a:t>1908 1920 1932 1944 1956 1968 1980 1992 2004 2016 2028</a:t>
                      </a:r>
                      <a:endParaRPr lang="ru-RU" sz="1100" b="1" dirty="0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</a:tr>
              <a:tr h="25199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u="sng">
                          <a:effectLst/>
                          <a:hlinkClick r:id="rId11"/>
                        </a:rPr>
                        <a:t>Петух</a:t>
                      </a:r>
                      <a:endParaRPr lang="ru-RU" sz="1100" b="1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dirty="0">
                          <a:effectLst/>
                        </a:rPr>
                        <a:t>1909 1921 1933 1945 1957 1969 1981 1993 2005 2017 2029</a:t>
                      </a:r>
                      <a:endParaRPr lang="ru-RU" sz="1100" b="1" dirty="0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</a:tr>
              <a:tr h="25199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u="sng">
                          <a:effectLst/>
                          <a:hlinkClick r:id="rId12"/>
                        </a:rPr>
                        <a:t>Собака</a:t>
                      </a:r>
                      <a:endParaRPr lang="ru-RU" sz="1100" b="1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dirty="0">
                          <a:effectLst/>
                        </a:rPr>
                        <a:t>1910 1922 1934 1946 1958 1970 1982 1994 2006 2018 2030</a:t>
                      </a:r>
                      <a:endParaRPr lang="ru-RU" sz="1100" b="1" dirty="0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</a:tr>
              <a:tr h="25199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u="sng">
                          <a:effectLst/>
                          <a:hlinkClick r:id="rId13"/>
                        </a:rPr>
                        <a:t>Кабан</a:t>
                      </a:r>
                      <a:endParaRPr lang="ru-RU" sz="1100" b="1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100" b="1" dirty="0">
                          <a:effectLst/>
                        </a:rPr>
                        <a:t>1911 1923 1935 1947 1959 1971 1983 1995 2007 2019 2031</a:t>
                      </a:r>
                      <a:endParaRPr lang="ru-RU" sz="1100" b="1" dirty="0">
                        <a:effectLst/>
                        <a:latin typeface="Calibri"/>
                      </a:endParaRPr>
                    </a:p>
                  </a:txBody>
                  <a:tcPr marL="0" marR="0" marT="39778" marB="39778" anchor="ctr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115616" y="260648"/>
            <a:ext cx="7128792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cs typeface="Arial" charset="0"/>
              </a:rPr>
              <a:t>Китайский(Восточный) гороскоп по годам: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5" name="Рисунок 4" descr="96f6ab149be40389bf5aed132910c4e5.gif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251519" y="116632"/>
            <a:ext cx="8410961" cy="1181720"/>
          </a:xfrm>
          <a:prstGeom prst="rect">
            <a:avLst/>
          </a:prstGeom>
        </p:spPr>
      </p:pic>
      <p:pic>
        <p:nvPicPr>
          <p:cNvPr id="6" name="Рисунок 5" descr="C:\Users\Ира\Desktop\9.png"/>
          <p:cNvPicPr/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835696" y="5037393"/>
            <a:ext cx="2044708" cy="1720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880404" y="5297526"/>
            <a:ext cx="52200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</a:t>
            </a:r>
            <a:r>
              <a:rPr lang="ru-RU" sz="2400" dirty="0" smtClean="0"/>
              <a:t>амая </a:t>
            </a:r>
            <a:r>
              <a:rPr lang="ru-RU" sz="2400" dirty="0"/>
              <a:t>красивая </a:t>
            </a:r>
            <a:r>
              <a:rPr lang="ru-RU" sz="2400" i="1" dirty="0">
                <a:solidFill>
                  <a:srgbClr val="FF0000"/>
                </a:solidFill>
              </a:rPr>
              <a:t>легенда</a:t>
            </a:r>
            <a:r>
              <a:rPr lang="ru-RU" sz="2400" i="1" dirty="0"/>
              <a:t> </a:t>
            </a:r>
            <a:r>
              <a:rPr lang="ru-RU" sz="2400" dirty="0"/>
              <a:t>называет родоначальником китайского гороскопа </a:t>
            </a:r>
            <a:r>
              <a:rPr lang="ru-RU" sz="2400" dirty="0">
                <a:solidFill>
                  <a:srgbClr val="FF0000"/>
                </a:solidFill>
              </a:rPr>
              <a:t>Будду.</a:t>
            </a:r>
            <a:r>
              <a:rPr lang="ru-RU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179621918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1162</TotalTime>
  <Words>1159</Words>
  <Application>Microsoft Office PowerPoint</Application>
  <PresentationFormat>Экран (4:3)</PresentationFormat>
  <Paragraphs>131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Воздушный поток</vt:lpstr>
      <vt:lpstr>Тема Office</vt:lpstr>
      <vt:lpstr>1_Тема Office</vt:lpstr>
      <vt:lpstr>2_Тема Office</vt:lpstr>
      <vt:lpstr>3_Тема Office</vt:lpstr>
      <vt:lpstr>5_Тема Office</vt:lpstr>
      <vt:lpstr>6_Тема Office</vt:lpstr>
      <vt:lpstr>Слайд 1</vt:lpstr>
      <vt:lpstr>Слайд 2</vt:lpstr>
      <vt:lpstr>Слайд 3</vt:lpstr>
      <vt:lpstr>Слайд 4</vt:lpstr>
      <vt:lpstr>Слайд 5</vt:lpstr>
      <vt:lpstr>И это стало нашей традицией. Каждый год мы лепим новую символику.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окружающему миру. «Моё любимое занятие зимой.»</dc:title>
  <dc:creator>Galina</dc:creator>
  <cp:lastModifiedBy>Настена</cp:lastModifiedBy>
  <cp:revision>66</cp:revision>
  <dcterms:created xsi:type="dcterms:W3CDTF">2015-01-29T15:15:03Z</dcterms:created>
  <dcterms:modified xsi:type="dcterms:W3CDTF">2017-01-12T19:18:58Z</dcterms:modified>
</cp:coreProperties>
</file>