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78" r:id="rId8"/>
    <p:sldId id="266" r:id="rId9"/>
    <p:sldId id="264" r:id="rId10"/>
    <p:sldId id="267" r:id="rId11"/>
    <p:sldId id="265" r:id="rId12"/>
    <p:sldId id="268" r:id="rId13"/>
    <p:sldId id="273" r:id="rId14"/>
    <p:sldId id="269" r:id="rId15"/>
    <p:sldId id="279" r:id="rId16"/>
    <p:sldId id="275" r:id="rId17"/>
    <p:sldId id="276" r:id="rId18"/>
    <p:sldId id="274" r:id="rId19"/>
    <p:sldId id="271" r:id="rId20"/>
    <p:sldId id="272" r:id="rId21"/>
    <p:sldId id="277" r:id="rId22"/>
    <p:sldId id="281" r:id="rId23"/>
    <p:sldId id="283" r:id="rId24"/>
    <p:sldId id="280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09" autoAdjust="0"/>
    <p:restoredTop sz="94660"/>
  </p:normalViewPr>
  <p:slideViewPr>
    <p:cSldViewPr>
      <p:cViewPr>
        <p:scale>
          <a:sx n="66" d="100"/>
          <a:sy n="66" d="100"/>
        </p:scale>
        <p:origin x="-148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ABCAB-E15A-48A6-B34E-132C0F1D5CDA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27149-D44E-4573-A33C-61D1577456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6483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9D502-5CF5-4D01-8DDD-DA733B5157EF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44E01-D526-4277-8042-148A9DAC35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8827455"/>
      </p:ext>
    </p:extLst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20B23-93B3-45EE-96DF-6D26DD276E34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916EF-3816-4F45-BD1A-0380A907D1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2357693"/>
      </p:ext>
    </p:extLst>
  </p:cSld>
  <p:clrMapOvr>
    <a:masterClrMapping/>
  </p:clrMapOvr>
  <p:transition spd="slow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704850"/>
            <a:ext cx="8229600" cy="56197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6C878-A2C6-4450-94D9-E8762233389F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93DDD-55BC-4BE8-88E5-34164EB3DE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3883411"/>
      </p:ext>
    </p:extLst>
  </p:cSld>
  <p:clrMapOvr>
    <a:masterClrMapping/>
  </p:clrMapOvr>
  <p:transition spd="slow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35163"/>
            <a:ext cx="8229600" cy="4389437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9CC1A-AB60-4F71-B139-2BA626064D0E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BC303-9A65-4225-8909-4017609C6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3525465"/>
      </p:ext>
    </p:extLst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61791-0879-49D1-B168-9A9B01C83231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109ED-3A86-4F32-B344-566179F7C5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6746926"/>
      </p:ext>
    </p:extLst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6D666-BC8D-43E2-919A-778E5CE27265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695FE-D8DC-4FCE-BF5E-2ED57873D0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10305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0193E-9A54-49E9-914F-B9683DEDA2FA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84581-512E-4995-9E95-1810B4A9E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8118368"/>
      </p:ext>
    </p:extLst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2534D-21D9-4B5E-B5D2-D815ADBA160D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AF241-E954-4419-95AB-82156155D9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8073627"/>
      </p:ext>
    </p:extLst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0D4E1-5F7D-4079-95AB-B742567A979C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1F2B3-3CED-49FC-A97D-71872CCF07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7769086"/>
      </p:ext>
    </p:extLst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73B58-66D6-4983-99D3-A72D032178B4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EC3BD-3C08-4A6E-8735-42833FF9C0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1417685"/>
      </p:ext>
    </p:extLst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C4DCE-86A5-4EB2-9694-EB718B525D87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67D0B-1098-41D1-B094-7C272D14F4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2061987"/>
      </p:ext>
    </p:extLst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C016E-E2E6-4BB8-8280-A362BF365220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0A314-B7A8-4DAD-B388-C993880F5B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7992863"/>
      </p:ext>
    </p:extLst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35010F9-F642-40EE-8BAC-B5C8B198F075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43A47F6-3E71-4815-A9F3-3446339607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56" r:id="rId2"/>
    <p:sldLayoutId id="2147483967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8" r:id="rId9"/>
    <p:sldLayoutId id="2147483962" r:id="rId10"/>
    <p:sldLayoutId id="2147483963" r:id="rId11"/>
    <p:sldLayoutId id="2147483964" r:id="rId12"/>
    <p:sldLayoutId id="2147483965" r:id="rId13"/>
  </p:sldLayoutIdLst>
  <p:transition spd="slow">
    <p:circl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17.png"/><Relationship Id="rId7" Type="http://schemas.openxmlformats.org/officeDocument/2006/relationships/image" Target="../media/image39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png"/><Relationship Id="rId9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pn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12" Type="http://schemas.openxmlformats.org/officeDocument/2006/relationships/image" Target="../media/image72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11" Type="http://schemas.openxmlformats.org/officeDocument/2006/relationships/image" Target="../media/image71.jpeg"/><Relationship Id="rId5" Type="http://schemas.openxmlformats.org/officeDocument/2006/relationships/image" Target="../media/image65.png"/><Relationship Id="rId15" Type="http://schemas.openxmlformats.org/officeDocument/2006/relationships/image" Target="../media/image75.jpeg"/><Relationship Id="rId10" Type="http://schemas.openxmlformats.org/officeDocument/2006/relationships/image" Target="../media/image70.jpeg"/><Relationship Id="rId4" Type="http://schemas.openxmlformats.org/officeDocument/2006/relationships/image" Target="../media/image64.jpeg"/><Relationship Id="rId9" Type="http://schemas.openxmlformats.org/officeDocument/2006/relationships/image" Target="../media/image69.jpeg"/><Relationship Id="rId14" Type="http://schemas.openxmlformats.org/officeDocument/2006/relationships/image" Target="../media/image7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700808"/>
            <a:ext cx="8280920" cy="1944216"/>
          </a:xfrm>
          <a:solidFill>
            <a:schemeClr val="tx1">
              <a:alpha val="89000"/>
            </a:schemeClr>
          </a:solidFill>
          <a:ln w="76200" cap="flat" cmpd="tri" algn="ctr">
            <a:solidFill>
              <a:srgbClr val="000080"/>
            </a:solidFill>
            <a:miter lim="800000"/>
            <a:headEnd type="none" w="med" len="med"/>
            <a:tailEnd type="none" w="med" len="med"/>
          </a:ln>
        </p:spPr>
        <p:txBody>
          <a:bodyPr tIns="45720" rIns="0"/>
          <a:lstStyle/>
          <a:p>
            <a:pPr algn="l" eaLnBrk="1" hangingPunct="1">
              <a:defRPr/>
            </a:pPr>
            <a:r>
              <a:rPr lang="ru-RU" sz="4000" b="0" dirty="0" smtClean="0">
                <a:solidFill>
                  <a:srgbClr val="000066"/>
                </a:solidFill>
                <a:latin typeface="Arial" charset="0"/>
              </a:rPr>
              <a:t>  Влияние </a:t>
            </a:r>
            <a:r>
              <a:rPr lang="ru-RU" sz="4000" b="0" dirty="0">
                <a:solidFill>
                  <a:srgbClr val="000066"/>
                </a:solidFill>
                <a:latin typeface="Arial" charset="0"/>
              </a:rPr>
              <a:t>климата на </a:t>
            </a:r>
            <a:r>
              <a:rPr lang="ru-RU" sz="4000" b="0" dirty="0" smtClean="0">
                <a:solidFill>
                  <a:srgbClr val="000066"/>
                </a:solidFill>
                <a:latin typeface="Arial" charset="0"/>
              </a:rPr>
              <a:t>питание</a:t>
            </a:r>
            <a:br>
              <a:rPr lang="ru-RU" sz="4000" b="0" dirty="0" smtClean="0">
                <a:solidFill>
                  <a:srgbClr val="000066"/>
                </a:solidFill>
                <a:latin typeface="Arial" charset="0"/>
              </a:rPr>
            </a:br>
            <a:r>
              <a:rPr lang="ru-RU" sz="4000" b="0" dirty="0" smtClean="0">
                <a:solidFill>
                  <a:srgbClr val="000066"/>
                </a:solidFill>
                <a:latin typeface="Arial" charset="0"/>
              </a:rPr>
              <a:t>	народов </a:t>
            </a:r>
            <a:r>
              <a:rPr lang="ru-RU" sz="4000" b="0" dirty="0">
                <a:solidFill>
                  <a:srgbClr val="000066"/>
                </a:solidFill>
                <a:latin typeface="Arial" charset="0"/>
              </a:rPr>
              <a:t>Крайнего </a:t>
            </a:r>
            <a:r>
              <a:rPr lang="ru-RU" sz="4000" b="0" dirty="0" smtClean="0">
                <a:solidFill>
                  <a:srgbClr val="000066"/>
                </a:solidFill>
                <a:latin typeface="Arial" charset="0"/>
              </a:rPr>
              <a:t>Севера</a:t>
            </a:r>
            <a:r>
              <a:rPr lang="ru-RU" sz="3200" b="0" dirty="0">
                <a:solidFill>
                  <a:srgbClr val="000066"/>
                </a:solidFill>
                <a:latin typeface="Arial" charset="0"/>
              </a:rPr>
              <a:t/>
            </a:r>
            <a:br>
              <a:rPr lang="ru-RU" sz="3200" b="0" dirty="0">
                <a:solidFill>
                  <a:srgbClr val="000066"/>
                </a:solidFill>
                <a:latin typeface="Arial" charset="0"/>
              </a:rPr>
            </a:br>
            <a:endParaRPr lang="ru-RU" sz="3200" b="0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19700" y="3789363"/>
            <a:ext cx="3600450" cy="2735262"/>
          </a:xfrm>
          <a:ln w="127000" cap="flat" cmpd="tri" algn="ctr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R="0" eaLnBrk="1" hangingPunct="1">
              <a:lnSpc>
                <a:spcPct val="80000"/>
              </a:lnSpc>
            </a:pPr>
            <a:endParaRPr lang="ru-RU" altLang="ru-RU" sz="1000" smtClean="0"/>
          </a:p>
          <a:p>
            <a:pPr marR="0" eaLnBrk="1" hangingPunct="1">
              <a:lnSpc>
                <a:spcPct val="80000"/>
              </a:lnSpc>
            </a:pPr>
            <a:r>
              <a:rPr lang="ru-RU" altLang="ru-RU" sz="2000" smtClean="0"/>
              <a:t>Работу выполнили</a:t>
            </a:r>
          </a:p>
          <a:p>
            <a:pPr marR="0" eaLnBrk="1" hangingPunct="1">
              <a:lnSpc>
                <a:spcPct val="80000"/>
              </a:lnSpc>
            </a:pPr>
            <a:r>
              <a:rPr lang="ru-RU" altLang="ru-RU" sz="2000" smtClean="0"/>
              <a:t>Ученицы 6 «Б» класса</a:t>
            </a:r>
          </a:p>
          <a:p>
            <a:pPr marR="0" eaLnBrk="1" hangingPunct="1">
              <a:lnSpc>
                <a:spcPct val="80000"/>
              </a:lnSpc>
            </a:pPr>
            <a:r>
              <a:rPr lang="ru-RU" altLang="ru-RU" sz="2000" smtClean="0"/>
              <a:t>ЧОУ школы «Эврика»</a:t>
            </a:r>
          </a:p>
          <a:p>
            <a:pPr marR="0" eaLnBrk="1" hangingPunct="1">
              <a:lnSpc>
                <a:spcPct val="80000"/>
              </a:lnSpc>
            </a:pPr>
            <a:r>
              <a:rPr lang="ru-RU" altLang="ru-RU" sz="2000" smtClean="0"/>
              <a:t>Мария Рязанова</a:t>
            </a:r>
            <a:r>
              <a:rPr lang="ru-RU" altLang="ru-RU" sz="2000" smtClean="0">
                <a:latin typeface="Arial" charset="0"/>
              </a:rPr>
              <a:t>,</a:t>
            </a:r>
            <a:r>
              <a:rPr lang="ru-RU" altLang="ru-RU" sz="2000" smtClean="0"/>
              <a:t> </a:t>
            </a:r>
          </a:p>
          <a:p>
            <a:pPr marR="0" eaLnBrk="1" hangingPunct="1">
              <a:lnSpc>
                <a:spcPct val="80000"/>
              </a:lnSpc>
            </a:pPr>
            <a:r>
              <a:rPr lang="ru-RU" altLang="ru-RU" sz="2000" smtClean="0"/>
              <a:t>Виктория Ковалюнас</a:t>
            </a:r>
            <a:r>
              <a:rPr lang="ru-RU" altLang="ru-RU" sz="2000" smtClean="0">
                <a:latin typeface="Arial" charset="0"/>
              </a:rPr>
              <a:t>.</a:t>
            </a:r>
          </a:p>
          <a:p>
            <a:pPr marR="0" eaLnBrk="1" hangingPunct="1">
              <a:lnSpc>
                <a:spcPct val="80000"/>
              </a:lnSpc>
            </a:pPr>
            <a:r>
              <a:rPr lang="ru-RU" altLang="ru-RU" sz="2000" smtClean="0"/>
              <a:t>Научный руководитель:</a:t>
            </a:r>
          </a:p>
          <a:p>
            <a:pPr marR="0" eaLnBrk="1" hangingPunct="1">
              <a:lnSpc>
                <a:spcPct val="80000"/>
              </a:lnSpc>
            </a:pPr>
            <a:r>
              <a:rPr lang="ru-RU" altLang="ru-RU" sz="2000" smtClean="0"/>
              <a:t>Кашина Татьяна Сергеевна  </a:t>
            </a:r>
          </a:p>
          <a:p>
            <a:pPr marR="0" eaLnBrk="1" hangingPunct="1">
              <a:lnSpc>
                <a:spcPct val="80000"/>
              </a:lnSpc>
            </a:pPr>
            <a:endParaRPr lang="ru-RU" altLang="ru-RU" sz="2000" smtClean="0">
              <a:latin typeface="Calibri" pitchFamily="34" charset="0"/>
            </a:endParaRPr>
          </a:p>
        </p:txBody>
      </p:sp>
      <p:pic>
        <p:nvPicPr>
          <p:cNvPr id="5124" name="Picture 5" descr="1432119603197472625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3860800"/>
            <a:ext cx="4248150" cy="2603500"/>
          </a:xfrm>
          <a:prstGeom prst="rect">
            <a:avLst/>
          </a:prstGeom>
          <a:noFill/>
          <a:ln w="127000" cmpd="tri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75"/>
                            </p:stCondLst>
                            <p:childTnLst>
                              <p:par>
                                <p:cTn id="8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9" dur="indefinite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4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17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 txBox="1">
            <a:spLocks/>
          </p:cNvSpPr>
          <p:nvPr/>
        </p:nvSpPr>
        <p:spPr bwMode="auto">
          <a:xfrm>
            <a:off x="3492500" y="404813"/>
            <a:ext cx="5326063" cy="666750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000066"/>
                </a:solidFill>
                <a:latin typeface="Arial" charset="0"/>
              </a:rPr>
              <a:t>Народы Крайнего Севера</a:t>
            </a:r>
          </a:p>
        </p:txBody>
      </p:sp>
      <p:pic>
        <p:nvPicPr>
          <p:cNvPr id="14339" name="Picture 6" descr="http://www.dostoyanie-pokoleniy.ru/parkland/sever/image0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84313"/>
            <a:ext cx="8089900" cy="4981575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340" name="AutoShape 2" descr="http://megabook.ru/stream/mediapreview?Key=%D0%96%D0%B8%D0%B3%D1%83%D0%BB%D0%B5%D0%B2%D1%81%D0%BA%20%28%D0%B3%D0%B5%D1%80%D0%B1%201999%20%D0%B3%D0%BE%D0%B4%D0%B0%29&amp;Width=654&amp;Height=65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4341" name="AutoShape 4" descr="http://megabook.ru/stream/mediapreview?Key=%D0%96%D0%B8%D0%B3%D1%83%D0%BB%D0%B5%D0%B2%D1%81%D0%BA%20%28%D0%B3%D0%B5%D1%80%D0%B1%201999%20%D0%B3%D0%BE%D0%B4%D0%B0%29&amp;Width=654&amp;Height=654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4342" name="AutoShape 6" descr="http://megabook.ru/stream/mediapreview?Key=%D0%96%D0%B8%D0%B3%D1%83%D0%BB%D0%B5%D0%B2%D1%81%D0%BA%20(%D0%B3%D0%B5%D1%80%D0%B1%201999%20%D0%B3%D0%BE%D0%B4%D0%B0)&amp;Width=654&amp;Height=654"/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14343" name="Picture 8" descr="http://2.bp.blogspot.com/-coIb55qw21Y/UTsDOVfjJGI/AAAAAAAADqg/GlrBzuOdXbI/s1600/0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8450" y="1422400"/>
            <a:ext cx="3506788" cy="3530600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4344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013325"/>
            <a:ext cx="998537" cy="1395413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</p:pic>
      <p:sp>
        <p:nvSpPr>
          <p:cNvPr id="14345" name="TextBox 9"/>
          <p:cNvSpPr txBox="1">
            <a:spLocks noChangeArrowheads="1"/>
          </p:cNvSpPr>
          <p:nvPr/>
        </p:nvSpPr>
        <p:spPr bwMode="auto">
          <a:xfrm>
            <a:off x="5378450" y="4513263"/>
            <a:ext cx="1073150" cy="401637"/>
          </a:xfrm>
          <a:prstGeom prst="rect">
            <a:avLst/>
          </a:prstGeom>
          <a:solidFill>
            <a:schemeClr val="bg1">
              <a:alpha val="79999"/>
            </a:schemeClr>
          </a:solidFill>
          <a:ln w="9525" algn="ctr">
            <a:solidFill>
              <a:srgbClr val="00206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altLang="ru-RU" sz="2400" b="1">
                <a:latin typeface="Calibri" pitchFamily="34" charset="0"/>
              </a:rPr>
              <a:t>Ханты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987675" y="3187700"/>
            <a:ext cx="2089150" cy="1033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 txBox="1">
            <a:spLocks/>
          </p:cNvSpPr>
          <p:nvPr/>
        </p:nvSpPr>
        <p:spPr bwMode="auto">
          <a:xfrm>
            <a:off x="3492500" y="404813"/>
            <a:ext cx="5326063" cy="666750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000066"/>
                </a:solidFill>
                <a:latin typeface="Arial" charset="0"/>
              </a:rPr>
              <a:t>Народы Крайнего Севера</a:t>
            </a:r>
          </a:p>
        </p:txBody>
      </p:sp>
      <p:pic>
        <p:nvPicPr>
          <p:cNvPr id="15363" name="Picture 6" descr="http://www.dostoyanie-pokoleniy.ru/parkland/sever/image0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84313"/>
            <a:ext cx="8089900" cy="4981575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8" descr="http://mognovse.ru/mogno/641/640518/640518_html_m230c5c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563" y="1501775"/>
            <a:ext cx="5718175" cy="3170238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</p:pic>
      <p:sp>
        <p:nvSpPr>
          <p:cNvPr id="15365" name="TextBox 9"/>
          <p:cNvSpPr txBox="1">
            <a:spLocks noChangeArrowheads="1"/>
          </p:cNvSpPr>
          <p:nvPr/>
        </p:nvSpPr>
        <p:spPr bwMode="auto">
          <a:xfrm>
            <a:off x="436563" y="1501775"/>
            <a:ext cx="1163637" cy="371475"/>
          </a:xfrm>
          <a:prstGeom prst="rect">
            <a:avLst/>
          </a:prstGeom>
          <a:solidFill>
            <a:schemeClr val="bg1">
              <a:alpha val="79999"/>
            </a:schemeClr>
          </a:solidFill>
          <a:ln w="9525" algn="ctr">
            <a:solidFill>
              <a:srgbClr val="00206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altLang="ru-RU" sz="2400" b="1">
                <a:latin typeface="Calibri" pitchFamily="34" charset="0"/>
              </a:rPr>
              <a:t>Ненцы</a:t>
            </a:r>
          </a:p>
        </p:txBody>
      </p:sp>
      <p:pic>
        <p:nvPicPr>
          <p:cNvPr id="15366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4508500"/>
            <a:ext cx="1411287" cy="1957388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875463" y="1871663"/>
            <a:ext cx="1512887" cy="1485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 txBox="1">
            <a:spLocks/>
          </p:cNvSpPr>
          <p:nvPr/>
        </p:nvSpPr>
        <p:spPr bwMode="auto">
          <a:xfrm>
            <a:off x="3492500" y="404813"/>
            <a:ext cx="5326063" cy="666750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000066"/>
                </a:solidFill>
                <a:latin typeface="Arial" charset="0"/>
              </a:rPr>
              <a:t>Народы Крайнего Севера</a:t>
            </a:r>
          </a:p>
        </p:txBody>
      </p:sp>
      <p:pic>
        <p:nvPicPr>
          <p:cNvPr id="16387" name="Picture 6" descr="http://www.dostoyanie-pokoleniy.ru/parkland/sever/image0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84313"/>
            <a:ext cx="8089900" cy="4981575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2" descr="http://konspekta.net/zdamsamru/baza1/42505002576.files/image00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663" y="1473200"/>
            <a:ext cx="2679700" cy="3892550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6389" name="Picture 4" descr="http://heraldik24.ru/stamp.php?image_name=images/znachki/frontside/8714&amp;kleimo=Kleymo340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4652963"/>
            <a:ext cx="1262063" cy="1743075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 txBox="1">
            <a:spLocks/>
          </p:cNvSpPr>
          <p:nvPr/>
        </p:nvSpPr>
        <p:spPr bwMode="auto">
          <a:xfrm>
            <a:off x="6948488" y="404813"/>
            <a:ext cx="1870075" cy="666750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000066"/>
                </a:solidFill>
                <a:latin typeface="Arial" charset="0"/>
              </a:rPr>
              <a:t>Вывод</a:t>
            </a:r>
          </a:p>
        </p:txBody>
      </p:sp>
      <p:pic>
        <p:nvPicPr>
          <p:cNvPr id="17411" name="Picture 6" descr="http://www.dostoyanie-pokoleniy.ru/parkland/sever/image0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84313"/>
            <a:ext cx="8089900" cy="4981575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1835150" y="4797425"/>
            <a:ext cx="433388" cy="431800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2870200" y="1498600"/>
            <a:ext cx="5688013" cy="4967288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7414" name="Прямоугольник 1"/>
          <p:cNvSpPr>
            <a:spLocks noChangeArrowheads="1"/>
          </p:cNvSpPr>
          <p:nvPr/>
        </p:nvSpPr>
        <p:spPr bwMode="auto">
          <a:xfrm>
            <a:off x="2916238" y="1628775"/>
            <a:ext cx="457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 b="1">
                <a:latin typeface="Arial" charset="0"/>
              </a:rPr>
              <a:t>S</a:t>
            </a:r>
            <a:r>
              <a:rPr lang="ru-RU" altLang="ru-RU" sz="1800" b="1">
                <a:latin typeface="Arial" charset="0"/>
              </a:rPr>
              <a:t>≈ 11 млн. км</a:t>
            </a:r>
            <a:r>
              <a:rPr lang="ru-RU" altLang="ru-RU" sz="1800" b="1" baseline="30000">
                <a:latin typeface="Arial" charset="0"/>
              </a:rPr>
              <a:t>2</a:t>
            </a:r>
            <a:r>
              <a:rPr lang="ru-RU" altLang="ru-RU" sz="1800" b="1">
                <a:latin typeface="Arial" charset="0"/>
              </a:rPr>
              <a:t> </a:t>
            </a:r>
            <a:br>
              <a:rPr lang="ru-RU" altLang="ru-RU" sz="1800" b="1">
                <a:latin typeface="Arial" charset="0"/>
              </a:rPr>
            </a:br>
            <a:r>
              <a:rPr lang="ru-RU" altLang="ru-RU" sz="1800" b="1">
                <a:latin typeface="Arial" charset="0"/>
              </a:rPr>
              <a:t>Население ≈ 11 млн.</a:t>
            </a:r>
          </a:p>
        </p:txBody>
      </p:sp>
      <p:sp>
        <p:nvSpPr>
          <p:cNvPr id="17415" name="Прямоугольник 6"/>
          <p:cNvSpPr>
            <a:spLocks noChangeArrowheads="1"/>
          </p:cNvSpPr>
          <p:nvPr/>
        </p:nvSpPr>
        <p:spPr bwMode="auto">
          <a:xfrm>
            <a:off x="360363" y="3659188"/>
            <a:ext cx="4572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 b="1">
                <a:latin typeface="Arial" charset="0"/>
              </a:rPr>
              <a:t>S</a:t>
            </a:r>
            <a:r>
              <a:rPr lang="ru-RU" altLang="ru-RU" sz="1800" b="1">
                <a:latin typeface="Arial" charset="0"/>
              </a:rPr>
              <a:t>= 53,6 тыс. км</a:t>
            </a:r>
            <a:r>
              <a:rPr lang="ru-RU" altLang="ru-RU" sz="1800" b="1" baseline="30000">
                <a:latin typeface="Arial" charset="0"/>
              </a:rPr>
              <a:t>2</a:t>
            </a:r>
            <a:r>
              <a:rPr lang="ru-RU" altLang="ru-RU" sz="1800" b="1">
                <a:latin typeface="Arial" charset="0"/>
              </a:rPr>
              <a:t> </a:t>
            </a:r>
            <a:br>
              <a:rPr lang="ru-RU" altLang="ru-RU" sz="1800" b="1">
                <a:latin typeface="Arial" charset="0"/>
              </a:rPr>
            </a:br>
            <a:r>
              <a:rPr lang="ru-RU" altLang="ru-RU" sz="1800" b="1">
                <a:latin typeface="Arial" charset="0"/>
              </a:rPr>
              <a:t>Население ≈ 3,2 млн.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1187450" y="4305300"/>
            <a:ext cx="647700" cy="4921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4" descr="http://s.photosight.ru/img/f/90f/3812161_larg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8325" y="1358900"/>
            <a:ext cx="4586288" cy="3046413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435" name="Заголовок 1"/>
          <p:cNvSpPr txBox="1">
            <a:spLocks/>
          </p:cNvSpPr>
          <p:nvPr/>
        </p:nvSpPr>
        <p:spPr bwMode="auto">
          <a:xfrm>
            <a:off x="107950" y="404813"/>
            <a:ext cx="8856663" cy="666750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000" b="1">
                <a:solidFill>
                  <a:srgbClr val="000066"/>
                </a:solidFill>
                <a:latin typeface="Arial" charset="0"/>
              </a:rPr>
              <a:t>Особенности быта народов Крайнего Севера</a:t>
            </a:r>
          </a:p>
        </p:txBody>
      </p:sp>
      <p:pic>
        <p:nvPicPr>
          <p:cNvPr id="18436" name="Picture 2" descr="http://ru8.anyfad.com/items/t1@5f41c0a0-5486-45e3-9b20-26693eee7f48/Chum--tradicionnoe-zhilishhe-olenevodov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788" y="1358900"/>
            <a:ext cx="3954462" cy="2963863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4" descr="http://www.ugra-tv.ru/upload/iblock/857/85778a05d5bb15a4d4d7f6b0462e544f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50" y="4638675"/>
            <a:ext cx="2519363" cy="1992313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438" name="AutoShape 6" descr="http://dnevnikmalysha.ru/photos/letnyaya-odejda-narodov-severa-hanty-63197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8439" name="AutoShape 8" descr="http://dnevnikmalysha.ru/photos/letnyaya-odejda-narodov-severa-hanty-63197-large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18440" name="Picture 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662488"/>
            <a:ext cx="2028825" cy="1944687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1" name="Picture 11" descr="http://osinform.org/uploads/posts/2010-09/1285172637_6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638" y="4756150"/>
            <a:ext cx="2166937" cy="1851025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900" name="Picture 12"/>
          <p:cNvPicPr>
            <a:picLocks noChangeAspect="1" noChangeArrowheads="1"/>
          </p:cNvPicPr>
          <p:nvPr/>
        </p:nvPicPr>
        <p:blipFill>
          <a:blip r:embed="rId7" cstate="email">
            <a:extLst/>
          </a:blip>
          <a:srcRect/>
          <a:stretch>
            <a:fillRect/>
          </a:stretch>
        </p:blipFill>
        <p:spPr bwMode="auto">
          <a:xfrm>
            <a:off x="6202104" y="1484784"/>
            <a:ext cx="2676234" cy="17342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26" name="Picture 14" descr="http://trksever.ru/upload/iblock/c8d/c8d8f3c84425287d42c6c80ca4fb1e5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1488" y="4035425"/>
            <a:ext cx="4654550" cy="2552700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pngimg.com/upload/small/deer_PNG1017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4149725"/>
            <a:ext cx="3648075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http://pngimg.com/upload/small/deer_PNG10179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239838"/>
            <a:ext cx="3646488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Picture 8" descr="http://planetguide.ru/eimage/2011/03/25/25134d8c74365369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525" y="1268413"/>
            <a:ext cx="4741863" cy="3168650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462" name="Заголовок 1"/>
          <p:cNvSpPr txBox="1">
            <a:spLocks/>
          </p:cNvSpPr>
          <p:nvPr/>
        </p:nvSpPr>
        <p:spPr bwMode="auto">
          <a:xfrm>
            <a:off x="107950" y="404813"/>
            <a:ext cx="8856663" cy="666750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000" b="1">
                <a:solidFill>
                  <a:srgbClr val="000066"/>
                </a:solidFill>
                <a:latin typeface="Arial" charset="0"/>
              </a:rPr>
              <a:t>Основные занятия народов Крайнего Севера</a:t>
            </a:r>
          </a:p>
        </p:txBody>
      </p:sp>
      <p:pic>
        <p:nvPicPr>
          <p:cNvPr id="38914" name="Picture 2" descr="http://media.nazaccent.ru/files/7b/3b/7b3bfee3acac87780c6e3816d5b62cd2_5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3925" y="4149725"/>
            <a:ext cx="3098800" cy="2324100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http://www.educapoles.org/assets/uploads/pictgalleries_images/arctic_people_003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1813" y="1419225"/>
            <a:ext cx="3122612" cy="2376488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18" name="Picture 6" descr="http://www.ebftour.ru/images/import/news/67c172b063e9ed6550bee1b8bad6af3a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149725"/>
            <a:ext cx="3094038" cy="2324100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22" name="Picture 10" descr="http://media.nazaccent.ru/files/35/27/3527c1c884fa8be4414433d3924b5ff9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763" y="1443038"/>
            <a:ext cx="3138487" cy="2370137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 txBox="1">
            <a:spLocks/>
          </p:cNvSpPr>
          <p:nvPr/>
        </p:nvSpPr>
        <p:spPr bwMode="auto">
          <a:xfrm>
            <a:off x="-25400" y="333375"/>
            <a:ext cx="9144000" cy="574675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000" b="1">
                <a:solidFill>
                  <a:srgbClr val="000066"/>
                </a:solidFill>
                <a:latin typeface="Arial" charset="0"/>
              </a:rPr>
              <a:t>Особенности питания людей Крайнего Севера</a:t>
            </a:r>
            <a:r>
              <a:rPr lang="ru-RU" altLang="ru-RU" sz="1800">
                <a:latin typeface="Arial" charset="0"/>
              </a:rPr>
              <a:t> </a:t>
            </a:r>
          </a:p>
        </p:txBody>
      </p:sp>
      <p:sp>
        <p:nvSpPr>
          <p:cNvPr id="20483" name="Заголовок 1"/>
          <p:cNvSpPr>
            <a:spLocks/>
          </p:cNvSpPr>
          <p:nvPr/>
        </p:nvSpPr>
        <p:spPr bwMode="auto">
          <a:xfrm>
            <a:off x="4787900" y="6281738"/>
            <a:ext cx="4356100" cy="576262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000066"/>
                </a:solidFill>
                <a:latin typeface="Arial" charset="0"/>
              </a:rPr>
              <a:t>Результаты анкетирования</a:t>
            </a:r>
          </a:p>
        </p:txBody>
      </p:sp>
      <p:graphicFrame>
        <p:nvGraphicFramePr>
          <p:cNvPr id="20484" name="Объект 2"/>
          <p:cNvGraphicFramePr>
            <a:graphicFrameLocks noGrp="1"/>
          </p:cNvGraphicFramePr>
          <p:nvPr>
            <p:ph/>
          </p:nvPr>
        </p:nvGraphicFramePr>
        <p:xfrm>
          <a:off x="827088" y="704850"/>
          <a:ext cx="7488237" cy="5619750"/>
        </p:xfrm>
        <a:graphic>
          <a:graphicData uri="http://schemas.openxmlformats.org/presentationml/2006/ole">
            <p:oleObj spid="_x0000_s20486" r:id="rId3" imgW="8333954" imgH="6255038" progId="Excel.Chart.8">
              <p:embed/>
            </p:oleObj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 txBox="1">
            <a:spLocks/>
          </p:cNvSpPr>
          <p:nvPr/>
        </p:nvSpPr>
        <p:spPr bwMode="auto">
          <a:xfrm>
            <a:off x="0" y="404813"/>
            <a:ext cx="9144000" cy="666750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000" b="1">
                <a:solidFill>
                  <a:srgbClr val="000066"/>
                </a:solidFill>
                <a:latin typeface="Arial" charset="0"/>
              </a:rPr>
              <a:t>Особенности питания людей Крайнего Севера</a:t>
            </a:r>
            <a:r>
              <a:rPr lang="ru-RU" altLang="ru-RU" sz="1800">
                <a:latin typeface="Arial" charset="0"/>
              </a:rPr>
              <a:t> </a:t>
            </a:r>
          </a:p>
        </p:txBody>
      </p:sp>
      <p:sp>
        <p:nvSpPr>
          <p:cNvPr id="21507" name="AutoShape 7" descr="p_F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1508" name="AutoShape 9" descr="p_F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21509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700213"/>
            <a:ext cx="6842125" cy="4545012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 txBox="1">
            <a:spLocks/>
          </p:cNvSpPr>
          <p:nvPr/>
        </p:nvSpPr>
        <p:spPr bwMode="auto">
          <a:xfrm>
            <a:off x="6516688" y="260350"/>
            <a:ext cx="2339975" cy="666750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000" b="1">
                <a:solidFill>
                  <a:srgbClr val="000066"/>
                </a:solidFill>
                <a:latin typeface="Arial" charset="0"/>
              </a:rPr>
              <a:t>Что было?</a:t>
            </a:r>
            <a:r>
              <a:rPr lang="ru-RU" altLang="ru-RU" sz="1800">
                <a:latin typeface="Arial" charset="0"/>
              </a:rPr>
              <a:t> </a:t>
            </a:r>
          </a:p>
        </p:txBody>
      </p:sp>
      <p:pic>
        <p:nvPicPr>
          <p:cNvPr id="22531" name="Picture 2" descr="F:\С домашнего компьютера\Фотографии\2014\Поездка Екатеринбург-Тюмень Таня и Антоша\IMG_259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1238" y="4264025"/>
            <a:ext cx="1584325" cy="2159000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2" descr="http://slon-tea.ru/media/tea/Img1845_larg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606800"/>
            <a:ext cx="2025650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4" descr="http://i1.dailyrecord.co.uk/incoming/article5136168.ece/ALTERNATES/s1200/JS5138023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5275" y="3678238"/>
            <a:ext cx="222726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 descr="http://svistanet.com/wp-content/uploads/2013/12/7a675717b05937c4cfa81f9502358836-300x24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7013" y="4987925"/>
            <a:ext cx="196532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2" descr="http://img1.liveinternet.ru/images/attach/c/0/119/597/119597515_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21344" flipH="1">
            <a:off x="6662738" y="3905250"/>
            <a:ext cx="2360612" cy="116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10" descr="http://gastronoma.net/upload/image/Kosuli_myaso__gulyash__34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9075" y="5137150"/>
            <a:ext cx="2419350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2325" y="1200150"/>
            <a:ext cx="3768725" cy="2228850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2538" name="Picture 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593725"/>
            <a:ext cx="2527300" cy="3332163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2539" name="Picture 5" descr="https://pitchingtheworld.files.wordpress.com/2012/06/4170bone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83078">
            <a:off x="4108450" y="4752975"/>
            <a:ext cx="2870200" cy="190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2555875" y="404813"/>
            <a:ext cx="6275388" cy="1008062"/>
          </a:xfrm>
          <a:solidFill>
            <a:schemeClr val="bg1">
              <a:alpha val="89018"/>
            </a:schemeClr>
          </a:solidFill>
          <a:ln w="76200" cap="flat" cmpd="tri" algn="ctr">
            <a:solidFill>
              <a:srgbClr val="000080"/>
            </a:solidFill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algn="r" eaLnBrk="1" hangingPunct="1"/>
            <a:r>
              <a:rPr lang="ru-RU" altLang="ru-RU" sz="3000" b="1" smtClean="0">
                <a:solidFill>
                  <a:srgbClr val="000066"/>
                </a:solidFill>
                <a:latin typeface="Arial" charset="0"/>
              </a:rPr>
              <a:t>Как изменилось питание людей</a:t>
            </a:r>
            <a:br>
              <a:rPr lang="ru-RU" altLang="ru-RU" sz="3000" b="1" smtClean="0">
                <a:solidFill>
                  <a:srgbClr val="000066"/>
                </a:solidFill>
                <a:latin typeface="Arial" charset="0"/>
              </a:rPr>
            </a:br>
            <a:r>
              <a:rPr lang="ru-RU" altLang="ru-RU" sz="3000" b="1" smtClean="0">
                <a:solidFill>
                  <a:srgbClr val="000066"/>
                </a:solidFill>
                <a:latin typeface="Arial" charset="0"/>
              </a:rPr>
              <a:t> за последние полвека</a:t>
            </a:r>
          </a:p>
        </p:txBody>
      </p:sp>
      <p:pic>
        <p:nvPicPr>
          <p:cNvPr id="23555" name="Picture 2" descr="https://img-fotki.yandex.ru/get/64085/257891320.208/0_1caf78_14a9e2aa_orig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1628775"/>
            <a:ext cx="3887787" cy="2574925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8" descr="050214pr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0588" y="1628775"/>
            <a:ext cx="4176712" cy="2663825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2" descr="http://s019.radikal.ru/i606/1211/bc/8d77dd3d2e7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988" y="3538538"/>
            <a:ext cx="5097463" cy="382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4" descr="http://cdn01.ru/files/users/images/cd/0e/cd0e78bdb224f96bd581383f07506a8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260850"/>
            <a:ext cx="4002088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2447925" cy="576263"/>
          </a:xfrm>
          <a:solidFill>
            <a:schemeClr val="bg1">
              <a:alpha val="89018"/>
            </a:schemeClr>
          </a:solidFill>
          <a:ln w="76200" cap="flat" cmpd="tri" algn="ctr">
            <a:solidFill>
              <a:srgbClr val="000080"/>
            </a:solidFill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rgbClr val="000066"/>
                </a:solidFill>
                <a:latin typeface="Arial" charset="0"/>
              </a:rPr>
              <a:t>Проблема</a:t>
            </a:r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258888" y="1773238"/>
            <a:ext cx="6624637" cy="4537075"/>
          </a:xfrm>
          <a:ln w="127000" cap="flat" cmpd="tri" algn="ctr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8"/>
          <p:cNvSpPr>
            <a:spLocks noGrp="1"/>
          </p:cNvSpPr>
          <p:nvPr>
            <p:ph type="title"/>
          </p:nvPr>
        </p:nvSpPr>
        <p:spPr>
          <a:xfrm>
            <a:off x="504825" y="260350"/>
            <a:ext cx="8229600" cy="1143000"/>
          </a:xfrm>
          <a:solidFill>
            <a:schemeClr val="bg1">
              <a:alpha val="89018"/>
            </a:schemeClr>
          </a:solidFill>
          <a:ln w="76200" cap="flat" cmpd="tri" algn="ctr">
            <a:solidFill>
              <a:srgbClr val="000080"/>
            </a:solidFill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algn="r" eaLnBrk="1" hangingPunct="1"/>
            <a:r>
              <a:rPr lang="ru-RU" altLang="ru-RU" sz="3000" b="1" smtClean="0">
                <a:solidFill>
                  <a:srgbClr val="000066"/>
                </a:solidFill>
                <a:latin typeface="Arial" charset="0"/>
              </a:rPr>
              <a:t>Какие продукты невозможно употреблять в пищу людям Крайнего Севера</a:t>
            </a:r>
          </a:p>
        </p:txBody>
      </p:sp>
      <p:graphicFrame>
        <p:nvGraphicFramePr>
          <p:cNvPr id="31806" name="Group 62"/>
          <p:cNvGraphicFramePr>
            <a:graphicFrameLocks noGrp="1"/>
          </p:cNvGraphicFramePr>
          <p:nvPr>
            <p:ph type="tbl" idx="1"/>
          </p:nvPr>
        </p:nvGraphicFramePr>
        <p:xfrm>
          <a:off x="500183" y="1694464"/>
          <a:ext cx="8229600" cy="3390720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650875"/>
                <a:gridCol w="3201987"/>
                <a:gridCol w="4376738"/>
              </a:tblGrid>
              <a:tr h="788735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№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80000" marR="180000" marT="180000" marB="18000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Продукты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80000" marR="180000" marT="180000" marB="18000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Причина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80000" marR="180000" marT="180000" marB="18000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0156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1.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L="180000" marR="180000" marT="180000" marB="18000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Продукты быстрого приготовления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80000" marR="180000" marT="180000" marB="18000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Отсутствие ферментов </a:t>
                      </a:r>
                      <a:b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 организме как следствие </a:t>
                      </a:r>
                      <a:r>
                        <a:rPr kumimoji="0" lang="ru-RU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неусвоения</a:t>
                      </a: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продуктов.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80000" marR="180000" marT="180000" marB="18000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6752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L="180000" marR="180000" marT="180000" marB="18000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Алкоголь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80000" marR="180000" marT="180000" marB="18000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87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</a:t>
                      </a:r>
                    </a:p>
                  </a:txBody>
                  <a:tcPr marL="180000" marR="180000" marT="180000" marB="18000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Фастфуд</a:t>
                      </a:r>
                      <a:endParaRPr kumimoji="0" lang="ru-RU" sz="2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0000" marR="180000" marT="180000" marB="18000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80000" marR="180000" marT="180000" marB="18000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pic>
        <p:nvPicPr>
          <p:cNvPr id="24580" name="Picture 2" descr="http://ciko-rusaz.com/wp-content/uploads/2014/12/lapsha-rollton-yaichnay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5246688"/>
            <a:ext cx="17684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6" descr="http://www.skindiseasehospital.org/uploads/allimg/160223/3-16022321062230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4588" y="5195888"/>
            <a:ext cx="175895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10" descr="http://zavoddveri.ru/userfiles/editor/large/129_e8034718d0b35c5e01925e5546dd025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5256213"/>
            <a:ext cx="1817688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12" descr="http://www.mln.kz/sites/default/files/7_38.jpg?143581039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205413"/>
            <a:ext cx="2149475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10" descr="http://zavoddveri.ru/userfiles/editor/large/129_e8034718d0b35c5e01925e5546dd025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1700" y="5262563"/>
            <a:ext cx="1817688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Picture 10" descr="http://zavoddveri.ru/userfiles/editor/large/129_e8034718d0b35c5e01925e5546dd025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4588" y="5167313"/>
            <a:ext cx="1817687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7" descr="675096b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8063" y="2752725"/>
            <a:ext cx="2374900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Заголовок 1"/>
          <p:cNvSpPr txBox="1">
            <a:spLocks/>
          </p:cNvSpPr>
          <p:nvPr/>
        </p:nvSpPr>
        <p:spPr bwMode="auto">
          <a:xfrm>
            <a:off x="323850" y="476250"/>
            <a:ext cx="1620838" cy="522288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000" b="1">
                <a:solidFill>
                  <a:srgbClr val="000066"/>
                </a:solidFill>
                <a:latin typeface="Arial" charset="0"/>
              </a:rPr>
              <a:t>Завтрак</a:t>
            </a:r>
            <a:r>
              <a:rPr lang="ru-RU" altLang="ru-RU" sz="1800">
                <a:latin typeface="Arial" charset="0"/>
              </a:rPr>
              <a:t> </a:t>
            </a:r>
          </a:p>
        </p:txBody>
      </p:sp>
      <p:sp>
        <p:nvSpPr>
          <p:cNvPr id="25604" name="Заголовок 1"/>
          <p:cNvSpPr txBox="1">
            <a:spLocks/>
          </p:cNvSpPr>
          <p:nvPr/>
        </p:nvSpPr>
        <p:spPr bwMode="auto">
          <a:xfrm>
            <a:off x="7380288" y="476250"/>
            <a:ext cx="1260475" cy="522288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000" b="1">
                <a:solidFill>
                  <a:srgbClr val="000066"/>
                </a:solidFill>
                <a:latin typeface="Arial" charset="0"/>
              </a:rPr>
              <a:t>Обед</a:t>
            </a:r>
            <a:r>
              <a:rPr lang="ru-RU" altLang="ru-RU" sz="1800">
                <a:latin typeface="Arial" charset="0"/>
              </a:rPr>
              <a:t> </a:t>
            </a:r>
          </a:p>
        </p:txBody>
      </p:sp>
      <p:sp>
        <p:nvSpPr>
          <p:cNvPr id="25605" name="Заголовок 1"/>
          <p:cNvSpPr txBox="1">
            <a:spLocks/>
          </p:cNvSpPr>
          <p:nvPr/>
        </p:nvSpPr>
        <p:spPr bwMode="auto">
          <a:xfrm>
            <a:off x="6227763" y="4344988"/>
            <a:ext cx="2016125" cy="522287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000" b="1">
                <a:solidFill>
                  <a:srgbClr val="000066"/>
                </a:solidFill>
                <a:latin typeface="Arial" charset="0"/>
              </a:rPr>
              <a:t>Полдник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25606" name="Заголовок 1"/>
          <p:cNvSpPr txBox="1">
            <a:spLocks/>
          </p:cNvSpPr>
          <p:nvPr/>
        </p:nvSpPr>
        <p:spPr bwMode="auto">
          <a:xfrm>
            <a:off x="2393950" y="4413250"/>
            <a:ext cx="1187450" cy="522288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000" b="1">
                <a:solidFill>
                  <a:srgbClr val="000066"/>
                </a:solidFill>
                <a:latin typeface="Arial" charset="0"/>
              </a:rPr>
              <a:t>Ужин</a:t>
            </a:r>
            <a:r>
              <a:rPr lang="ru-RU" altLang="ru-RU" sz="1800">
                <a:latin typeface="Arial" charset="0"/>
              </a:rPr>
              <a:t> </a:t>
            </a:r>
          </a:p>
        </p:txBody>
      </p:sp>
      <p:sp>
        <p:nvSpPr>
          <p:cNvPr id="25607" name="Заголовок 1"/>
          <p:cNvSpPr txBox="1">
            <a:spLocks/>
          </p:cNvSpPr>
          <p:nvPr/>
        </p:nvSpPr>
        <p:spPr bwMode="auto">
          <a:xfrm>
            <a:off x="3924300" y="476250"/>
            <a:ext cx="1620838" cy="522288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000" b="1">
                <a:solidFill>
                  <a:srgbClr val="000066"/>
                </a:solidFill>
                <a:latin typeface="Arial" charset="0"/>
              </a:rPr>
              <a:t>Перекус</a:t>
            </a:r>
            <a:r>
              <a:rPr lang="ru-RU" altLang="ru-RU" sz="1800">
                <a:latin typeface="Arial" charset="0"/>
              </a:rPr>
              <a:t> </a:t>
            </a:r>
          </a:p>
        </p:txBody>
      </p:sp>
      <p:grpSp>
        <p:nvGrpSpPr>
          <p:cNvPr id="25608" name="Group 26"/>
          <p:cNvGrpSpPr>
            <a:grpSpLocks/>
          </p:cNvGrpSpPr>
          <p:nvPr/>
        </p:nvGrpSpPr>
        <p:grpSpPr bwMode="auto">
          <a:xfrm>
            <a:off x="0" y="1125538"/>
            <a:ext cx="2089150" cy="2089150"/>
            <a:chOff x="1292" y="663"/>
            <a:chExt cx="1316" cy="1316"/>
          </a:xfrm>
        </p:grpSpPr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1292" y="754"/>
              <a:ext cx="1270" cy="1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rgbClr val="0BD0D9"/>
                </a:buClr>
                <a:buSzPct val="95000"/>
                <a:buFont typeface="Wingdings 2" pitchFamily="18" charset="2"/>
                <a:buChar char=""/>
                <a:defRPr sz="2600">
                  <a:solidFill>
                    <a:schemeClr val="tx1"/>
                  </a:solidFill>
                  <a:latin typeface="Constantia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  <a:defRPr sz="2400">
                  <a:solidFill>
                    <a:schemeClr val="tx1"/>
                  </a:solidFill>
                  <a:latin typeface="Constantia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itchFamily="18" charset="2"/>
                <a:buChar char=""/>
                <a:defRPr sz="2100">
                  <a:solidFill>
                    <a:schemeClr val="tx1"/>
                  </a:solidFill>
                  <a:latin typeface="Constantia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BD0D9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  <p:pic>
          <p:nvPicPr>
            <p:cNvPr id="25619" name="Picture 20" descr="Beremennost-ne-hochetsya-est-foto-05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5" y="663"/>
              <a:ext cx="1163" cy="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0" name="Picture 21" descr="i?id=04e70fc6717c86539b543f53c83643da&amp;n=33&amp;h=215&amp;w=447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3" y="1294"/>
              <a:ext cx="899" cy="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1" name="Picture 22" descr="egg-244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9" y="1235"/>
              <a:ext cx="465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2" name="Picture 23" descr="32332_sosiski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476" y="1255"/>
              <a:ext cx="429" cy="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0968" name="Picture 28" descr="7b5ae46a671a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07467" y="2676189"/>
            <a:ext cx="1656358" cy="1582169"/>
          </a:xfrm>
          <a:prstGeom prst="ellipse">
            <a:avLst/>
          </a:prstGeom>
          <a:ln w="952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5610" name="Picture 30" descr="1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3825" y="196850"/>
            <a:ext cx="252095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1" name="Picture 33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7688" y="1719263"/>
            <a:ext cx="165417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Picture 34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048375" y="998538"/>
            <a:ext cx="2663825" cy="1665287"/>
          </a:xfrm>
          <a:prstGeom prst="ellipse">
            <a:avLst/>
          </a:prstGeom>
          <a:ln w="952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0972" name="Picture 41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616927" y="2563020"/>
            <a:ext cx="2124075" cy="1598613"/>
          </a:xfrm>
          <a:prstGeom prst="ellipse">
            <a:avLst/>
          </a:prstGeom>
          <a:ln w="952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5614" name="Picture 43" descr="1df50ebecab8999eb71e2887c86299d7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275" y="4905375"/>
            <a:ext cx="2665413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5" name="Picture 45" descr="%D0%A1%D0%B8%D0%B1%D0%B0%D1%81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7800" y="4344988"/>
            <a:ext cx="3216275" cy="214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6" name="Picture 47" descr="Glass-of-Milk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7950" y="5086350"/>
            <a:ext cx="862013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7" name="Picture 49" descr="4dbab3f8393bcdf8522f4a3e1c457991"/>
          <p:cNvPicPr>
            <a:picLocks noChangeAspect="1" noChangeArrowheads="1"/>
          </p:cNvPicPr>
          <p:nvPr/>
        </p:nvPicPr>
        <p:blipFill>
          <a:blip r:embed="rId15" cstate="email">
            <a:clrChange>
              <a:clrFrom>
                <a:srgbClr val="F4FBF3"/>
              </a:clrFrom>
              <a:clrTo>
                <a:srgbClr val="F4FB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9813" y="4935538"/>
            <a:ext cx="1657350" cy="14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 txBox="1">
            <a:spLocks/>
          </p:cNvSpPr>
          <p:nvPr/>
        </p:nvSpPr>
        <p:spPr bwMode="auto">
          <a:xfrm>
            <a:off x="395288" y="404813"/>
            <a:ext cx="2376487" cy="647700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>
                <a:solidFill>
                  <a:srgbClr val="000066"/>
                </a:solidFill>
                <a:latin typeface="Arial" charset="0"/>
              </a:rPr>
              <a:t>Вывод 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035" y="1340768"/>
            <a:ext cx="4619626" cy="3309938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995936" y="3140968"/>
            <a:ext cx="4894725" cy="3328976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2339975" y="549275"/>
            <a:ext cx="6418263" cy="650875"/>
          </a:xfrm>
          <a:solidFill>
            <a:schemeClr val="bg1">
              <a:alpha val="89018"/>
            </a:schemeClr>
          </a:solidFill>
          <a:ln w="76200" cap="flat" cmpd="tri" algn="ctr">
            <a:solidFill>
              <a:srgbClr val="000080"/>
            </a:solidFill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ru-RU" altLang="ru-RU" sz="3000" b="1" smtClean="0">
                <a:solidFill>
                  <a:srgbClr val="000066"/>
                </a:solidFill>
                <a:latin typeface="Arial" charset="0"/>
              </a:rPr>
              <a:t>ЧЕЛОВЕК ЕСТЬ ТО, ЧТО ОН ЕСТ</a:t>
            </a: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013" y="1484313"/>
            <a:ext cx="3513137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29113" y="2552700"/>
            <a:ext cx="3898900" cy="3919538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lIns="0" rIns="0" bIns="0" anchor="ctr"/>
          <a:lstStyle/>
          <a:p>
            <a:pPr marL="174625">
              <a:defRPr/>
            </a:pPr>
            <a:r>
              <a:rPr lang="ru-RU" sz="2800" b="1" dirty="0">
                <a:solidFill>
                  <a:schemeClr val="bg1"/>
                </a:solidFill>
                <a:ea typeface="+mj-ea"/>
                <a:cs typeface="+mj-cs"/>
              </a:rPr>
              <a:t>Пифагор</a:t>
            </a:r>
          </a:p>
          <a:p>
            <a:pPr marL="174625">
              <a:defRPr/>
            </a:pPr>
            <a:r>
              <a:rPr lang="ru-RU" sz="2800" b="1" dirty="0">
                <a:solidFill>
                  <a:schemeClr val="bg1"/>
                </a:solidFill>
                <a:ea typeface="+mj-ea"/>
                <a:cs typeface="+mj-cs"/>
              </a:rPr>
              <a:t> </a:t>
            </a:r>
            <a:br>
              <a:rPr lang="ru-RU" sz="2800" b="1" dirty="0">
                <a:solidFill>
                  <a:schemeClr val="bg1"/>
                </a:solidFill>
                <a:ea typeface="+mj-ea"/>
                <a:cs typeface="+mj-cs"/>
              </a:rPr>
            </a:br>
            <a:r>
              <a:rPr lang="ru-RU" sz="2800" b="1" dirty="0">
                <a:solidFill>
                  <a:schemeClr val="bg1"/>
                </a:solidFill>
                <a:ea typeface="+mj-ea"/>
                <a:cs typeface="+mj-cs"/>
              </a:rPr>
              <a:t>(570—490 гг. до н.э.)  </a:t>
            </a:r>
            <a:br>
              <a:rPr lang="ru-RU" sz="2800" b="1" dirty="0">
                <a:solidFill>
                  <a:schemeClr val="bg1"/>
                </a:solidFill>
                <a:ea typeface="+mj-ea"/>
                <a:cs typeface="+mj-cs"/>
              </a:rPr>
            </a:br>
            <a:r>
              <a:rPr lang="ru-RU" sz="2800" b="1" dirty="0">
                <a:solidFill>
                  <a:schemeClr val="bg1"/>
                </a:solidFill>
                <a:ea typeface="+mj-ea"/>
                <a:cs typeface="+mj-cs"/>
              </a:rPr>
              <a:t>древнегреческий философ, мыслитель,  </a:t>
            </a:r>
            <a:br>
              <a:rPr lang="ru-RU" sz="2800" b="1" dirty="0">
                <a:solidFill>
                  <a:schemeClr val="bg1"/>
                </a:solidFill>
                <a:ea typeface="+mj-ea"/>
                <a:cs typeface="+mj-cs"/>
              </a:rPr>
            </a:br>
            <a:r>
              <a:rPr lang="ru-RU" sz="2800" b="1" dirty="0">
                <a:solidFill>
                  <a:schemeClr val="bg1"/>
                </a:solidFill>
                <a:ea typeface="+mj-ea"/>
                <a:cs typeface="+mj-cs"/>
              </a:rPr>
              <a:t>математик и мистик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2780928"/>
            <a:ext cx="8568952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7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cs typeface="+mn-cs"/>
              </a:rPr>
              <a:t>Спасибо за внимание!!!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/>
          </p:cNvSpPr>
          <p:nvPr/>
        </p:nvSpPr>
        <p:spPr bwMode="auto">
          <a:xfrm>
            <a:off x="179388" y="260350"/>
            <a:ext cx="3311525" cy="576263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>
                <a:solidFill>
                  <a:srgbClr val="000066"/>
                </a:solidFill>
                <a:latin typeface="Arial" charset="0"/>
              </a:rPr>
              <a:t>Актуальность</a:t>
            </a:r>
          </a:p>
        </p:txBody>
      </p:sp>
      <p:pic>
        <p:nvPicPr>
          <p:cNvPr id="7171" name="Picture 4" descr="1400246633_090_taimyr-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4913" y="1844675"/>
            <a:ext cx="6807200" cy="4464050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4288" y="1700213"/>
            <a:ext cx="6481762" cy="4465637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3025775" y="324643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8196" name="Заголовок 1"/>
          <p:cNvSpPr>
            <a:spLocks/>
          </p:cNvSpPr>
          <p:nvPr/>
        </p:nvSpPr>
        <p:spPr bwMode="auto">
          <a:xfrm>
            <a:off x="179388" y="260350"/>
            <a:ext cx="2160587" cy="577850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>
                <a:solidFill>
                  <a:srgbClr val="000066"/>
                </a:solidFill>
                <a:latin typeface="Arial" charset="0"/>
              </a:rPr>
              <a:t>Гипотеза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333375"/>
            <a:ext cx="1235075" cy="576263"/>
          </a:xfrm>
          <a:solidFill>
            <a:schemeClr val="bg1">
              <a:alpha val="89018"/>
            </a:schemeClr>
          </a:solidFill>
          <a:ln w="76200" cap="flat" cmpd="tri" algn="ctr">
            <a:solidFill>
              <a:srgbClr val="000080"/>
            </a:solidFill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rgbClr val="000066"/>
                </a:solidFill>
                <a:latin typeface="Arial" charset="0"/>
              </a:rPr>
              <a:t>Цель</a:t>
            </a: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814513"/>
            <a:ext cx="6626225" cy="4527550"/>
          </a:xfrm>
          <a:prstGeom prst="rect">
            <a:avLst/>
          </a:prstGeom>
          <a:noFill/>
          <a:ln w="127000" cmpd="tri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Even_women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792163"/>
            <a:ext cx="2800350" cy="1933575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43" name="Rectangle 8"/>
          <p:cNvSpPr>
            <a:spLocks/>
          </p:cNvSpPr>
          <p:nvPr/>
        </p:nvSpPr>
        <p:spPr bwMode="auto">
          <a:xfrm>
            <a:off x="144463" y="2238375"/>
            <a:ext cx="2835275" cy="487363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altLang="ru-RU" sz="1800">
                <a:latin typeface="Calibri" pitchFamily="34" charset="0"/>
              </a:rPr>
              <a:t>1. Какие народы живут на Крайнем Севере</a:t>
            </a:r>
          </a:p>
        </p:txBody>
      </p:sp>
      <p:sp>
        <p:nvSpPr>
          <p:cNvPr id="10244" name="Заголовок 2"/>
          <p:cNvSpPr>
            <a:spLocks/>
          </p:cNvSpPr>
          <p:nvPr/>
        </p:nvSpPr>
        <p:spPr bwMode="auto">
          <a:xfrm>
            <a:off x="7008813" y="258763"/>
            <a:ext cx="1943100" cy="622300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000066"/>
                </a:solidFill>
                <a:latin typeface="Arial" charset="0"/>
              </a:rPr>
              <a:t> Задачи</a:t>
            </a:r>
          </a:p>
        </p:txBody>
      </p:sp>
      <p:grpSp>
        <p:nvGrpSpPr>
          <p:cNvPr id="10245" name="Группа 2"/>
          <p:cNvGrpSpPr>
            <a:grpSpLocks/>
          </p:cNvGrpSpPr>
          <p:nvPr/>
        </p:nvGrpSpPr>
        <p:grpSpPr bwMode="auto">
          <a:xfrm>
            <a:off x="3203575" y="1412875"/>
            <a:ext cx="2717800" cy="1905000"/>
            <a:chOff x="2995530" y="1412776"/>
            <a:chExt cx="2717601" cy="1904551"/>
          </a:xfrm>
        </p:grpSpPr>
        <p:pic>
          <p:nvPicPr>
            <p:cNvPr id="10261" name="Picture 13" descr="21_IMG_2197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5530" y="1412776"/>
              <a:ext cx="2707704" cy="1871900"/>
            </a:xfrm>
            <a:prstGeom prst="rect">
              <a:avLst/>
            </a:prstGeom>
            <a:noFill/>
            <a:ln w="127000" cmpd="tri" algn="ctr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62" name="Rectangle 14"/>
            <p:cNvSpPr>
              <a:spLocks noChangeArrowheads="1"/>
            </p:cNvSpPr>
            <p:nvPr/>
          </p:nvSpPr>
          <p:spPr bwMode="auto">
            <a:xfrm>
              <a:off x="2995531" y="2726396"/>
              <a:ext cx="2717600" cy="590931"/>
            </a:xfrm>
            <a:prstGeom prst="rect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BD0D9"/>
                </a:buClr>
                <a:buSzPct val="95000"/>
                <a:buFont typeface="Wingdings 2" pitchFamily="18" charset="2"/>
                <a:buChar char=""/>
                <a:defRPr sz="2600">
                  <a:solidFill>
                    <a:schemeClr val="tx1"/>
                  </a:solidFill>
                  <a:latin typeface="Constantia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  <a:defRPr sz="2400">
                  <a:solidFill>
                    <a:schemeClr val="tx1"/>
                  </a:solidFill>
                  <a:latin typeface="Constantia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itchFamily="18" charset="2"/>
                <a:buChar char=""/>
                <a:defRPr sz="2100">
                  <a:solidFill>
                    <a:schemeClr val="tx1"/>
                  </a:solidFill>
                  <a:latin typeface="Constantia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BD0D9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Wingdings 2" pitchFamily="18" charset="2"/>
                <a:buNone/>
              </a:pPr>
              <a:r>
                <a:rPr lang="ru-RU" altLang="ru-RU" sz="1800">
                  <a:latin typeface="Calibri" pitchFamily="34" charset="0"/>
                </a:rPr>
                <a:t>2. Узнать особенности быта народов</a:t>
              </a:r>
            </a:p>
          </p:txBody>
        </p:sp>
      </p:grpSp>
      <p:grpSp>
        <p:nvGrpSpPr>
          <p:cNvPr id="10246" name="Группа 1"/>
          <p:cNvGrpSpPr>
            <a:grpSpLocks/>
          </p:cNvGrpSpPr>
          <p:nvPr/>
        </p:nvGrpSpPr>
        <p:grpSpPr bwMode="auto">
          <a:xfrm>
            <a:off x="6156325" y="1965325"/>
            <a:ext cx="2808288" cy="2009775"/>
            <a:chOff x="5868144" y="2119229"/>
            <a:chExt cx="2808690" cy="2010656"/>
          </a:xfrm>
        </p:grpSpPr>
        <p:pic>
          <p:nvPicPr>
            <p:cNvPr id="10259" name="Picture 2" descr="http://www.krasfun.ru/images/2010/12/2b2a9_sever020.jp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2119229"/>
              <a:ext cx="2723466" cy="2010656"/>
            </a:xfrm>
            <a:prstGeom prst="rect">
              <a:avLst/>
            </a:prstGeom>
            <a:noFill/>
            <a:ln w="127000" cmpd="tri" algn="ctr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60" name="Прямоугольник 10"/>
            <p:cNvSpPr>
              <a:spLocks noChangeArrowheads="1"/>
            </p:cNvSpPr>
            <p:nvPr/>
          </p:nvSpPr>
          <p:spPr bwMode="auto">
            <a:xfrm>
              <a:off x="5868144" y="3546217"/>
              <a:ext cx="2808690" cy="583668"/>
            </a:xfrm>
            <a:prstGeom prst="rect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BD0D9"/>
                </a:buClr>
                <a:buSzPct val="95000"/>
                <a:buFont typeface="Wingdings 2" pitchFamily="18" charset="2"/>
                <a:buChar char=""/>
                <a:defRPr sz="2600">
                  <a:solidFill>
                    <a:schemeClr val="tx1"/>
                  </a:solidFill>
                  <a:latin typeface="Constantia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  <a:defRPr sz="2400">
                  <a:solidFill>
                    <a:schemeClr val="tx1"/>
                  </a:solidFill>
                  <a:latin typeface="Constantia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itchFamily="18" charset="2"/>
                <a:buChar char=""/>
                <a:defRPr sz="2100">
                  <a:solidFill>
                    <a:schemeClr val="tx1"/>
                  </a:solidFill>
                  <a:latin typeface="Constantia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BD0D9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Wingdings 2" pitchFamily="18" charset="2"/>
                <a:buNone/>
              </a:pPr>
              <a:r>
                <a:rPr lang="ru-RU" altLang="ru-RU" sz="1800">
                  <a:latin typeface="Calibri" pitchFamily="34" charset="0"/>
                </a:rPr>
                <a:t>3.Выявить особенности питания людей</a:t>
              </a:r>
              <a:endParaRPr lang="ru-RU" altLang="ru-RU" sz="2400">
                <a:latin typeface="Calibri" pitchFamily="34" charset="0"/>
              </a:endParaRPr>
            </a:p>
          </p:txBody>
        </p:sp>
      </p:grpSp>
      <p:grpSp>
        <p:nvGrpSpPr>
          <p:cNvPr id="10247" name="Группа 13"/>
          <p:cNvGrpSpPr>
            <a:grpSpLocks/>
          </p:cNvGrpSpPr>
          <p:nvPr/>
        </p:nvGrpSpPr>
        <p:grpSpPr bwMode="auto">
          <a:xfrm>
            <a:off x="127000" y="3392488"/>
            <a:ext cx="2905125" cy="2116137"/>
            <a:chOff x="231775" y="1077913"/>
            <a:chExt cx="4186238" cy="2706687"/>
          </a:xfrm>
        </p:grpSpPr>
        <p:pic>
          <p:nvPicPr>
            <p:cNvPr id="10256" name="Picture 4" descr="http://s53.radikal.ru/i142/1102/e9/617d88416ee5.jp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888" y="1077913"/>
              <a:ext cx="4048125" cy="2659062"/>
            </a:xfrm>
            <a:prstGeom prst="rect">
              <a:avLst/>
            </a:prstGeom>
            <a:noFill/>
            <a:ln w="127000" cmpd="tri" algn="ctr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57" name="Picture 2" descr="https://media.professionali.ru/processor/topics/original/2012/10/30/4e85b832d6df7-x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3850" y="1125538"/>
              <a:ext cx="1309688" cy="1338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8" name="Rectangle 8"/>
            <p:cNvSpPr>
              <a:spLocks/>
            </p:cNvSpPr>
            <p:nvPr/>
          </p:nvSpPr>
          <p:spPr bwMode="auto">
            <a:xfrm>
              <a:off x="231775" y="3076575"/>
              <a:ext cx="4186238" cy="708025"/>
            </a:xfrm>
            <a:prstGeom prst="rect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BD0D9"/>
                </a:buClr>
                <a:buSzPct val="95000"/>
                <a:buFont typeface="Wingdings 2" pitchFamily="18" charset="2"/>
                <a:buChar char=""/>
                <a:defRPr sz="2600">
                  <a:solidFill>
                    <a:schemeClr val="tx1"/>
                  </a:solidFill>
                  <a:latin typeface="Constantia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  <a:defRPr sz="2400">
                  <a:solidFill>
                    <a:schemeClr val="tx1"/>
                  </a:solidFill>
                  <a:latin typeface="Constantia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itchFamily="18" charset="2"/>
                <a:buChar char=""/>
                <a:defRPr sz="2100">
                  <a:solidFill>
                    <a:schemeClr val="tx1"/>
                  </a:solidFill>
                  <a:latin typeface="Constantia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BD0D9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Wingdings 2" pitchFamily="18" charset="2"/>
                <a:buNone/>
              </a:pPr>
              <a:r>
                <a:rPr lang="ru-RU" altLang="ru-RU" sz="1800">
                  <a:latin typeface="Calibri" pitchFamily="34" charset="0"/>
                </a:rPr>
                <a:t>4. </a:t>
              </a:r>
              <a:r>
                <a:rPr lang="ru-RU" altLang="ru-RU" sz="1800">
                  <a:latin typeface="Arial" charset="0"/>
                </a:rPr>
                <a:t>Какие продукты нельзя употреблять в пищу</a:t>
              </a:r>
              <a:endParaRPr lang="ru-RU" altLang="ru-RU" sz="1800">
                <a:latin typeface="Calibri" pitchFamily="34" charset="0"/>
              </a:endParaRPr>
            </a:p>
          </p:txBody>
        </p:sp>
      </p:grpSp>
      <p:grpSp>
        <p:nvGrpSpPr>
          <p:cNvPr id="10248" name="Группа 17"/>
          <p:cNvGrpSpPr>
            <a:grpSpLocks/>
          </p:cNvGrpSpPr>
          <p:nvPr/>
        </p:nvGrpSpPr>
        <p:grpSpPr bwMode="auto">
          <a:xfrm>
            <a:off x="3203575" y="3989388"/>
            <a:ext cx="2717800" cy="2095500"/>
            <a:chOff x="4859338" y="1089025"/>
            <a:chExt cx="4049712" cy="2768616"/>
          </a:xfrm>
        </p:grpSpPr>
        <p:pic>
          <p:nvPicPr>
            <p:cNvPr id="10252" name="Picture 7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9338" y="1089025"/>
              <a:ext cx="4049712" cy="2695575"/>
            </a:xfrm>
            <a:prstGeom prst="rect">
              <a:avLst/>
            </a:prstGeom>
            <a:noFill/>
            <a:ln w="127000" cmpd="tri" algn="ctr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Облако 19"/>
            <p:cNvSpPr/>
            <p:nvPr/>
          </p:nvSpPr>
          <p:spPr>
            <a:xfrm>
              <a:off x="5076963" y="1246332"/>
              <a:ext cx="1175647" cy="1096960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254" name="Rectangle 14"/>
            <p:cNvSpPr>
              <a:spLocks noChangeArrowheads="1"/>
            </p:cNvSpPr>
            <p:nvPr/>
          </p:nvSpPr>
          <p:spPr bwMode="auto">
            <a:xfrm>
              <a:off x="4859338" y="3076573"/>
              <a:ext cx="4049712" cy="781068"/>
            </a:xfrm>
            <a:prstGeom prst="rect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BD0D9"/>
                </a:buClr>
                <a:buSzPct val="95000"/>
                <a:buFont typeface="Wingdings 2" pitchFamily="18" charset="2"/>
                <a:buChar char=""/>
                <a:defRPr sz="2600">
                  <a:solidFill>
                    <a:schemeClr val="tx1"/>
                  </a:solidFill>
                  <a:latin typeface="Constantia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  <a:defRPr sz="2400">
                  <a:solidFill>
                    <a:schemeClr val="tx1"/>
                  </a:solidFill>
                  <a:latin typeface="Constantia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itchFamily="18" charset="2"/>
                <a:buChar char=""/>
                <a:defRPr sz="2100">
                  <a:solidFill>
                    <a:schemeClr val="tx1"/>
                  </a:solidFill>
                  <a:latin typeface="Constantia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BD0D9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Wingdings 2" pitchFamily="18" charset="2"/>
                <a:buNone/>
              </a:pPr>
              <a:r>
                <a:rPr lang="ru-RU" altLang="ru-RU" sz="1800">
                  <a:latin typeface="Calibri" pitchFamily="34" charset="0"/>
                </a:rPr>
                <a:t>5. Как изменилось питание за 50 лет? </a:t>
              </a:r>
            </a:p>
          </p:txBody>
        </p:sp>
        <p:pic>
          <p:nvPicPr>
            <p:cNvPr id="10255" name="Picture 10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725" y="1468438"/>
              <a:ext cx="769938" cy="606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249" name="Group 15"/>
          <p:cNvGrpSpPr>
            <a:grpSpLocks/>
          </p:cNvGrpSpPr>
          <p:nvPr/>
        </p:nvGrpSpPr>
        <p:grpSpPr bwMode="auto">
          <a:xfrm>
            <a:off x="6092825" y="4576763"/>
            <a:ext cx="2900363" cy="2179637"/>
            <a:chOff x="1565" y="2523"/>
            <a:chExt cx="2223" cy="1567"/>
          </a:xfrm>
        </p:grpSpPr>
        <p:pic>
          <p:nvPicPr>
            <p:cNvPr id="10250" name="Picture 2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0" y="2523"/>
              <a:ext cx="2147" cy="1538"/>
            </a:xfrm>
            <a:prstGeom prst="rect">
              <a:avLst/>
            </a:prstGeom>
            <a:noFill/>
            <a:ln w="127000" cmpd="tri" algn="ctr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51" name="Прямоугольник 10"/>
            <p:cNvSpPr>
              <a:spLocks noChangeArrowheads="1"/>
            </p:cNvSpPr>
            <p:nvPr/>
          </p:nvSpPr>
          <p:spPr bwMode="auto">
            <a:xfrm>
              <a:off x="1565" y="3657"/>
              <a:ext cx="2223" cy="433"/>
            </a:xfrm>
            <a:prstGeom prst="rect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BD0D9"/>
                </a:buClr>
                <a:buSzPct val="95000"/>
                <a:buFont typeface="Wingdings 2" pitchFamily="18" charset="2"/>
                <a:buChar char=""/>
                <a:defRPr sz="2600">
                  <a:solidFill>
                    <a:schemeClr val="tx1"/>
                  </a:solidFill>
                  <a:latin typeface="Constantia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  <a:defRPr sz="2400">
                  <a:solidFill>
                    <a:schemeClr val="tx1"/>
                  </a:solidFill>
                  <a:latin typeface="Constantia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itchFamily="18" charset="2"/>
                <a:buChar char=""/>
                <a:defRPr sz="2100">
                  <a:solidFill>
                    <a:schemeClr val="tx1"/>
                  </a:solidFill>
                  <a:latin typeface="Constantia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BD0D9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Wingdings 2" pitchFamily="18" charset="2"/>
                <a:buNone/>
              </a:pPr>
              <a:r>
                <a:rPr lang="ru-RU" altLang="ru-RU" sz="1800">
                  <a:latin typeface="Calibri" pitchFamily="34" charset="0"/>
                </a:rPr>
                <a:t>6. Сравнение рационов питания</a:t>
              </a:r>
            </a:p>
          </p:txBody>
        </p: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2"/>
          <p:cNvSpPr>
            <a:spLocks/>
          </p:cNvSpPr>
          <p:nvPr/>
        </p:nvSpPr>
        <p:spPr bwMode="auto">
          <a:xfrm>
            <a:off x="250825" y="188913"/>
            <a:ext cx="3025775" cy="620712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000066"/>
                </a:solidFill>
                <a:latin typeface="Arial" charset="0"/>
              </a:rPr>
              <a:t>  План работы</a:t>
            </a:r>
          </a:p>
        </p:txBody>
      </p:sp>
      <p:sp>
        <p:nvSpPr>
          <p:cNvPr id="11267" name="Заголовок 2"/>
          <p:cNvSpPr>
            <a:spLocks/>
          </p:cNvSpPr>
          <p:nvPr/>
        </p:nvSpPr>
        <p:spPr bwMode="auto">
          <a:xfrm>
            <a:off x="2771775" y="3284538"/>
            <a:ext cx="3887788" cy="936625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>
                <a:latin typeface="Arial" charset="0"/>
              </a:rPr>
              <a:t>  </a:t>
            </a:r>
            <a:r>
              <a:rPr lang="ru-RU" altLang="ru-RU" sz="3200" b="1">
                <a:solidFill>
                  <a:srgbClr val="000066"/>
                </a:solidFill>
                <a:latin typeface="Arial" charset="0"/>
              </a:rPr>
              <a:t>Питание народов</a:t>
            </a:r>
            <a:br>
              <a:rPr lang="ru-RU" altLang="ru-RU" sz="3200" b="1">
                <a:solidFill>
                  <a:srgbClr val="000066"/>
                </a:solidFill>
                <a:latin typeface="Arial" charset="0"/>
              </a:rPr>
            </a:br>
            <a:r>
              <a:rPr lang="ru-RU" altLang="ru-RU" sz="3200" b="1">
                <a:solidFill>
                  <a:srgbClr val="000066"/>
                </a:solidFill>
                <a:latin typeface="Arial" charset="0"/>
              </a:rPr>
              <a:t>Крайнего Севера</a:t>
            </a:r>
          </a:p>
        </p:txBody>
      </p:sp>
      <p:sp>
        <p:nvSpPr>
          <p:cNvPr id="11268" name="Блок-схема: альтернативный процесс 1"/>
          <p:cNvSpPr>
            <a:spLocks noChangeArrowheads="1"/>
          </p:cNvSpPr>
          <p:nvPr/>
        </p:nvSpPr>
        <p:spPr bwMode="auto">
          <a:xfrm>
            <a:off x="1347788" y="2395538"/>
            <a:ext cx="2305050" cy="504825"/>
          </a:xfrm>
          <a:prstGeom prst="flowChartAlternateProcess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latin typeface="Arial" charset="0"/>
              </a:rPr>
              <a:t>Народы</a:t>
            </a:r>
          </a:p>
        </p:txBody>
      </p:sp>
      <p:sp>
        <p:nvSpPr>
          <p:cNvPr id="11269" name="Блок-схема: альтернативный процесс 13"/>
          <p:cNvSpPr>
            <a:spLocks noChangeArrowheads="1"/>
          </p:cNvSpPr>
          <p:nvPr/>
        </p:nvSpPr>
        <p:spPr bwMode="auto">
          <a:xfrm>
            <a:off x="5651500" y="2395538"/>
            <a:ext cx="2305050" cy="504825"/>
          </a:xfrm>
          <a:prstGeom prst="flowChartAlternateProcess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latin typeface="Arial" charset="0"/>
              </a:rPr>
              <a:t>Быт</a:t>
            </a:r>
          </a:p>
        </p:txBody>
      </p:sp>
      <p:sp>
        <p:nvSpPr>
          <p:cNvPr id="11270" name="Блок-схема: альтернативный процесс 14"/>
          <p:cNvSpPr>
            <a:spLocks noChangeArrowheads="1"/>
          </p:cNvSpPr>
          <p:nvPr/>
        </p:nvSpPr>
        <p:spPr bwMode="auto">
          <a:xfrm>
            <a:off x="3573463" y="4581525"/>
            <a:ext cx="2303462" cy="503238"/>
          </a:xfrm>
          <a:prstGeom prst="flowChartAlternateProcess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latin typeface="Arial" charset="0"/>
              </a:rPr>
              <a:t>Питание</a:t>
            </a:r>
          </a:p>
        </p:txBody>
      </p:sp>
      <p:sp>
        <p:nvSpPr>
          <p:cNvPr id="11271" name="Параллелограмм 2"/>
          <p:cNvSpPr>
            <a:spLocks noChangeArrowheads="1"/>
          </p:cNvSpPr>
          <p:nvPr/>
        </p:nvSpPr>
        <p:spPr bwMode="auto">
          <a:xfrm>
            <a:off x="250825" y="1106488"/>
            <a:ext cx="5329238" cy="936625"/>
          </a:xfrm>
          <a:prstGeom prst="parallelogram">
            <a:avLst>
              <a:gd name="adj" fmla="val 24998"/>
            </a:avLst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latin typeface="Arial" charset="0"/>
              </a:rPr>
              <a:t>Численность по сравнению с Самарской областью</a:t>
            </a:r>
          </a:p>
        </p:txBody>
      </p:sp>
      <p:sp>
        <p:nvSpPr>
          <p:cNvPr id="11272" name="Параллелограмм 16"/>
          <p:cNvSpPr>
            <a:spLocks noChangeArrowheads="1"/>
          </p:cNvSpPr>
          <p:nvPr/>
        </p:nvSpPr>
        <p:spPr bwMode="auto">
          <a:xfrm>
            <a:off x="5651500" y="1120775"/>
            <a:ext cx="3322638" cy="936625"/>
          </a:xfrm>
          <a:prstGeom prst="parallelogram">
            <a:avLst>
              <a:gd name="adj" fmla="val 24996"/>
            </a:avLst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latin typeface="Arial" charset="0"/>
              </a:rPr>
              <a:t>Основные занятия</a:t>
            </a:r>
          </a:p>
        </p:txBody>
      </p:sp>
      <p:sp>
        <p:nvSpPr>
          <p:cNvPr id="11273" name="Параллелограмм 17"/>
          <p:cNvSpPr>
            <a:spLocks noChangeArrowheads="1"/>
          </p:cNvSpPr>
          <p:nvPr/>
        </p:nvSpPr>
        <p:spPr bwMode="auto">
          <a:xfrm>
            <a:off x="53975" y="5254625"/>
            <a:ext cx="2740025" cy="466725"/>
          </a:xfrm>
          <a:prstGeom prst="parallelogram">
            <a:avLst>
              <a:gd name="adj" fmla="val 25059"/>
            </a:avLst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latin typeface="Arial" charset="0"/>
              </a:rPr>
              <a:t>Особенности</a:t>
            </a:r>
          </a:p>
        </p:txBody>
      </p:sp>
      <p:sp>
        <p:nvSpPr>
          <p:cNvPr id="11274" name="Параллелограмм 18"/>
          <p:cNvSpPr>
            <a:spLocks noChangeArrowheads="1"/>
          </p:cNvSpPr>
          <p:nvPr/>
        </p:nvSpPr>
        <p:spPr bwMode="auto">
          <a:xfrm>
            <a:off x="1708150" y="6003925"/>
            <a:ext cx="2740025" cy="466725"/>
          </a:xfrm>
          <a:prstGeom prst="parallelogram">
            <a:avLst>
              <a:gd name="adj" fmla="val 25059"/>
            </a:avLst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latin typeface="Arial" charset="0"/>
              </a:rPr>
              <a:t>Сравнение</a:t>
            </a:r>
          </a:p>
        </p:txBody>
      </p:sp>
      <p:sp>
        <p:nvSpPr>
          <p:cNvPr id="11275" name="Параллелограмм 19"/>
          <p:cNvSpPr>
            <a:spLocks noChangeArrowheads="1"/>
          </p:cNvSpPr>
          <p:nvPr/>
        </p:nvSpPr>
        <p:spPr bwMode="auto">
          <a:xfrm>
            <a:off x="4689475" y="6003925"/>
            <a:ext cx="2741613" cy="466725"/>
          </a:xfrm>
          <a:prstGeom prst="parallelogram">
            <a:avLst>
              <a:gd name="adj" fmla="val 25074"/>
            </a:avLst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latin typeface="Arial" charset="0"/>
              </a:rPr>
              <a:t>Рацион</a:t>
            </a:r>
          </a:p>
        </p:txBody>
      </p:sp>
      <p:sp>
        <p:nvSpPr>
          <p:cNvPr id="11276" name="Параллелограмм 20"/>
          <p:cNvSpPr>
            <a:spLocks noChangeArrowheads="1"/>
          </p:cNvSpPr>
          <p:nvPr/>
        </p:nvSpPr>
        <p:spPr bwMode="auto">
          <a:xfrm>
            <a:off x="6124575" y="5203825"/>
            <a:ext cx="2849563" cy="468313"/>
          </a:xfrm>
          <a:prstGeom prst="parallelogram">
            <a:avLst>
              <a:gd name="adj" fmla="val 24987"/>
            </a:avLst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latin typeface="Arial" charset="0"/>
              </a:rPr>
              <a:t>Вредная еда</a:t>
            </a:r>
          </a:p>
        </p:txBody>
      </p:sp>
      <p:cxnSp>
        <p:nvCxnSpPr>
          <p:cNvPr id="5" name="Скругленная соединительная линия 4"/>
          <p:cNvCxnSpPr>
            <a:stCxn id="11267" idx="1"/>
            <a:endCxn id="11268" idx="2"/>
          </p:cNvCxnSpPr>
          <p:nvPr/>
        </p:nvCxnSpPr>
        <p:spPr>
          <a:xfrm rot="10800000">
            <a:off x="2500313" y="2900363"/>
            <a:ext cx="271462" cy="852487"/>
          </a:xfrm>
          <a:prstGeom prst="curvedConnector2">
            <a:avLst/>
          </a:prstGeom>
          <a:ln w="38100" cmpd="tri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кругленная соединительная линия 23"/>
          <p:cNvCxnSpPr>
            <a:stCxn id="11267" idx="3"/>
            <a:endCxn id="11269" idx="2"/>
          </p:cNvCxnSpPr>
          <p:nvPr/>
        </p:nvCxnSpPr>
        <p:spPr>
          <a:xfrm flipV="1">
            <a:off x="6659563" y="2900363"/>
            <a:ext cx="144462" cy="852487"/>
          </a:xfrm>
          <a:prstGeom prst="curvedConnector2">
            <a:avLst/>
          </a:prstGeom>
          <a:ln w="38100" cmpd="tri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кругленная соединительная линия 26"/>
          <p:cNvCxnSpPr>
            <a:stCxn id="11267" idx="2"/>
            <a:endCxn id="11270" idx="0"/>
          </p:cNvCxnSpPr>
          <p:nvPr/>
        </p:nvCxnSpPr>
        <p:spPr>
          <a:xfrm rot="16200000" flipH="1">
            <a:off x="4540251" y="4397375"/>
            <a:ext cx="360362" cy="7937"/>
          </a:xfrm>
          <a:prstGeom prst="curvedConnector3">
            <a:avLst>
              <a:gd name="adj1" fmla="val 50000"/>
            </a:avLst>
          </a:prstGeom>
          <a:ln w="38100" cmpd="tri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кругленная соединительная линия 29"/>
          <p:cNvCxnSpPr>
            <a:stCxn id="11268" idx="0"/>
          </p:cNvCxnSpPr>
          <p:nvPr/>
        </p:nvCxnSpPr>
        <p:spPr>
          <a:xfrm rot="16200000" flipV="1">
            <a:off x="2331244" y="2226469"/>
            <a:ext cx="338138" cy="0"/>
          </a:xfrm>
          <a:prstGeom prst="curvedConnector3">
            <a:avLst>
              <a:gd name="adj1" fmla="val 50000"/>
            </a:avLst>
          </a:prstGeom>
          <a:ln w="38100" cmpd="tri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кругленная соединительная линия 33"/>
          <p:cNvCxnSpPr>
            <a:stCxn id="11269" idx="0"/>
          </p:cNvCxnSpPr>
          <p:nvPr/>
        </p:nvCxnSpPr>
        <p:spPr>
          <a:xfrm rot="5400000" flipH="1" flipV="1">
            <a:off x="6627812" y="2219326"/>
            <a:ext cx="352425" cy="12700"/>
          </a:xfrm>
          <a:prstGeom prst="curvedConnector3">
            <a:avLst>
              <a:gd name="adj1" fmla="val 50000"/>
            </a:avLst>
          </a:prstGeom>
          <a:ln w="38100" cmpd="tri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Скругленная соединительная линия 37"/>
          <p:cNvCxnSpPr>
            <a:stCxn id="11270" idx="1"/>
            <a:endCxn id="11273" idx="1"/>
          </p:cNvCxnSpPr>
          <p:nvPr/>
        </p:nvCxnSpPr>
        <p:spPr>
          <a:xfrm rot="10800000" flipV="1">
            <a:off x="1482725" y="4833938"/>
            <a:ext cx="2090738" cy="420687"/>
          </a:xfrm>
          <a:prstGeom prst="curvedConnector2">
            <a:avLst/>
          </a:prstGeom>
          <a:ln w="38100" cmpd="tri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Скругленная соединительная линия 40"/>
          <p:cNvCxnSpPr>
            <a:stCxn id="11270" idx="2"/>
            <a:endCxn id="11274" idx="0"/>
          </p:cNvCxnSpPr>
          <p:nvPr/>
        </p:nvCxnSpPr>
        <p:spPr>
          <a:xfrm rot="5400000">
            <a:off x="3441701" y="4721225"/>
            <a:ext cx="919162" cy="1646237"/>
          </a:xfrm>
          <a:prstGeom prst="curvedConnector3">
            <a:avLst>
              <a:gd name="adj1" fmla="val 50000"/>
            </a:avLst>
          </a:prstGeom>
          <a:ln w="38100" cmpd="tri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Скругленная соединительная линия 43"/>
          <p:cNvCxnSpPr>
            <a:stCxn id="11270" idx="2"/>
            <a:endCxn id="11275" idx="1"/>
          </p:cNvCxnSpPr>
          <p:nvPr/>
        </p:nvCxnSpPr>
        <p:spPr>
          <a:xfrm rot="16200000" flipH="1">
            <a:off x="4961732" y="4847431"/>
            <a:ext cx="919162" cy="1393825"/>
          </a:xfrm>
          <a:prstGeom prst="curvedConnector3">
            <a:avLst>
              <a:gd name="adj1" fmla="val 50000"/>
            </a:avLst>
          </a:prstGeom>
          <a:ln w="38100" cmpd="tri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Скругленная соединительная линия 46"/>
          <p:cNvCxnSpPr>
            <a:stCxn id="11270" idx="3"/>
            <a:endCxn id="11276" idx="0"/>
          </p:cNvCxnSpPr>
          <p:nvPr/>
        </p:nvCxnSpPr>
        <p:spPr>
          <a:xfrm>
            <a:off x="5876925" y="4833938"/>
            <a:ext cx="1671638" cy="369887"/>
          </a:xfrm>
          <a:prstGeom prst="curvedConnector2">
            <a:avLst/>
          </a:prstGeom>
          <a:ln w="38100" cmpd="tri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86" name="Picture 2" descr="http://img1.liveinternet.ru/images/attach/c/0/119/597/119597515_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0375" y="5672138"/>
            <a:ext cx="2024063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7" name="Picture 4" descr="http://pngimg.com/upload/small/deer_PNG1017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6000" y="809625"/>
            <a:ext cx="3646488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8" name="AutoShape 6" descr="http://panamericano.ru/photos/odejda-chukchey-kupit-34581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11289" name="Picture 8" descr="http://puzzleit.ru/files/puzzles/52/51821/_original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700" y="2684463"/>
            <a:ext cx="1979613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0" name="Picture 10" descr="http://www.playing-field.ru/img/2015/052123/342157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052638"/>
            <a:ext cx="2797175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 txBox="1">
            <a:spLocks/>
          </p:cNvSpPr>
          <p:nvPr/>
        </p:nvSpPr>
        <p:spPr bwMode="auto">
          <a:xfrm>
            <a:off x="3492500" y="404813"/>
            <a:ext cx="5326063" cy="666750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000066"/>
                </a:solidFill>
                <a:latin typeface="Arial" charset="0"/>
              </a:rPr>
              <a:t>Народы Крайнего Севера</a:t>
            </a:r>
          </a:p>
        </p:txBody>
      </p:sp>
      <p:pic>
        <p:nvPicPr>
          <p:cNvPr id="3078" name="Picture 6" descr="http://www.dostoyanie-pokoleniy.ru/parkland/sever/image0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82725"/>
            <a:ext cx="8089900" cy="4981575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019925" y="5661025"/>
            <a:ext cx="1081088" cy="3603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99150" y="4868863"/>
            <a:ext cx="2057400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783263" y="3973513"/>
            <a:ext cx="865187" cy="7508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359275" y="4340225"/>
            <a:ext cx="865188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 descr="http://www.dostoyanie-pokoleniy.ru/parkland/sever/image0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84313"/>
            <a:ext cx="8089900" cy="4981575"/>
          </a:xfrm>
          <a:prstGeom prst="rect">
            <a:avLst/>
          </a:prstGeom>
          <a:noFill/>
          <a:ln w="127000" cmpd="tri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8" descr="http://dic.academic.ru/pictures/es/2870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454150"/>
            <a:ext cx="2819400" cy="3810000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</p:pic>
      <p:sp>
        <p:nvSpPr>
          <p:cNvPr id="13316" name="Заголовок 1"/>
          <p:cNvSpPr>
            <a:spLocks noGrp="1"/>
          </p:cNvSpPr>
          <p:nvPr>
            <p:ph type="title"/>
          </p:nvPr>
        </p:nvSpPr>
        <p:spPr>
          <a:xfrm>
            <a:off x="3513138" y="333375"/>
            <a:ext cx="5326062" cy="665163"/>
          </a:xfrm>
          <a:solidFill>
            <a:schemeClr val="bg1">
              <a:alpha val="89018"/>
            </a:schemeClr>
          </a:solidFill>
          <a:ln w="76200" cap="flat" cmpd="tri" algn="ctr">
            <a:solidFill>
              <a:srgbClr val="000080"/>
            </a:solidFill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rgbClr val="000066"/>
                </a:solidFill>
                <a:latin typeface="Arial" charset="0"/>
              </a:rPr>
              <a:t>Народы Крайнего Севера</a:t>
            </a:r>
          </a:p>
        </p:txBody>
      </p:sp>
      <p:sp>
        <p:nvSpPr>
          <p:cNvPr id="13317" name="TextBox 3"/>
          <p:cNvSpPr txBox="1">
            <a:spLocks noChangeArrowheads="1"/>
          </p:cNvSpPr>
          <p:nvPr/>
        </p:nvSpPr>
        <p:spPr bwMode="auto">
          <a:xfrm>
            <a:off x="7551738" y="1454150"/>
            <a:ext cx="1162050" cy="371475"/>
          </a:xfrm>
          <a:prstGeom prst="rect">
            <a:avLst/>
          </a:prstGeom>
          <a:solidFill>
            <a:schemeClr val="bg1">
              <a:alpha val="79999"/>
            </a:schemeClr>
          </a:solidFill>
          <a:ln w="9525" algn="ctr">
            <a:solidFill>
              <a:srgbClr val="00206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altLang="ru-RU" sz="2400" b="1">
                <a:latin typeface="Calibri" pitchFamily="34" charset="0"/>
              </a:rPr>
              <a:t>Эвенки</a:t>
            </a:r>
          </a:p>
        </p:txBody>
      </p:sp>
      <p:pic>
        <p:nvPicPr>
          <p:cNvPr id="13318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7625" y="5153025"/>
            <a:ext cx="1190625" cy="1704975"/>
          </a:xfrm>
          <a:prstGeom prst="rect">
            <a:avLst/>
          </a:prstGeom>
          <a:solidFill>
            <a:schemeClr val="bg1">
              <a:alpha val="89018"/>
            </a:schemeClr>
          </a:solidFill>
          <a:ln w="76200" cmpd="tri" algn="ctr">
            <a:solidFill>
              <a:srgbClr val="000080"/>
            </a:solidFill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2700338" y="4221163"/>
            <a:ext cx="1008062" cy="7397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607</TotalTime>
  <Words>202</Words>
  <Application>Microsoft Office PowerPoint</Application>
  <PresentationFormat>Экран (4:3)</PresentationFormat>
  <Paragraphs>70</Paragraphs>
  <Slides>24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Поток</vt:lpstr>
      <vt:lpstr>Диаграмма Microsoft Office Excel</vt:lpstr>
      <vt:lpstr>  Влияние климата на питание  народов Крайнего Севера </vt:lpstr>
      <vt:lpstr>Проблема</vt:lpstr>
      <vt:lpstr>Слайд 3</vt:lpstr>
      <vt:lpstr>Слайд 4</vt:lpstr>
      <vt:lpstr>Цель</vt:lpstr>
      <vt:lpstr>Слайд 6</vt:lpstr>
      <vt:lpstr>Слайд 7</vt:lpstr>
      <vt:lpstr>Слайд 8</vt:lpstr>
      <vt:lpstr>Народы Крайнего Севера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Как изменилось питание людей  за последние полвека</vt:lpstr>
      <vt:lpstr>Какие продукты невозможно употреблять в пищу людям Крайнего Севера</vt:lpstr>
      <vt:lpstr>Слайд 21</vt:lpstr>
      <vt:lpstr>Слайд 22</vt:lpstr>
      <vt:lpstr>ЧЕЛОВЕК ЕСТЬ ТО, ЧТО ОН ЕСТ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Влияние климата на питание народов крайнего север.</dc:title>
  <dc:creator>мария рязанова</dc:creator>
  <cp:lastModifiedBy>Настена</cp:lastModifiedBy>
  <cp:revision>48</cp:revision>
  <dcterms:created xsi:type="dcterms:W3CDTF">2016-10-19T15:41:01Z</dcterms:created>
  <dcterms:modified xsi:type="dcterms:W3CDTF">2017-03-19T09:39:09Z</dcterms:modified>
</cp:coreProperties>
</file>