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8" r:id="rId13"/>
    <p:sldId id="266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5FF"/>
    <a:srgbClr val="FF9933"/>
    <a:srgbClr val="FF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88" autoAdjust="0"/>
    <p:restoredTop sz="94624" autoAdjust="0"/>
  </p:normalViewPr>
  <p:slideViewPr>
    <p:cSldViewPr>
      <p:cViewPr varScale="1">
        <p:scale>
          <a:sx n="106" d="100"/>
          <a:sy n="106" d="100"/>
        </p:scale>
        <p:origin x="-112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B6DD2-CACF-4266-A2C4-34B63F0FB3D6}" type="datetimeFigureOut">
              <a:rPr lang="ru-RU" smtClean="0"/>
              <a:pPr/>
              <a:t>13.03.2017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330A0-CB4C-4447-BF42-E76E010ADF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B6DD2-CACF-4266-A2C4-34B63F0FB3D6}" type="datetimeFigureOut">
              <a:rPr lang="ru-RU" smtClean="0"/>
              <a:pPr/>
              <a:t>13.03.2017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330A0-CB4C-4447-BF42-E76E010ADF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B6DD2-CACF-4266-A2C4-34B63F0FB3D6}" type="datetimeFigureOut">
              <a:rPr lang="ru-RU" smtClean="0"/>
              <a:pPr/>
              <a:t>13.03.2017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330A0-CB4C-4447-BF42-E76E010ADF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B6DD2-CACF-4266-A2C4-34B63F0FB3D6}" type="datetimeFigureOut">
              <a:rPr lang="ru-RU" smtClean="0"/>
              <a:pPr/>
              <a:t>13.03.2017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330A0-CB4C-4447-BF42-E76E010ADF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B6DD2-CACF-4266-A2C4-34B63F0FB3D6}" type="datetimeFigureOut">
              <a:rPr lang="ru-RU" smtClean="0"/>
              <a:pPr/>
              <a:t>13.03.2017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330A0-CB4C-4447-BF42-E76E010ADF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B6DD2-CACF-4266-A2C4-34B63F0FB3D6}" type="datetimeFigureOut">
              <a:rPr lang="ru-RU" smtClean="0"/>
              <a:pPr/>
              <a:t>13.03.2017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330A0-CB4C-4447-BF42-E76E010ADF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B6DD2-CACF-4266-A2C4-34B63F0FB3D6}" type="datetimeFigureOut">
              <a:rPr lang="ru-RU" smtClean="0"/>
              <a:pPr/>
              <a:t>13.03.2017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330A0-CB4C-4447-BF42-E76E010ADF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B6DD2-CACF-4266-A2C4-34B63F0FB3D6}" type="datetimeFigureOut">
              <a:rPr lang="ru-RU" smtClean="0"/>
              <a:pPr/>
              <a:t>13.03.2017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330A0-CB4C-4447-BF42-E76E010ADF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B6DD2-CACF-4266-A2C4-34B63F0FB3D6}" type="datetimeFigureOut">
              <a:rPr lang="ru-RU" smtClean="0"/>
              <a:pPr/>
              <a:t>13.03.2017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330A0-CB4C-4447-BF42-E76E010ADF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B6DD2-CACF-4266-A2C4-34B63F0FB3D6}" type="datetimeFigureOut">
              <a:rPr lang="ru-RU" smtClean="0"/>
              <a:pPr/>
              <a:t>13.03.2017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330A0-CB4C-4447-BF42-E76E010ADF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B6DD2-CACF-4266-A2C4-34B63F0FB3D6}" type="datetimeFigureOut">
              <a:rPr lang="ru-RU" smtClean="0"/>
              <a:pPr/>
              <a:t>13.03.2017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330A0-CB4C-4447-BF42-E76E010ADF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BB6DD2-CACF-4266-A2C4-34B63F0FB3D6}" type="datetimeFigureOut">
              <a:rPr lang="ru-RU" smtClean="0"/>
              <a:pPr/>
              <a:t>13.03.2017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4330A0-CB4C-4447-BF42-E76E010ADFE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rgbClr val="03D4A8"/>
              </a:gs>
              <a:gs pos="25000">
                <a:srgbClr val="00206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59632" y="188640"/>
            <a:ext cx="6408712" cy="1008112"/>
          </a:xfrm>
        </p:spPr>
        <p:txBody>
          <a:bodyPr/>
          <a:lstStyle/>
          <a:p>
            <a:r>
              <a:rPr lang="ru-RU" dirty="0" smtClean="0">
                <a:latin typeface="Arial Black" pitchFamily="34" charset="0"/>
              </a:rPr>
              <a:t>Тема проекта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5576" y="1124744"/>
            <a:ext cx="7772400" cy="1487016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Веселые и полезные растущие шарики</a:t>
            </a:r>
            <a:endParaRPr lang="ru-RU" sz="4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463007_20160821050411_9809_600x600.jpg"/>
          <p:cNvPicPr>
            <a:picLocks noChangeAspect="1"/>
          </p:cNvPicPr>
          <p:nvPr/>
        </p:nvPicPr>
        <p:blipFill>
          <a:blip r:embed="rId2" cstate="print"/>
          <a:srcRect b="41121"/>
          <a:stretch>
            <a:fillRect/>
          </a:stretch>
        </p:blipFill>
        <p:spPr>
          <a:xfrm>
            <a:off x="2195736" y="3068960"/>
            <a:ext cx="4824536" cy="28264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4362.970x0.JPG"/>
          <p:cNvPicPr>
            <a:picLocks noChangeAspect="1"/>
          </p:cNvPicPr>
          <p:nvPr/>
        </p:nvPicPr>
        <p:blipFill>
          <a:blip r:embed="rId3" cstate="print"/>
          <a:srcRect l="10688" r="12201" b="3507"/>
          <a:stretch>
            <a:fillRect/>
          </a:stretch>
        </p:blipFill>
        <p:spPr>
          <a:xfrm>
            <a:off x="179512" y="2780928"/>
            <a:ext cx="2071580" cy="34563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1-decorative-colored-hydrogel-for-flowers-10g.JPG"/>
          <p:cNvPicPr>
            <a:picLocks noChangeAspect="1"/>
          </p:cNvPicPr>
          <p:nvPr/>
        </p:nvPicPr>
        <p:blipFill>
          <a:blip r:embed="rId4" cstate="print"/>
          <a:srcRect l="9822" r="12322" b="3858"/>
          <a:stretch>
            <a:fillRect/>
          </a:stretch>
        </p:blipFill>
        <p:spPr>
          <a:xfrm>
            <a:off x="7020272" y="2780928"/>
            <a:ext cx="2053668" cy="34563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3717032"/>
            <a:ext cx="8784976" cy="3140968"/>
          </a:xfrm>
        </p:spPr>
        <p:txBody>
          <a:bodyPr>
            <a:normAutofit/>
          </a:bodyPr>
          <a:lstStyle/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Вот так шарики увеличились в размере через 1 час. И уже было видно, что они поменяли свой цвет. </a:t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Через 2 часа шарики увеличились в размере настолько, что стали вываливаться из стаканов. Чтобы продолжить эксперимент, часть шариков из стаканов с красителями пришлось переложить в отдельную миску.</a:t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Так как шарики растут за счет впитывания в себя воды, ее приходилось периодически добавлять во все емкости. </a:t>
            </a:r>
            <a:endParaRPr lang="ru-RU" dirty="0"/>
          </a:p>
        </p:txBody>
      </p:sp>
      <p:pic>
        <p:nvPicPr>
          <p:cNvPr id="5" name="Рисунок 4" descr="IMG_20170126_193051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644008" y="188640"/>
            <a:ext cx="4248472" cy="3456384"/>
          </a:xfrm>
          <a:prstGeom prst="rect">
            <a:avLst/>
          </a:prstGeom>
        </p:spPr>
      </p:pic>
      <p:pic>
        <p:nvPicPr>
          <p:cNvPr id="6" name="Рисунок 5" descr="IMG_20170126_192848.jpg"/>
          <p:cNvPicPr/>
          <p:nvPr/>
        </p:nvPicPr>
        <p:blipFill>
          <a:blip r:embed="rId3" cstate="print"/>
          <a:srcRect t="37945"/>
          <a:stretch>
            <a:fillRect/>
          </a:stretch>
        </p:blipFill>
        <p:spPr>
          <a:xfrm>
            <a:off x="179512" y="285728"/>
            <a:ext cx="4464496" cy="3359296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IMG_20170129_164133.jpg"/>
          <p:cNvPicPr/>
          <p:nvPr/>
        </p:nvPicPr>
        <p:blipFill>
          <a:blip r:embed="rId2" cstate="print"/>
          <a:srcRect r="21486" b="6969"/>
          <a:stretch>
            <a:fillRect/>
          </a:stretch>
        </p:blipFill>
        <p:spPr>
          <a:xfrm>
            <a:off x="151403" y="1340768"/>
            <a:ext cx="3052445" cy="27127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 descr="IMG_20170129_162615.jpg"/>
          <p:cNvPicPr/>
          <p:nvPr/>
        </p:nvPicPr>
        <p:blipFill>
          <a:blip r:embed="rId3" cstate="print"/>
          <a:srcRect l="4701" r="5162"/>
          <a:stretch>
            <a:fillRect/>
          </a:stretch>
        </p:blipFill>
        <p:spPr>
          <a:xfrm>
            <a:off x="7380312" y="2564904"/>
            <a:ext cx="1582420" cy="234251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Рисунок 6" descr="IMG_20170129_163613.jpg"/>
          <p:cNvPicPr/>
          <p:nvPr/>
        </p:nvPicPr>
        <p:blipFill>
          <a:blip r:embed="rId4" cstate="print"/>
          <a:srcRect l="4387" r="3561"/>
          <a:stretch>
            <a:fillRect/>
          </a:stretch>
        </p:blipFill>
        <p:spPr>
          <a:xfrm>
            <a:off x="6012160" y="692696"/>
            <a:ext cx="1606550" cy="23368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Рисунок 7" descr="IMG_20170129_163420.jpg"/>
          <p:cNvPicPr/>
          <p:nvPr/>
        </p:nvPicPr>
        <p:blipFill>
          <a:blip r:embed="rId5" cstate="print"/>
          <a:srcRect l="4733" r="3086"/>
          <a:stretch>
            <a:fillRect/>
          </a:stretch>
        </p:blipFill>
        <p:spPr>
          <a:xfrm>
            <a:off x="4572000" y="2636912"/>
            <a:ext cx="1606550" cy="23304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Рисунок 8" descr="IMG_20170129_163011.jpg"/>
          <p:cNvPicPr/>
          <p:nvPr/>
        </p:nvPicPr>
        <p:blipFill>
          <a:blip r:embed="rId6" cstate="print"/>
          <a:srcRect l="3374" r="4473"/>
          <a:stretch>
            <a:fillRect/>
          </a:stretch>
        </p:blipFill>
        <p:spPr>
          <a:xfrm>
            <a:off x="3275856" y="692696"/>
            <a:ext cx="1600200" cy="23304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-33907" y="148570"/>
            <a:ext cx="917790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Через 12 часов я промыл выросшие шарики в чистой воде и оценил результат: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395536" y="4077072"/>
            <a:ext cx="2602632" cy="1944216"/>
          </a:xfrm>
        </p:spPr>
        <p:txBody>
          <a:bodyPr>
            <a:norm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Все шарики увеличились относительно первоначального размера в десятки раз</a:t>
            </a:r>
            <a:endParaRPr lang="ru-RU" dirty="0"/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4067944" y="4625752"/>
            <a:ext cx="4608512" cy="22322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Шарики, которые росли в растворе зеленки, стали бирюзового цвета, в растворе йода – желтые, в растворе марганцовки – красно-коричневые, в пищевом красителе – голубые и синие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32040" y="3789040"/>
            <a:ext cx="4139952" cy="2808312"/>
          </a:xfrm>
        </p:spPr>
        <p:txBody>
          <a:bodyPr>
            <a:norm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Рассмотрим шарики, которые пришлось переложить в отдельную миску во время эксперимента. Так как в эту миску я так же добавлял воду, они тоже продолжали расти, но вот цвет их изменился. Самым стойким цветом оказался – зеленый (раствор зеленки).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16024" y="3933056"/>
            <a:ext cx="4644008" cy="25202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При сравнении окрашенных мной шариков и разноцветных шариков, выращенных в чистой воде, мы видим, что цвета получились более насыщенными при моей окраске. Особенно интересно выглядит окрашенный гидрогель, который изначально был белого цвета.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6" name="Рисунок 5" descr="IMG_20170129_163941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51520" y="332656"/>
            <a:ext cx="4680520" cy="345638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Рисунок 6" descr="IMG_20170129_164000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364088" y="332656"/>
            <a:ext cx="3312368" cy="352839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7744" y="144016"/>
            <a:ext cx="4824536" cy="980728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ВЫВОДЫ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052736"/>
            <a:ext cx="8229600" cy="5361459"/>
          </a:xfrm>
        </p:spPr>
        <p:txBody>
          <a:bodyPr>
            <a:noAutofit/>
          </a:bodyPr>
          <a:lstStyle/>
          <a:p>
            <a:pPr marL="0" indent="633413" algn="just">
              <a:buFont typeface="+mj-lt"/>
              <a:buAutoNum type="arabicPeriod"/>
            </a:pP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Аквагрунт и шарики Орбис имеют одинаковую основу – гидрогель.</a:t>
            </a:r>
          </a:p>
          <a:p>
            <a:pPr marL="0" indent="633413" algn="just">
              <a:buFont typeface="+mj-lt"/>
              <a:buAutoNum type="arabicPeriod"/>
            </a:pP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Оба этих материала обладают массой полезных свойств. Аквагрунт способен впитывать и удерживать в своей структуре большой объем воды и удобрений, а впоследствии отдавать ее корням растения по мере необходимости. Шарики Орбис в основном предназначены для детских игр и декорирования помещений. </a:t>
            </a:r>
          </a:p>
          <a:p>
            <a:pPr marL="0" indent="633413" algn="just">
              <a:buFont typeface="+mj-lt"/>
              <a:buAutoNum type="arabicPeriod"/>
            </a:pP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Гидрогелевые шары совершенно безвредны и являются полностью </a:t>
            </a:r>
            <a:r>
              <a:rPr lang="ru-RU" sz="2100" dirty="0" err="1" smtClean="0">
                <a:latin typeface="Times New Roman" pitchFamily="18" charset="0"/>
                <a:cs typeface="Times New Roman" pitchFamily="18" charset="0"/>
              </a:rPr>
              <a:t>биоразлагаемыми</a:t>
            </a: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, поэтому не наносят вреда экологии.</a:t>
            </a:r>
          </a:p>
          <a:p>
            <a:pPr marL="0" indent="633413" algn="just">
              <a:buFont typeface="+mj-lt"/>
              <a:buAutoNum type="arabicPeriod"/>
            </a:pPr>
            <a:r>
              <a:rPr lang="ru-RU" sz="2100" dirty="0" smtClean="0">
                <a:latin typeface="Times New Roman" pitchFamily="18" charset="0"/>
                <a:cs typeface="Times New Roman" pitchFamily="18" charset="0"/>
              </a:rPr>
              <a:t>Проведенный эксперимент подтвердил мою гипотезу, что прозрачные и белые, растущие в воде шарики, можно окрасить в домашних условиях с помощью различных красителей.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652934"/>
          </a:xfrm>
          <a:gradFill flip="none" rotWithShape="1">
            <a:gsLst>
              <a:gs pos="0">
                <a:srgbClr val="FF9933">
                  <a:tint val="66000"/>
                  <a:satMod val="160000"/>
                </a:srgbClr>
              </a:gs>
              <a:gs pos="50000">
                <a:srgbClr val="FF9933">
                  <a:tint val="44500"/>
                  <a:satMod val="160000"/>
                </a:srgbClr>
              </a:gs>
              <a:gs pos="100000">
                <a:srgbClr val="FF9933">
                  <a:tint val="23500"/>
                  <a:satMod val="160000"/>
                </a:srgbClr>
              </a:gs>
            </a:gsLst>
            <a:lin ang="16200000" scaled="1"/>
            <a:tileRect/>
          </a:gradFill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Введение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akvagrunt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81057" y="4221088"/>
            <a:ext cx="3230266" cy="230425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836712"/>
            <a:ext cx="8352928" cy="5760640"/>
          </a:xfrm>
        </p:spPr>
        <p:txBody>
          <a:bodyPr>
            <a:normAutofit fontScale="70000" lnSpcReduction="20000"/>
          </a:bodyPr>
          <a:lstStyle/>
          <a:p>
            <a:pPr marL="0" indent="354013" algn="just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Растущие в воде шарики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это россыпь маленьких твердых горошин, которые таят в себе настоящее чудо. Крошечные разноцветные крупинки, попадая в воду, всего за несколько часов многократно увеличиваются в размерах. Напившись влаги, они превращаются в мягкие и упругие цветные шарики, при этом, чем чище была вода, тем крупнее получится шарик. Выращивать шарики можно и просто так, в рамках любительского эксперимента, и с целью сделать из них оригинальный сувенир или превратить в необычную игру. </a:t>
            </a:r>
          </a:p>
          <a:p>
            <a:pPr marL="0" indent="354013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цветочных магазинах такие шарики называются «Аквагрунт», а в магазине игрушек – «Шарики Орбис». Чем же они друг от друга отличаются? И какие эксперименты можно с ними проводить? Выясним это в нашем исследовательском проекте.</a:t>
            </a:r>
          </a:p>
          <a:p>
            <a:pPr>
              <a:buNone/>
            </a:pPr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             Цели исследования</a:t>
            </a: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Выяснить, в чем отличия между </a:t>
            </a:r>
          </a:p>
          <a:p>
            <a:pPr lvl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аквагрунтом и шариками Орбис;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Определить их полезные свойства;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Исследовать способность окрашивания </a:t>
            </a:r>
          </a:p>
          <a:p>
            <a:pPr lvl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шариков с помощью различных видов красителей.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re4-460x46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71800" y="548680"/>
            <a:ext cx="2952328" cy="295232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Гидрогель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476672"/>
            <a:ext cx="2736304" cy="2952328"/>
          </a:xfrm>
        </p:spPr>
        <p:txBody>
          <a:bodyPr>
            <a:normAutofit fontScale="62500" lnSpcReduction="20000"/>
          </a:bodyPr>
          <a:lstStyle/>
          <a:p>
            <a:pPr marL="0" indent="354013"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Гранулы, изготовленные из пищевых компонентов, которые обладают абсорбирующими свойствами и подаются биологической переработке, разработчики называют  -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 гидрогелем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354013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139952" y="5517232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54013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3356992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4013"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Только гель, который используют в сельскохозяйственных целях, называют гидрогелем, а декоративный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аквагрунтом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6" name="Рисунок 5" descr="1733lw_4_20150307175557wn.jpg"/>
          <p:cNvPicPr>
            <a:picLocks noChangeAspect="1"/>
          </p:cNvPicPr>
          <p:nvPr/>
        </p:nvPicPr>
        <p:blipFill>
          <a:blip r:embed="rId3" cstate="print"/>
          <a:srcRect b="54641"/>
          <a:stretch>
            <a:fillRect/>
          </a:stretch>
        </p:blipFill>
        <p:spPr>
          <a:xfrm>
            <a:off x="1619672" y="4077072"/>
            <a:ext cx="5715000" cy="2592288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5796136" y="404664"/>
            <a:ext cx="334786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4013" algn="ctr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Гидрогель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- это гранулы особого соединения химического, поглощающего воду и растворимые в воде удобрения в сотни раз больше чем собственный вес, а затем их отдающего растениям по мере необходимости.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722304e5eb8e.jpg"/>
          <p:cNvPicPr>
            <a:picLocks noChangeAspect="1"/>
          </p:cNvPicPr>
          <p:nvPr/>
        </p:nvPicPr>
        <p:blipFill>
          <a:blip r:embed="rId2" cstate="print"/>
          <a:srcRect l="48571"/>
          <a:stretch>
            <a:fillRect/>
          </a:stretch>
        </p:blipFill>
        <p:spPr>
          <a:xfrm>
            <a:off x="3059832" y="4093418"/>
            <a:ext cx="2591370" cy="2647950"/>
          </a:xfrm>
          <a:prstGeom prst="rect">
            <a:avLst/>
          </a:prstGeom>
        </p:spPr>
      </p:pic>
      <p:pic>
        <p:nvPicPr>
          <p:cNvPr id="13" name="Рисунок 12" descr="722304e5eb8e.jpg"/>
          <p:cNvPicPr>
            <a:picLocks noChangeAspect="1"/>
          </p:cNvPicPr>
          <p:nvPr/>
        </p:nvPicPr>
        <p:blipFill>
          <a:blip r:embed="rId2" cstate="print"/>
          <a:srcRect r="51429"/>
          <a:stretch>
            <a:fillRect/>
          </a:stretch>
        </p:blipFill>
        <p:spPr>
          <a:xfrm>
            <a:off x="3059832" y="1628800"/>
            <a:ext cx="2447355" cy="2647950"/>
          </a:xfrm>
          <a:prstGeom prst="rect">
            <a:avLst/>
          </a:prstGeom>
        </p:spPr>
      </p:pic>
      <p:pic>
        <p:nvPicPr>
          <p:cNvPr id="10" name="Рисунок 9" descr="653aed922f53.jpg"/>
          <p:cNvPicPr>
            <a:picLocks noChangeAspect="1"/>
          </p:cNvPicPr>
          <p:nvPr/>
        </p:nvPicPr>
        <p:blipFill>
          <a:blip r:embed="rId3" cstate="print"/>
          <a:srcRect l="16327" r="17712"/>
          <a:stretch>
            <a:fillRect/>
          </a:stretch>
        </p:blipFill>
        <p:spPr>
          <a:xfrm>
            <a:off x="179512" y="3573016"/>
            <a:ext cx="2537934" cy="30780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АКВАГРУНТ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844824"/>
            <a:ext cx="2448272" cy="158417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Можно в сочетании с ароматизаторами применять как декоративный освежитель воздуха.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23528" y="620688"/>
            <a:ext cx="864096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Декоративный гидрогель хорошо впитывает влагу, а так же жидкие удобрения, которые постепенно отдает растению. В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аквагрунте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растения существуют в течение непродолжительного периода времени, но не растут и не развиваются как в обычном грунте.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759624" y="4272677"/>
            <a:ext cx="338437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Он позволяет спокойно пережить отсутствие полива на протяжении двух-трех недель. Разбухшие шарики вносятся в почву и хорошо проливаются водой. Шарики заменят растениям капельный полив и спасут растения от жары и пересыхания 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 descr="522749_shariki-dlya-cvetov.jpg"/>
          <p:cNvPicPr>
            <a:picLocks noChangeAspect="1"/>
          </p:cNvPicPr>
          <p:nvPr/>
        </p:nvPicPr>
        <p:blipFill>
          <a:blip r:embed="rId4" cstate="print"/>
          <a:srcRect l="4641" r="9681"/>
          <a:stretch>
            <a:fillRect/>
          </a:stretch>
        </p:blipFill>
        <p:spPr>
          <a:xfrm>
            <a:off x="5940152" y="1556792"/>
            <a:ext cx="3024335" cy="26709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1001782750.jpg"/>
          <p:cNvPicPr>
            <a:picLocks noChangeAspect="1"/>
          </p:cNvPicPr>
          <p:nvPr/>
        </p:nvPicPr>
        <p:blipFill>
          <a:blip r:embed="rId2" cstate="print"/>
          <a:srcRect b="11325"/>
          <a:stretch>
            <a:fillRect/>
          </a:stretch>
        </p:blipFill>
        <p:spPr>
          <a:xfrm>
            <a:off x="5436096" y="4540128"/>
            <a:ext cx="3240360" cy="23178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original (1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03848" y="1772816"/>
            <a:ext cx="2636912" cy="36564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Шарики ОРБИС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96136" y="1412776"/>
            <a:ext cx="3168352" cy="374441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При добавлении в воду шарики вырастают в размере, который более чем в 100 раз превышает их объем. Молекулы воды заполняют промежутки между молекулами полимера, делая готовые шары Орбис на 99% состоящими из воды. Водные гранулы Орбис являются полностью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биоразлагаемыми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, поэтому не наносят вреда экологии.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15616" y="548680"/>
            <a:ext cx="697998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Полимер шариков Орбис – это гидрогель «</a:t>
            </a:r>
            <a:r>
              <a:rPr lang="ru-RU" sz="20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полиакриламид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», высокотехнологичное соединение акриловой кислоты, </a:t>
            </a:r>
            <a:r>
              <a:rPr lang="ru-RU" sz="20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гидроксида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натрия и красителя. </a:t>
            </a:r>
          </a:p>
        </p:txBody>
      </p:sp>
      <p:pic>
        <p:nvPicPr>
          <p:cNvPr id="5" name="Рисунок 4" descr="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1556792"/>
            <a:ext cx="3167844" cy="40867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FFE5FF">
                  <a:shade val="30000"/>
                  <a:satMod val="115000"/>
                </a:srgbClr>
              </a:gs>
              <a:gs pos="50000">
                <a:srgbClr val="FFE5FF">
                  <a:shade val="67500"/>
                  <a:satMod val="115000"/>
                </a:srgbClr>
              </a:gs>
              <a:gs pos="100000">
                <a:srgbClr val="FFE5FF">
                  <a:shade val="100000"/>
                  <a:satMod val="115000"/>
                </a:srgbClr>
              </a:gs>
            </a:gsLst>
            <a:path path="circle">
              <a:fillToRect t="100000" r="100000"/>
            </a:path>
            <a:tileRect l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075240" cy="2952328"/>
          </a:xfrm>
        </p:spPr>
        <p:txBody>
          <a:bodyPr>
            <a:noAutofit/>
          </a:bodyPr>
          <a:lstStyle/>
          <a:p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Сенсорная коробка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— это любой контейнер или емкость с наполнением предметами разнообразных форм и размеров по вашему желанию. Такая коробочка позволит ребенку развить моторные навыки и разнообразить опыт тактильных ощущений: ребенок трогает, исследует, пересыпает, закапывает, откапывает, переливает и конечно просто играет предметами из коробки.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16.jpg"/>
          <p:cNvPicPr/>
          <p:nvPr/>
        </p:nvPicPr>
        <p:blipFill>
          <a:blip r:embed="rId2" cstate="print"/>
          <a:srcRect l="10669" t="8000" r="9521" b="5407"/>
          <a:stretch>
            <a:fillRect/>
          </a:stretch>
        </p:blipFill>
        <p:spPr>
          <a:xfrm>
            <a:off x="5796136" y="2636912"/>
            <a:ext cx="2957232" cy="2133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Lb4wFz65_uc.jpg"/>
          <p:cNvPicPr/>
          <p:nvPr/>
        </p:nvPicPr>
        <p:blipFill>
          <a:blip r:embed="rId3" cstate="print"/>
          <a:srcRect t="13803" r="-571" b="14078"/>
          <a:stretch>
            <a:fillRect/>
          </a:stretch>
        </p:blipFill>
        <p:spPr>
          <a:xfrm>
            <a:off x="611560" y="2708920"/>
            <a:ext cx="5112568" cy="38164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882352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Эксперимент по окраске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гидрогелевых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шариков разными видами красителей.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60" y="1483568"/>
            <a:ext cx="3898776" cy="5257800"/>
          </a:xfrm>
        </p:spPr>
        <p:txBody>
          <a:bodyPr>
            <a:noAutofit/>
          </a:bodyPr>
          <a:lstStyle/>
          <a:p>
            <a:pPr marL="176213" lvl="0" indent="-176213" fontAlgn="base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 пакетика прозрачных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гидрогелевых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шариков;</a:t>
            </a:r>
          </a:p>
          <a:p>
            <a:pPr marL="176213" indent="-176213" fontAlgn="base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 пакетик белых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гидрогелевых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шариков;</a:t>
            </a:r>
          </a:p>
          <a:p>
            <a:pPr marL="176213" lvl="0" indent="-176213" fontAlgn="base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 пакетик разноцветных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гидрогелевых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шариков;</a:t>
            </a:r>
          </a:p>
          <a:p>
            <a:pPr marL="176213" lvl="0" indent="-176213" fontAlgn="base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4 больших стеклянных стакана;</a:t>
            </a:r>
          </a:p>
          <a:p>
            <a:pPr marL="176213" lvl="0" indent="-176213" fontAlgn="base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 стеклянную миску;</a:t>
            </a:r>
          </a:p>
          <a:p>
            <a:pPr marL="176213" lvl="0" indent="-176213" fontAlgn="base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вода;</a:t>
            </a:r>
          </a:p>
          <a:p>
            <a:pPr marL="176213" lvl="0" indent="-176213" fontAlgn="base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перчатки.</a:t>
            </a:r>
          </a:p>
          <a:p>
            <a:pPr marL="176213" indent="-176213" fontAlgn="base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качестве красителей я взял:</a:t>
            </a:r>
          </a:p>
          <a:p>
            <a:pPr marL="176213" lvl="0" indent="-176213" fontAlgn="base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йод;</a:t>
            </a:r>
          </a:p>
          <a:p>
            <a:pPr marL="176213" lvl="0" indent="-176213" fontAlgn="base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зеленку;</a:t>
            </a:r>
          </a:p>
          <a:p>
            <a:pPr marL="176213" lvl="0" indent="-176213" fontAlgn="base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марганцовку;</a:t>
            </a:r>
          </a:p>
          <a:p>
            <a:pPr marL="176213" lvl="0" indent="-176213" fontAlgn="base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пищевой краситель (синий).</a:t>
            </a:r>
          </a:p>
          <a:p>
            <a:endParaRPr lang="ru-RU" sz="1100" dirty="0"/>
          </a:p>
        </p:txBody>
      </p:sp>
      <p:pic>
        <p:nvPicPr>
          <p:cNvPr id="4" name="Рисунок 3" descr="IMG_20170126_180528.jpg"/>
          <p:cNvPicPr/>
          <p:nvPr/>
        </p:nvPicPr>
        <p:blipFill>
          <a:blip r:embed="rId2" cstate="print"/>
          <a:srcRect t="50998" r="2057" b="16536"/>
          <a:stretch>
            <a:fillRect/>
          </a:stretch>
        </p:blipFill>
        <p:spPr>
          <a:xfrm>
            <a:off x="4139952" y="2428868"/>
            <a:ext cx="4646890" cy="35924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0" y="836712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Мой эксперимент был проведен в домашних условиях. </a:t>
            </a:r>
          </a:p>
          <a:p>
            <a:pPr algn="ctr" fontAlgn="base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Для его проведения я приготовил все необходимое: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34082"/>
          </a:xfrm>
        </p:spPr>
        <p:txBody>
          <a:bodyPr>
            <a:noAutofit/>
          </a:bodyPr>
          <a:lstStyle/>
          <a:p>
            <a:pPr fontAlgn="base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Начнем эксперимент.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4985793"/>
            <a:ext cx="8229600" cy="1872207"/>
          </a:xfrm>
        </p:spPr>
        <p:txBody>
          <a:bodyPr>
            <a:normAutofit/>
          </a:bodyPr>
          <a:lstStyle/>
          <a:p>
            <a:pPr marL="722313" indent="354013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Нальем во все приготовленные емкости чистой воды.</a:t>
            </a:r>
          </a:p>
          <a:p>
            <a:pPr marL="722313" indent="354013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Оденем перчатки для того, чтобы руки остались чистыми, так как выбранные мной красители очень хорошо окрашивают кожу.</a:t>
            </a:r>
          </a:p>
          <a:p>
            <a:pPr marL="722313" indent="354013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Растворим в стаканах с водой наши красители.</a:t>
            </a:r>
          </a:p>
          <a:p>
            <a:pPr marL="722313" indent="354013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Вода в миске остается чистой .</a:t>
            </a:r>
            <a:endParaRPr lang="ru-RU" sz="2000" dirty="0"/>
          </a:p>
        </p:txBody>
      </p:sp>
      <p:pic>
        <p:nvPicPr>
          <p:cNvPr id="4" name="Рисунок 3" descr="IMG_20170126_181502.jpg"/>
          <p:cNvPicPr/>
          <p:nvPr/>
        </p:nvPicPr>
        <p:blipFill>
          <a:blip r:embed="rId2" cstate="print"/>
          <a:srcRect t="46243" r="3556" b="6630"/>
          <a:stretch>
            <a:fillRect/>
          </a:stretch>
        </p:blipFill>
        <p:spPr>
          <a:xfrm>
            <a:off x="2411760" y="1142984"/>
            <a:ext cx="4160504" cy="385219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4741168"/>
            <a:ext cx="8229600" cy="2116832"/>
          </a:xfrm>
        </p:spPr>
        <p:txBody>
          <a:bodyPr/>
          <a:lstStyle/>
          <a:p>
            <a:pPr lvl="1" fontAlgn="base">
              <a:buFont typeface="Arial" pitchFamily="34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Насыпаем наши прозрачные и белые шарики в стаканы с красителями (по небольшой горсточке). В миску с чистой водой высыпаем содержимое пакетика с разноцветными шариками и цветочком.</a:t>
            </a:r>
          </a:p>
          <a:p>
            <a:pPr lvl="1" fontAlgn="base">
              <a:buFont typeface="Arial" pitchFamily="34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Оставляем наши емкости на несколько часов при комнатной температуре для того, чтобы шарики выросли (8-12 часов).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IMG_20170126_182310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139952" y="260648"/>
            <a:ext cx="1512168" cy="208823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Рисунок 4" descr="IMG_20170126_182234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308304" y="332656"/>
            <a:ext cx="1512168" cy="208823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 descr="IMG_20170126_182102.jpg"/>
          <p:cNvPicPr/>
          <p:nvPr/>
        </p:nvPicPr>
        <p:blipFill>
          <a:blip r:embed="rId4" cstate="print"/>
          <a:srcRect t="37678"/>
          <a:stretch>
            <a:fillRect/>
          </a:stretch>
        </p:blipFill>
        <p:spPr>
          <a:xfrm>
            <a:off x="395536" y="428604"/>
            <a:ext cx="3600400" cy="415252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Рисунок 6" descr="IMG_20170126_182159.jpg"/>
          <p:cNvPicPr/>
          <p:nvPr/>
        </p:nvPicPr>
        <p:blipFill>
          <a:blip r:embed="rId5" cstate="print"/>
          <a:srcRect t="8852"/>
          <a:stretch>
            <a:fillRect/>
          </a:stretch>
        </p:blipFill>
        <p:spPr>
          <a:xfrm>
            <a:off x="5724128" y="1484784"/>
            <a:ext cx="1512168" cy="208823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Рисунок 7" descr="IMG_20170126_182350.jpg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4139952" y="2492896"/>
            <a:ext cx="1512168" cy="208823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Рисунок 8" descr="IMG_20170126_182329.jpg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7308304" y="2564904"/>
            <a:ext cx="1512168" cy="208823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431</TotalTime>
  <Words>760</Words>
  <Application>Microsoft Office PowerPoint</Application>
  <PresentationFormat>Экран (4:3)</PresentationFormat>
  <Paragraphs>57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Тема проекта</vt:lpstr>
      <vt:lpstr>Введение</vt:lpstr>
      <vt:lpstr>Гидрогель</vt:lpstr>
      <vt:lpstr>АКВАГРУНТ</vt:lpstr>
      <vt:lpstr>Шарики ОРБИС</vt:lpstr>
      <vt:lpstr>Сенсорная коробка — это любой контейнер или емкость с наполнением предметами разнообразных форм и размеров по вашему желанию. Такая коробочка позволит ребенку развить моторные навыки и разнообразить опыт тактильных ощущений: ребенок трогает, исследует, пересыпает, закапывает, откапывает, переливает и конечно просто играет предметами из коробки.</vt:lpstr>
      <vt:lpstr>Эксперимент по окраске гидрогелевых шариков разными видами красителей.</vt:lpstr>
      <vt:lpstr>Начнем эксперимент. </vt:lpstr>
      <vt:lpstr>Слайд 9</vt:lpstr>
      <vt:lpstr>Вот так шарики увеличились в размере через 1 час. И уже было видно, что они поменяли свой цвет.  Через 2 часа шарики увеличились в размере настолько, что стали вываливаться из стаканов. Чтобы продолжить эксперимент, часть шариков из стаканов с красителями пришлось переложить в отдельную миску. Так как шарики растут за счет впитывания в себя воды, ее приходилось периодически добавлять во все емкости. </vt:lpstr>
      <vt:lpstr>Все шарики увеличились относительно первоначального размера в десятки раз</vt:lpstr>
      <vt:lpstr>Рассмотрим шарики, которые пришлось переложить в отдельную миску во время эксперимента. Так как в эту миску я так же добавлял воду, они тоже продолжали расти, но вот цвет их изменился. Самым стойким цветом оказался – зеленый (раствор зеленки).</vt:lpstr>
      <vt:lpstr>ВЫВОДЫ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Галина</dc:creator>
  <cp:lastModifiedBy>Lena</cp:lastModifiedBy>
  <cp:revision>52</cp:revision>
  <dcterms:created xsi:type="dcterms:W3CDTF">2017-01-30T11:02:57Z</dcterms:created>
  <dcterms:modified xsi:type="dcterms:W3CDTF">2017-03-13T17:06:27Z</dcterms:modified>
</cp:coreProperties>
</file>