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73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2" autoAdjust="0"/>
    <p:restoredTop sz="94660"/>
  </p:normalViewPr>
  <p:slideViewPr>
    <p:cSldViewPr>
      <p:cViewPr varScale="1">
        <p:scale>
          <a:sx n="69" d="100"/>
          <a:sy n="69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Автор:   </a:t>
            </a:r>
            <a:r>
              <a:rPr lang="ru-RU" sz="2900" b="1" dirty="0" err="1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Мацоян</a:t>
            </a:r>
            <a:r>
              <a:rPr lang="ru-RU" sz="2900" b="1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 Никита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/>
            </a:r>
            <a:b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</a:b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4 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«Г» класса, </a:t>
            </a:r>
            <a:r>
              <a:rPr lang="ru-RU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МОУ СОШ №26 </a:t>
            </a:r>
            <a:r>
              <a:rPr lang="ru-RU" dirty="0"/>
              <a:t> </a:t>
            </a:r>
            <a:r>
              <a:rPr lang="ru-RU" dirty="0" err="1" smtClean="0"/>
              <a:t>г.Сочи</a:t>
            </a:r>
            <a:endParaRPr lang="ru-RU" b="1" dirty="0" smtClean="0">
              <a:solidFill>
                <a:prstClr val="black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7"/>
            <a:ext cx="8568952" cy="3456383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 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>IV Всероссийский конкурс детских исследовательских проектов "Первые шаги в науку" 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>
                <a:solidFill>
                  <a:schemeClr val="tx1"/>
                </a:solidFill>
              </a:rPr>
              <a:t/>
            </a: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тема:  </a:t>
            </a:r>
            <a:r>
              <a:rPr lang="ru-RU" sz="3600" dirty="0" smtClean="0">
                <a:solidFill>
                  <a:schemeClr val="tx1"/>
                </a:solidFill>
              </a:rPr>
              <a:t>Язык  дельфинов</a:t>
            </a:r>
            <a:r>
              <a:rPr lang="ru-RU" sz="7300" dirty="0" smtClean="0">
                <a:solidFill>
                  <a:schemeClr val="tx1"/>
                </a:solidFill>
              </a:rPr>
              <a:t/>
            </a:r>
            <a:br>
              <a:rPr lang="ru-RU" sz="7300" dirty="0" smtClean="0">
                <a:solidFill>
                  <a:schemeClr val="tx1"/>
                </a:solidFill>
              </a:rPr>
            </a:br>
            <a:r>
              <a:rPr lang="ru-RU" sz="73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73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Предметная область : 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естествознание</a:t>
            </a:r>
            <a:r>
              <a:rPr lang="ru-RU" sz="24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 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31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640960" cy="114300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3200" dirty="0" smtClean="0">
                <a:effectLst/>
              </a:rPr>
              <a:t> </a:t>
            </a:r>
            <a:r>
              <a:rPr lang="ru-RU" sz="3200" dirty="0">
                <a:effectLst/>
              </a:rPr>
              <a:t>К</a:t>
            </a:r>
            <a:r>
              <a:rPr lang="ru-RU" sz="3200" dirty="0" smtClean="0">
                <a:effectLst/>
              </a:rPr>
              <a:t>ак увидеть действие ультразвука</a:t>
            </a:r>
            <a:r>
              <a:rPr lang="ru-RU" dirty="0" smtClean="0">
                <a:effectLst/>
              </a:rPr>
              <a:t>?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832007" y="908720"/>
            <a:ext cx="3523969" cy="5192498"/>
          </a:xfrm>
        </p:spPr>
        <p:txBody>
          <a:bodyPr>
            <a:normAutofit fontScale="70000" lnSpcReduction="20000"/>
          </a:bodyPr>
          <a:lstStyle/>
          <a:p>
            <a:r>
              <a:rPr lang="ru-RU" i="1" dirty="0"/>
              <a:t>Для того чтобы понять, как дельфины используют ультразвук в воде проделаем опыт.</a:t>
            </a:r>
            <a:endParaRPr lang="ru-RU" dirty="0"/>
          </a:p>
          <a:p>
            <a:r>
              <a:rPr lang="ru-RU" dirty="0"/>
              <a:t>Зажжем свечу, возьмем УЗ-генератор, включим ультразвук и направим стержень генератора на пламя с расстояния 5-10 см. Пламя слегка отклонится под действием. </a:t>
            </a:r>
          </a:p>
          <a:p>
            <a:r>
              <a:rPr lang="ru-RU" dirty="0"/>
              <a:t>Поставим парашютный шелк между излучателем и пламенем. На расстоянии 1-2 см </a:t>
            </a:r>
            <a:r>
              <a:rPr lang="ru-RU" dirty="0"/>
              <a:t>,</a:t>
            </a:r>
            <a:r>
              <a:rPr lang="ru-RU" dirty="0" smtClean="0"/>
              <a:t>включим </a:t>
            </a:r>
            <a:r>
              <a:rPr lang="ru-RU" dirty="0"/>
              <a:t>излучатель. Видим, что пламя все равно отклонилось. </a:t>
            </a:r>
          </a:p>
          <a:p>
            <a:r>
              <a:rPr lang="ru-RU" b="1" dirty="0"/>
              <a:t>Вывод</a:t>
            </a:r>
            <a:r>
              <a:rPr lang="ru-RU" dirty="0"/>
              <a:t>: Парашютный шелк очень плотная ткань, это значит, что пламя отклоняется под действием ультразвука.</a:t>
            </a:r>
          </a:p>
          <a:p>
            <a:r>
              <a:rPr lang="ru-RU" dirty="0"/>
              <a:t> </a:t>
            </a:r>
          </a:p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r>
              <a:rPr lang="ru-RU" b="1" dirty="0" smtClean="0"/>
              <a:t>Вывод</a:t>
            </a:r>
            <a:r>
              <a:rPr lang="ru-RU" dirty="0"/>
              <a:t>: </a:t>
            </a:r>
            <a:r>
              <a:rPr lang="ru-RU" dirty="0" smtClean="0"/>
              <a:t>пламя </a:t>
            </a:r>
            <a:r>
              <a:rPr lang="ru-RU" dirty="0"/>
              <a:t>отклоняется под действием ультразвука.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89040"/>
            <a:ext cx="4104456" cy="2736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36712"/>
            <a:ext cx="4031940" cy="268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01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7956376" cy="114300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effectLst/>
              </a:rPr>
              <a:t>Отражение ультразвука.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68760"/>
            <a:ext cx="4320480" cy="5400600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Теперь поставим зеркало так, чтобы угол между свечкой и излучателем был примерно равен углу между ним и направлением на свечу. Мы увидим, что пламя стало реагировать на него. 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Вывод :</a:t>
            </a:r>
            <a:r>
              <a:rPr lang="ru-RU" sz="1600" dirty="0">
                <a:solidFill>
                  <a:schemeClr val="tx1"/>
                </a:solidFill>
              </a:rPr>
              <a:t> ультразвук как и другая волна , способна отражаться от препятствий. </a:t>
            </a:r>
            <a:r>
              <a:rPr lang="ru-RU" sz="1600" b="1" dirty="0">
                <a:solidFill>
                  <a:schemeClr val="tx1"/>
                </a:solidFill>
              </a:rPr>
              <a:t>Отражение ультразвука используют дельфины для определения направления на препятствие и расстояния до него</a:t>
            </a:r>
            <a:r>
              <a:rPr lang="ru-RU" sz="1600" b="1" dirty="0" smtClean="0">
                <a:solidFill>
                  <a:schemeClr val="tx1"/>
                </a:solidFill>
              </a:rPr>
              <a:t>.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1500" dirty="0">
                <a:solidFill>
                  <a:prstClr val="black"/>
                </a:solidFill>
              </a:rPr>
              <a:t>Благодаря эхолокатору дельфина ученые создали аппарат, который помогает слепым людям передвигаться по многолюдным улицам. В медицине отражение ультразвука используют для УЗИ </a:t>
            </a:r>
            <a:r>
              <a:rPr lang="ru-RU" sz="1500" dirty="0" smtClean="0">
                <a:solidFill>
                  <a:prstClr val="black"/>
                </a:solidFill>
              </a:rPr>
              <a:t>исследований</a:t>
            </a:r>
            <a:r>
              <a:rPr lang="ru-RU" sz="1500" dirty="0">
                <a:solidFill>
                  <a:prstClr val="black"/>
                </a:solidFill>
              </a:rPr>
              <a:t>.</a:t>
            </a:r>
          </a:p>
          <a:p>
            <a:endParaRPr lang="ru-RU" sz="16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45" y="1844824"/>
            <a:ext cx="4464973" cy="324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2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 smtClean="0"/>
              <a:t>Дельфинотерапия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5076056" cy="561662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17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Оказывается </a:t>
            </a:r>
            <a:r>
              <a:rPr lang="ru-RU" sz="1700" b="1" dirty="0">
                <a:solidFill>
                  <a:schemeClr val="tx1"/>
                </a:solidFill>
                <a:latin typeface="Calibri" panose="020F0502020204030204" pitchFamily="34" charset="0"/>
              </a:rPr>
              <a:t>, дельфины не только хотят с нами общаться, но еще и обладают способностью лечить людей при помощи своего языка!</a:t>
            </a:r>
            <a:endParaRPr lang="ru-RU" sz="17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r>
              <a:rPr lang="ru-RU" sz="1700" dirty="0">
                <a:solidFill>
                  <a:schemeClr val="tx1"/>
                </a:solidFill>
                <a:latin typeface="Calibri" panose="020F0502020204030204" pitchFamily="34" charset="0"/>
              </a:rPr>
              <a:t>Способ лечения ультразвуком с помощью излучения сонара дельфина называется </a:t>
            </a:r>
            <a:r>
              <a:rPr lang="ru-RU" sz="1700" b="1" i="1" dirty="0" err="1">
                <a:solidFill>
                  <a:schemeClr val="tx1"/>
                </a:solidFill>
                <a:latin typeface="Calibri" panose="020F0502020204030204" pitchFamily="34" charset="0"/>
              </a:rPr>
              <a:t>Дельфинотерапия</a:t>
            </a:r>
            <a:r>
              <a:rPr lang="ru-RU" sz="1700" b="1" i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  <a:r>
              <a:rPr lang="ru-RU" sz="17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ru-RU" sz="17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r>
              <a:rPr lang="ru-RU" sz="17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При </a:t>
            </a:r>
            <a:r>
              <a:rPr lang="ru-RU" sz="1700" dirty="0">
                <a:solidFill>
                  <a:schemeClr val="tx1"/>
                </a:solidFill>
                <a:latin typeface="Calibri" panose="020F0502020204030204" pitchFamily="34" charset="0"/>
              </a:rPr>
              <a:t>контактах с дельфинами хорошие эмоции буквально переполняют человека. Поэтому </a:t>
            </a:r>
            <a:r>
              <a:rPr lang="ru-RU" sz="1700" b="1" dirty="0">
                <a:solidFill>
                  <a:schemeClr val="tx1"/>
                </a:solidFill>
                <a:latin typeface="Calibri" panose="020F0502020204030204" pitchFamily="34" charset="0"/>
              </a:rPr>
              <a:t>пообщаться с дельфинами – заветная мечта многих людей. </a:t>
            </a:r>
            <a:r>
              <a:rPr lang="ru-RU" sz="1700" dirty="0">
                <a:solidFill>
                  <a:schemeClr val="tx1"/>
                </a:solidFill>
                <a:latin typeface="Calibri" panose="020F0502020204030204" pitchFamily="34" charset="0"/>
              </a:rPr>
              <a:t>Дельфины могут </a:t>
            </a:r>
            <a:r>
              <a:rPr lang="ru-RU" sz="1700" b="1" dirty="0">
                <a:solidFill>
                  <a:schemeClr val="tx1"/>
                </a:solidFill>
                <a:latin typeface="Calibri" panose="020F0502020204030204" pitchFamily="34" charset="0"/>
              </a:rPr>
              <a:t>лечить</a:t>
            </a:r>
            <a:r>
              <a:rPr lang="ru-RU" sz="1700" dirty="0">
                <a:solidFill>
                  <a:schemeClr val="tx1"/>
                </a:solidFill>
                <a:latin typeface="Calibri" panose="020F0502020204030204" pitchFamily="34" charset="0"/>
              </a:rPr>
              <a:t> иммунную, </a:t>
            </a:r>
            <a:r>
              <a:rPr lang="ru-RU" sz="17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нервную и  </a:t>
            </a:r>
            <a:r>
              <a:rPr lang="ru-RU" sz="1700" dirty="0">
                <a:solidFill>
                  <a:schemeClr val="tx1"/>
                </a:solidFill>
                <a:latin typeface="Calibri" panose="020F0502020204030204" pitchFamily="34" charset="0"/>
              </a:rPr>
              <a:t>сердечно-сосудистую </a:t>
            </a:r>
            <a:r>
              <a:rPr lang="ru-RU" sz="17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Calibri" panose="020F0502020204030204" pitchFamily="34" charset="0"/>
              </a:rPr>
              <a:t>систему человека. </a:t>
            </a:r>
            <a:endParaRPr lang="ru-RU" sz="17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endParaRPr lang="ru-RU" sz="17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r>
              <a:rPr lang="ru-RU" sz="1700" b="1" i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Дельфинотерапия</a:t>
            </a:r>
            <a:r>
              <a:rPr lang="ru-RU" sz="1700" b="1" i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ru-RU" sz="1700" b="1" i="1" dirty="0">
                <a:solidFill>
                  <a:schemeClr val="tx1"/>
                </a:solidFill>
                <a:latin typeface="Calibri" panose="020F0502020204030204" pitchFamily="34" charset="0"/>
              </a:rPr>
              <a:t>отлично подходит для излечения страхов и стрессов</a:t>
            </a:r>
            <a:r>
              <a:rPr lang="ru-RU" b="1" i="1" dirty="0">
                <a:solidFill>
                  <a:schemeClr val="tx1"/>
                </a:solidFill>
              </a:rPr>
              <a:t>.</a:t>
            </a:r>
            <a:r>
              <a:rPr lang="ru-RU" b="1" dirty="0">
                <a:solidFill>
                  <a:schemeClr val="tx1"/>
                </a:solidFill>
              </a:rPr>
              <a:t>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926673"/>
            <a:ext cx="367240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4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48464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effectLst/>
              </a:rPr>
              <a:t>Общение с дельфинами.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764704"/>
            <a:ext cx="4483142" cy="5976664"/>
          </a:xfrm>
        </p:spPr>
        <p:txBody>
          <a:bodyPr>
            <a:normAutofit fontScale="85000" lnSpcReduction="10000"/>
          </a:bodyPr>
          <a:lstStyle/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В результате общения с дельфинами я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узнал, что дельфины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постоянно переговариваются между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собой</a:t>
            </a:r>
            <a:r>
              <a:rPr lang="ru-RU" sz="2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Times New Roman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Times New Roman"/>
              </a:rPr>
              <a:t>одиночестве дельфин молчалив, в паре – разговорчив, в стае – болтает почти без умолку.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ru-RU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Общаясь с дельфинами, я почувствовал, как меня переполнили положительные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эмоции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Они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</a:rPr>
              <a:t>умеют снимать стресс, также при помощи своих «песен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».</a:t>
            </a:r>
            <a:endParaRPr lang="ru-RU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r>
              <a:rPr lang="ru-RU" sz="2000" i="1" dirty="0"/>
              <a:t> </a:t>
            </a:r>
            <a:r>
              <a:rPr lang="ru-RU" sz="2000" dirty="0">
                <a:solidFill>
                  <a:schemeClr val="tx1"/>
                </a:solidFill>
              </a:rPr>
              <a:t>Дельфины очень добрые существа, они никогда не нападают на людей, а наоборот помогают им. Хоть до конца мы и не научились понимать дельфиний язык, я понял, что они добровольно идут на контакт с человеком, чтобы поднять нас на более высокий уровень сознания. Сделать нас добрее и умнее по отношению к окружающему миру! Человек не царь природы! Надо прекратить уничтожать планету!!! 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Необходимо </a:t>
            </a:r>
            <a:r>
              <a:rPr lang="ru-RU" sz="2000" dirty="0">
                <a:solidFill>
                  <a:schemeClr val="tx1"/>
                </a:solidFill>
              </a:rPr>
              <a:t>жить в гармонии и мире! </a:t>
            </a: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654" y="1412776"/>
            <a:ext cx="4305415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7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980728"/>
            <a:ext cx="4464496" cy="5760640"/>
          </a:xfrm>
        </p:spPr>
        <p:txBody>
          <a:bodyPr>
            <a:normAutofit fontScale="62500" lnSpcReduction="20000"/>
          </a:bodyPr>
          <a:lstStyle/>
          <a:p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В </a:t>
            </a: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результате моей исследовательской работы я выяснил, что у дельфинов все - таки есть свой язык. </a:t>
            </a:r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Он способен </a:t>
            </a: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не только общаться, но и различать в воде и определять </a:t>
            </a:r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форму и размеры предметов</a:t>
            </a: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! </a:t>
            </a:r>
            <a:endParaRPr lang="ru-RU" sz="25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Дельфин </a:t>
            </a: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является «морским лекарем» и может лечить людей при помощи своего «дельфиньего языка». </a:t>
            </a:r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Благодаря изучению языка дельфинов людьми </a:t>
            </a:r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был </a:t>
            </a: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разработан </a:t>
            </a:r>
            <a:r>
              <a:rPr lang="ru-RU" sz="2500" dirty="0" err="1">
                <a:solidFill>
                  <a:schemeClr val="tx1"/>
                </a:solidFill>
                <a:latin typeface="Calibri" panose="020F0502020204030204" pitchFamily="34" charset="0"/>
              </a:rPr>
              <a:t>ультрозвуковой</a:t>
            </a: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 аппарат для медицинских исследований, а также аппарат для подводной ориентации </a:t>
            </a:r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и для передвижения слепых людей.</a:t>
            </a:r>
            <a:endParaRPr lang="ru-RU" sz="25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Налаживание контактов </a:t>
            </a: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с </a:t>
            </a:r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дельфинами нужно не только </a:t>
            </a: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для расширения </a:t>
            </a:r>
            <a:r>
              <a:rPr lang="ru-RU" sz="2500" dirty="0" err="1">
                <a:solidFill>
                  <a:schemeClr val="tx1"/>
                </a:solidFill>
                <a:latin typeface="Calibri" panose="020F0502020204030204" pitchFamily="34" charset="0"/>
              </a:rPr>
              <a:t>дельфинотерапии</a:t>
            </a:r>
            <a:r>
              <a:rPr lang="ru-RU" sz="2500" dirty="0">
                <a:solidFill>
                  <a:schemeClr val="tx1"/>
                </a:solidFill>
                <a:latin typeface="Calibri" panose="020F0502020204030204" pitchFamily="34" charset="0"/>
              </a:rPr>
              <a:t>, но и для многого другого, очень важного для людей</a:t>
            </a:r>
            <a:r>
              <a:rPr lang="ru-RU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endParaRPr lang="ru-RU" sz="25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r>
              <a:rPr lang="ru-RU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Дельфиний язык так до конца не расшифрован.</a:t>
            </a:r>
          </a:p>
          <a:p>
            <a:pPr marL="45720" indent="0">
              <a:buNone/>
            </a:pPr>
            <a:r>
              <a:rPr lang="ru-RU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Возможно</a:t>
            </a:r>
            <a:r>
              <a:rPr lang="ru-RU" sz="2500" b="1" dirty="0">
                <a:solidFill>
                  <a:schemeClr val="tx1"/>
                </a:solidFill>
                <a:latin typeface="Calibri" panose="020F0502020204030204" pitchFamily="34" charset="0"/>
              </a:rPr>
              <a:t>, о</a:t>
            </a:r>
            <a:r>
              <a:rPr lang="ru-RU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ни </a:t>
            </a:r>
            <a:r>
              <a:rPr lang="ru-RU" sz="2500" b="1" dirty="0">
                <a:solidFill>
                  <a:schemeClr val="tx1"/>
                </a:solidFill>
                <a:latin typeface="Calibri" panose="020F0502020204030204" pitchFamily="34" charset="0"/>
              </a:rPr>
              <a:t>хотят рассказать нам что радость жизни в гармонии. Они любят нас бескорыстно. Но в целом, как </a:t>
            </a:r>
            <a:r>
              <a:rPr lang="ru-RU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дельфины общаются, </a:t>
            </a:r>
            <a:r>
              <a:rPr lang="ru-RU" sz="2500" b="1" dirty="0">
                <a:solidFill>
                  <a:schemeClr val="tx1"/>
                </a:solidFill>
                <a:latin typeface="Calibri" panose="020F0502020204030204" pitchFamily="34" charset="0"/>
              </a:rPr>
              <a:t>остается тайной, до тех пор пока у нас не будет телепатических контактов с дельфинами</a:t>
            </a:r>
            <a:r>
              <a:rPr lang="ru-RU" sz="2500" b="1" dirty="0">
                <a:latin typeface="Calibri" panose="020F0502020204030204" pitchFamily="34" charset="0"/>
              </a:rPr>
              <a:t>… </a:t>
            </a:r>
          </a:p>
          <a:p>
            <a:endParaRPr lang="ru-RU" b="1" dirty="0"/>
          </a:p>
          <a:p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88840"/>
            <a:ext cx="4067054" cy="289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9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064896" cy="864096"/>
          </a:xfrm>
        </p:spPr>
        <p:txBody>
          <a:bodyPr/>
          <a:lstStyle/>
          <a:p>
            <a:pPr marL="45720" lvl="0" indent="0">
              <a:spcBef>
                <a:spcPct val="20000"/>
              </a:spcBef>
              <a:spcAft>
                <a:spcPts val="30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effectLst/>
                <a:latin typeface="Calibri"/>
                <a:ea typeface="Times New Roman"/>
                <a:cs typeface="Times New Roman"/>
              </a:rPr>
              <a:t>Цель исследования 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Calibri"/>
                <a:ea typeface="Times New Roman"/>
                <a:cs typeface="Times New Roman"/>
              </a:rPr>
              <a:t>:  </a:t>
            </a:r>
            <a:r>
              <a:rPr lang="ru-RU" sz="1800" b="0" dirty="0">
                <a:solidFill>
                  <a:schemeClr val="tx1"/>
                </a:solidFill>
                <a:effectLst/>
                <a:latin typeface="Calibri"/>
                <a:ea typeface="Times New Roman"/>
                <a:cs typeface="Times New Roman"/>
              </a:rPr>
              <a:t>выяснить</a:t>
            </a:r>
            <a:r>
              <a:rPr lang="ru-RU" sz="18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Calibri"/>
                <a:ea typeface="Times New Roman"/>
                <a:cs typeface="Times New Roman"/>
              </a:rPr>
              <a:t>, 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Calibri"/>
                <a:ea typeface="Times New Roman"/>
                <a:cs typeface="Times New Roman"/>
              </a:rPr>
              <a:t>как дельфины общаются и есть </a:t>
            </a:r>
            <a:r>
              <a:rPr lang="ru-RU" sz="1800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Calibri"/>
                <a:ea typeface="Times New Roman"/>
                <a:cs typeface="Times New Roman"/>
              </a:rPr>
              <a:t>ли у них </a:t>
            </a:r>
            <a:r>
              <a:rPr lang="ru-RU" sz="180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Calibri"/>
                <a:ea typeface="Times New Roman"/>
                <a:cs typeface="Times New Roman"/>
              </a:rPr>
              <a:t>свой язык</a:t>
            </a:r>
            <a:r>
              <a:rPr lang="ru-RU" sz="15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Calibri"/>
                <a:ea typeface="Times New Roman"/>
                <a:cs typeface="Times New Roman"/>
              </a:rPr>
              <a:t>.</a:t>
            </a:r>
            <a:r>
              <a:rPr lang="ru-RU" sz="14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ea typeface="+mn-ea"/>
                <a:cs typeface="+mn-cs"/>
              </a:rPr>
              <a:t/>
            </a:r>
            <a:br>
              <a:rPr lang="ru-RU" sz="1400" b="0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ea typeface="+mn-ea"/>
                <a:cs typeface="+mn-cs"/>
              </a:rPr>
            </a:br>
            <a:r>
              <a:rPr lang="ru-RU" dirty="0" smtClean="0"/>
              <a:t>                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1268760"/>
            <a:ext cx="6400800" cy="4968552"/>
          </a:xfrm>
        </p:spPr>
        <p:txBody>
          <a:bodyPr>
            <a:normAutofit fontScale="47500" lnSpcReduction="20000"/>
          </a:bodyPr>
          <a:lstStyle/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Задачи :</a:t>
            </a:r>
            <a:r>
              <a:rPr lang="ru-RU" sz="2400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 </a:t>
            </a: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3800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1.  Изучить </a:t>
            </a:r>
            <a:r>
              <a:rPr lang="ru-RU" sz="3800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литературу о </a:t>
            </a:r>
            <a:r>
              <a:rPr lang="ru-RU" sz="3800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дельфинах.</a:t>
            </a:r>
            <a:endParaRPr lang="ru-RU" sz="38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3800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2.  Выяснить</a:t>
            </a:r>
            <a:r>
              <a:rPr lang="ru-RU" sz="3800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, как общаются дельфины между собой. </a:t>
            </a: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3800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3.  Исследовать</a:t>
            </a:r>
            <a:r>
              <a:rPr lang="ru-RU" sz="3800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, как работает ультразвук.</a:t>
            </a: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3800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4.   Провести </a:t>
            </a:r>
            <a:r>
              <a:rPr lang="ru-RU" sz="3800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исследование , как общаются дельфины  с людьми.</a:t>
            </a:r>
          </a:p>
          <a:p>
            <a:pPr marL="45720" indent="0">
              <a:buNone/>
            </a:pPr>
            <a:r>
              <a:rPr lang="ru-RU" sz="3800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5. Провести  </a:t>
            </a:r>
            <a:r>
              <a:rPr lang="ru-RU" sz="3800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анализ полезных свойств </a:t>
            </a:r>
            <a:r>
              <a:rPr lang="ru-RU" sz="3800" dirty="0" err="1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дельфинотерапии</a:t>
            </a:r>
            <a:r>
              <a:rPr lang="ru-RU" sz="3800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.</a:t>
            </a:r>
          </a:p>
          <a:p>
            <a:pPr marL="45720" indent="0">
              <a:buNone/>
            </a:pPr>
            <a:endParaRPr lang="ru-RU" sz="3800" dirty="0" smtClean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3800" b="1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Гипотеза исследования: </a:t>
            </a:r>
            <a:r>
              <a:rPr lang="ru-RU" sz="3800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предположим, звуки издаваемые дельфинами – это их способ общения.</a:t>
            </a:r>
          </a:p>
          <a:p>
            <a:pPr marL="45720" indent="0">
              <a:buNone/>
            </a:pPr>
            <a:endParaRPr lang="ru-RU" sz="2400" dirty="0" smtClean="0">
              <a:latin typeface="Calibri"/>
              <a:ea typeface="Times New Roman"/>
              <a:cs typeface="Times New Roman"/>
            </a:endParaRPr>
          </a:p>
          <a:p>
            <a:endParaRPr lang="ru-RU" sz="2400" dirty="0">
              <a:latin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950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980" y="0"/>
            <a:ext cx="8597020" cy="134076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«Человечество открыло существование своего двоюродного брата – дельфина. Надо надеяться на то, что со временем мы сможем следовать великолепному примеру мудрости, солидарности и жизнелюбия, которые он нам постоянно преподносит….»</a:t>
            </a:r>
            <a:r>
              <a:rPr lang="ru-RU" sz="1800" dirty="0">
                <a:solidFill>
                  <a:schemeClr val="tx1"/>
                </a:solidFill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ru-RU" sz="1800" dirty="0">
                <a:solidFill>
                  <a:schemeClr val="tx1"/>
                </a:solidFill>
                <a:effectLst/>
                <a:latin typeface="Calibri"/>
                <a:ea typeface="Times New Roman"/>
                <a:cs typeface="Times New Roman"/>
              </a:rPr>
            </a:br>
            <a:r>
              <a:rPr lang="ru-RU" sz="18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                                  Жак </a:t>
            </a:r>
            <a:r>
              <a:rPr lang="ru-RU" sz="1800" dirty="0" err="1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Майоль</a:t>
            </a:r>
            <a:r>
              <a:rPr lang="ru-RU" sz="1800" dirty="0">
                <a:solidFill>
                  <a:schemeClr val="tx1"/>
                </a:solidFill>
                <a:effectLst/>
                <a:latin typeface="Times New Roman"/>
                <a:ea typeface="Times New Roman"/>
                <a:cs typeface="Times New Roman"/>
              </a:rPr>
              <a:t>. Человек-дельфин</a:t>
            </a:r>
            <a:r>
              <a:rPr lang="ru-RU" sz="1400" dirty="0">
                <a:solidFill>
                  <a:schemeClr val="tx1"/>
                </a:solidFill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ru-RU" sz="1400" dirty="0">
                <a:solidFill>
                  <a:schemeClr val="tx1"/>
                </a:solidFill>
                <a:effectLst/>
                <a:latin typeface="Calibri"/>
                <a:ea typeface="Times New Roman"/>
                <a:cs typeface="Times New Roman"/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46892" y="1988840"/>
            <a:ext cx="4032448" cy="472514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К</a:t>
            </a:r>
            <a:r>
              <a:rPr lang="ru-RU" sz="2000" dirty="0" smtClean="0">
                <a:solidFill>
                  <a:schemeClr val="tx1"/>
                </a:solidFill>
              </a:rPr>
              <a:t>то </a:t>
            </a:r>
            <a:r>
              <a:rPr lang="ru-RU" sz="2000" dirty="0">
                <a:solidFill>
                  <a:schemeClr val="tx1"/>
                </a:solidFill>
              </a:rPr>
              <a:t>же такие дельфины и как они общаться друг с другом? И как понимают людей? Для того чтобы понять, друг друга, необходимо  выяснить, </a:t>
            </a:r>
            <a:r>
              <a:rPr lang="ru-RU" sz="2000" b="1" dirty="0">
                <a:solidFill>
                  <a:schemeClr val="tx1"/>
                </a:solidFill>
              </a:rPr>
              <a:t>как дельфины общаются и есть ли у них свой язык</a:t>
            </a:r>
            <a:r>
              <a:rPr lang="ru-RU" sz="2000" dirty="0">
                <a:solidFill>
                  <a:schemeClr val="tx1"/>
                </a:solidFill>
              </a:rPr>
              <a:t>. Это и стало целью моего исследования. </a:t>
            </a:r>
            <a:endParaRPr lang="ru-RU" sz="2000" b="1" dirty="0" smtClean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4572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Люди  </a:t>
            </a:r>
            <a:r>
              <a:rPr lang="ru-RU" sz="2000" b="1" dirty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давно интересуются изучением  языка не только  для общения, но и с целью понять друг друга, чтобы потом суметь расшифровать послания дельфинов</a:t>
            </a:r>
            <a:r>
              <a:rPr lang="ru-RU" sz="2000" dirty="0" smtClean="0">
                <a:solidFill>
                  <a:schemeClr val="tx1"/>
                </a:solidFill>
                <a:latin typeface="Calibri"/>
                <a:ea typeface="Times New Roman"/>
                <a:cs typeface="Times New Roman"/>
              </a:rPr>
              <a:t>..</a:t>
            </a:r>
          </a:p>
          <a:p>
            <a:pPr marL="45720" indent="0">
              <a:buNone/>
            </a:pPr>
            <a:endParaRPr lang="ru-RU" sz="2000" dirty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endParaRPr lang="ru-RU" sz="2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marL="45720" indent="0">
              <a:buNone/>
            </a:pPr>
            <a:endParaRPr lang="ru-RU" sz="2000" dirty="0" smtClean="0">
              <a:solidFill>
                <a:schemeClr val="tx1"/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636912"/>
            <a:ext cx="5004156" cy="333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2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723"/>
            <a:ext cx="8136904" cy="688577"/>
          </a:xfrm>
        </p:spPr>
        <p:txBody>
          <a:bodyPr/>
          <a:lstStyle/>
          <a:p>
            <a:pPr marL="45720" lvl="0" indent="0" algn="l">
              <a:spcBef>
                <a:spcPct val="20000"/>
              </a:spcBef>
              <a:spcAft>
                <a:spcPts val="300"/>
              </a:spcAft>
              <a:buNone/>
            </a:pPr>
            <a:r>
              <a:rPr lang="ru-RU" sz="1800" dirty="0">
                <a:solidFill>
                  <a:prstClr val="black"/>
                </a:solidFill>
                <a:effectLst/>
                <a:ea typeface="+mn-ea"/>
                <a:cs typeface="+mn-cs"/>
              </a:rPr>
              <a:t>«</a:t>
            </a:r>
            <a:r>
              <a:rPr lang="ru-RU" sz="1800" b="0" dirty="0">
                <a:solidFill>
                  <a:prstClr val="black"/>
                </a:solidFill>
                <a:effectLst/>
                <a:ea typeface="+mn-ea"/>
                <a:cs typeface="+mn-cs"/>
              </a:rPr>
              <a:t>Ничего не было создано на свете прекраснее, чем дельфины», - писал древнегреческий поэт.</a:t>
            </a:r>
            <a:br>
              <a:rPr lang="ru-RU" sz="1800" b="0" dirty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908720"/>
            <a:ext cx="6264696" cy="5688632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   В Древней Греции</a:t>
            </a:r>
            <a:r>
              <a:rPr lang="ru-RU" dirty="0">
                <a:solidFill>
                  <a:schemeClr val="tx1"/>
                </a:solidFill>
              </a:rPr>
              <a:t> дельфинов называли «</a:t>
            </a:r>
            <a:r>
              <a:rPr lang="ru-RU" dirty="0" err="1">
                <a:solidFill>
                  <a:schemeClr val="tx1"/>
                </a:solidFill>
              </a:rPr>
              <a:t>симо</a:t>
            </a:r>
            <a:r>
              <a:rPr lang="ru-RU" dirty="0">
                <a:solidFill>
                  <a:schemeClr val="tx1"/>
                </a:solidFill>
              </a:rPr>
              <a:t>», что в переводе означает «курносый».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Свое </a:t>
            </a:r>
            <a:r>
              <a:rPr lang="ru-RU" dirty="0">
                <a:solidFill>
                  <a:schemeClr val="tx1"/>
                </a:solidFill>
              </a:rPr>
              <a:t>имя дельфин получил от бога солнца </a:t>
            </a:r>
            <a:r>
              <a:rPr lang="ru-RU" dirty="0" smtClean="0">
                <a:solidFill>
                  <a:schemeClr val="tx1"/>
                </a:solidFill>
              </a:rPr>
              <a:t>Аполлона </a:t>
            </a:r>
            <a:r>
              <a:rPr lang="ru-RU" dirty="0" smtClean="0">
                <a:solidFill>
                  <a:schemeClr val="tx1"/>
                </a:solidFill>
              </a:rPr>
              <a:t>Дельфийского.</a:t>
            </a: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В Древней Греции были уверены, что дельфины – люди, которые когда-то ушли в море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Более того, за убийство дельфина греческое правосудие наказывало так же, как и за убийство человека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Дельфин появился на Земле 4,5 млн лет назад. Значит дельфин намного старше человека.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marL="4572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Ученые </a:t>
            </a:r>
            <a:r>
              <a:rPr lang="ru-RU" b="1" dirty="0">
                <a:solidFill>
                  <a:schemeClr val="tx1"/>
                </a:solidFill>
              </a:rPr>
              <a:t>высказали гипотезу, что дельфины оказались единственными среди животных способными активно общаться друг с другом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Дельфины – одни из немногих животных, у которых есть свой язык, причем не несколько предложений, а целая система сигналов. </a:t>
            </a:r>
            <a:r>
              <a:rPr lang="ru-RU" dirty="0" smtClean="0">
                <a:solidFill>
                  <a:schemeClr val="tx1"/>
                </a:solidFill>
              </a:rPr>
              <a:t>Ученые считают, </a:t>
            </a:r>
            <a:r>
              <a:rPr lang="ru-RU" dirty="0">
                <a:solidFill>
                  <a:schemeClr val="tx1"/>
                </a:solidFill>
              </a:rPr>
              <a:t>что эти морские </a:t>
            </a:r>
            <a:r>
              <a:rPr lang="ru-RU" dirty="0" smtClean="0">
                <a:solidFill>
                  <a:schemeClr val="tx1"/>
                </a:solidFill>
              </a:rPr>
              <a:t>животные создали </a:t>
            </a:r>
            <a:r>
              <a:rPr lang="ru-RU" dirty="0">
                <a:solidFill>
                  <a:schemeClr val="tx1"/>
                </a:solidFill>
              </a:rPr>
              <a:t>свою цивилизацию, </a:t>
            </a:r>
            <a:r>
              <a:rPr lang="ru-RU" dirty="0" smtClean="0">
                <a:solidFill>
                  <a:schemeClr val="tx1"/>
                </a:solidFill>
              </a:rPr>
              <a:t>которая очень отличается от нашей так, </a:t>
            </a:r>
            <a:r>
              <a:rPr lang="ru-RU" dirty="0">
                <a:solidFill>
                  <a:schemeClr val="tx1"/>
                </a:solidFill>
              </a:rPr>
              <a:t>что мы не можем пока их понять… </a:t>
            </a:r>
            <a:endParaRPr lang="ru-RU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Не </a:t>
            </a:r>
            <a:r>
              <a:rPr lang="ru-RU" dirty="0">
                <a:solidFill>
                  <a:schemeClr val="tx1"/>
                </a:solidFill>
              </a:rPr>
              <a:t>зря их называли </a:t>
            </a:r>
            <a:r>
              <a:rPr lang="ru-RU" b="1" dirty="0">
                <a:solidFill>
                  <a:schemeClr val="tx1"/>
                </a:solidFill>
              </a:rPr>
              <a:t>жители планеты </a:t>
            </a:r>
            <a:r>
              <a:rPr lang="ru-RU" b="1" dirty="0" smtClean="0">
                <a:solidFill>
                  <a:schemeClr val="tx1"/>
                </a:solidFill>
              </a:rPr>
              <a:t>Океан.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738" y="836712"/>
            <a:ext cx="2081515" cy="2615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5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520623" cy="8640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Кто такие дельфины?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4746" y="1052736"/>
            <a:ext cx="3745206" cy="556295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Китообразные – самые крупные и наиболее разумные 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млекопитающие,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обитающие в морях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4572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Д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ельфины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– просто вид мелких китов. Киты живут во всех морях и океанах, а некоторые дельфины – даже в реках! </a:t>
            </a:r>
          </a:p>
          <a:p>
            <a:pPr marL="45720" indent="0">
              <a:buNone/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Дельфин – это зубатый кит. Существует несколько видов дельфинов:  Афалина, дельфин - белобочка, речной дельфин, касатка, белуха и другие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…</a:t>
            </a:r>
          </a:p>
          <a:p>
            <a:pPr marL="45720" indent="0">
              <a:buNone/>
            </a:pPr>
            <a:endParaRPr lang="ru-RU" sz="1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 В Черном море живут Дельфины-афалины, в научной литературе 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считаются самыми дружелюбными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общительными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дельфины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45720" indent="0">
              <a:buNone/>
            </a:pPr>
            <a:endParaRPr lang="ru-RU" sz="16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430483"/>
            <a:ext cx="4680520" cy="312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7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352928" cy="43204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Как общаются дельфины?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8094" y="908720"/>
            <a:ext cx="9152094" cy="6093296"/>
          </a:xfrm>
        </p:spPr>
        <p:txBody>
          <a:bodyPr>
            <a:noAutofit/>
          </a:bodyPr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Звук</a:t>
            </a:r>
            <a:r>
              <a:rPr lang="ru-RU" sz="1400" dirty="0" smtClean="0">
                <a:solidFill>
                  <a:schemeClr val="tx1"/>
                </a:solidFill>
              </a:rPr>
              <a:t>  - это колебания воздуха.  </a:t>
            </a:r>
            <a:r>
              <a:rPr lang="ru-RU" sz="1400" dirty="0">
                <a:solidFill>
                  <a:prstClr val="black"/>
                </a:solidFill>
              </a:rPr>
              <a:t>У всяких колебаний есть своя </a:t>
            </a:r>
            <a:r>
              <a:rPr lang="ru-RU" sz="1400" b="1" dirty="0">
                <a:solidFill>
                  <a:prstClr val="black"/>
                </a:solidFill>
              </a:rPr>
              <a:t>частота- число колебаний в секунду.</a:t>
            </a:r>
            <a:r>
              <a:rPr lang="ru-RU" sz="1400" dirty="0">
                <a:solidFill>
                  <a:prstClr val="black"/>
                </a:solidFill>
              </a:rPr>
              <a:t> Единица измерения частоты называется</a:t>
            </a:r>
            <a:r>
              <a:rPr lang="ru-RU" sz="1400" b="1" dirty="0">
                <a:solidFill>
                  <a:prstClr val="black"/>
                </a:solidFill>
              </a:rPr>
              <a:t> герц</a:t>
            </a:r>
            <a:r>
              <a:rPr lang="ru-RU" sz="1400" b="1" dirty="0" smtClean="0">
                <a:solidFill>
                  <a:prstClr val="black"/>
                </a:solidFill>
              </a:rPr>
              <a:t>. Один герц-одно колебание в секунду</a:t>
            </a:r>
            <a:r>
              <a:rPr lang="ru-RU" sz="1400" dirty="0" smtClean="0">
                <a:solidFill>
                  <a:prstClr val="black"/>
                </a:solidFill>
              </a:rPr>
              <a:t>.(линейка)</a:t>
            </a:r>
            <a:endParaRPr lang="ru-RU" sz="1400" dirty="0">
              <a:solidFill>
                <a:prstClr val="black"/>
              </a:solidFill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1400" dirty="0">
                <a:solidFill>
                  <a:prstClr val="black"/>
                </a:solidFill>
              </a:rPr>
              <a:t>Человек слышит звук с частотой от 20 до 20 000 </a:t>
            </a:r>
            <a:r>
              <a:rPr lang="ru-RU" sz="1400" dirty="0" smtClean="0">
                <a:solidFill>
                  <a:prstClr val="black"/>
                </a:solidFill>
              </a:rPr>
              <a:t>герц, </a:t>
            </a:r>
            <a:r>
              <a:rPr lang="ru-RU" sz="1400" b="1" dirty="0">
                <a:solidFill>
                  <a:prstClr val="black"/>
                </a:solidFill>
              </a:rPr>
              <a:t>звук с большей частотой называется </a:t>
            </a:r>
            <a:r>
              <a:rPr lang="ru-RU" sz="1400" b="1" dirty="0" smtClean="0">
                <a:solidFill>
                  <a:prstClr val="black"/>
                </a:solidFill>
              </a:rPr>
              <a:t>ультразвуком</a:t>
            </a:r>
            <a:r>
              <a:rPr lang="ru-RU" sz="1400" b="1" dirty="0">
                <a:solidFill>
                  <a:prstClr val="black"/>
                </a:solidFill>
              </a:rPr>
              <a:t>.</a:t>
            </a:r>
            <a:r>
              <a:rPr lang="ru-RU" sz="1400" dirty="0">
                <a:solidFill>
                  <a:prstClr val="black"/>
                </a:solidFill>
              </a:rPr>
              <a:t> Человек его не слышит, хотя некоторые животные слышат. Например дельфины слышат до 200 000 герц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</a:p>
          <a:p>
            <a:pPr marL="45720" indent="0"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Дельфины </a:t>
            </a:r>
            <a:r>
              <a:rPr lang="ru-RU" sz="1400" dirty="0">
                <a:solidFill>
                  <a:schemeClr val="tx1"/>
                </a:solidFill>
              </a:rPr>
              <a:t>общаются двумя способами</a:t>
            </a:r>
            <a:r>
              <a:rPr lang="ru-RU" sz="1400" dirty="0" smtClean="0">
                <a:solidFill>
                  <a:schemeClr val="tx1"/>
                </a:solidFill>
              </a:rPr>
              <a:t>:</a:t>
            </a:r>
            <a:endParaRPr lang="ru-RU" sz="14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1. С </a:t>
            </a:r>
            <a:r>
              <a:rPr lang="ru-RU" sz="1400" b="1" dirty="0">
                <a:solidFill>
                  <a:schemeClr val="tx1"/>
                </a:solidFill>
              </a:rPr>
              <a:t>помощью движений (язык тела</a:t>
            </a:r>
            <a:r>
              <a:rPr lang="ru-RU" sz="1400" dirty="0">
                <a:solidFill>
                  <a:schemeClr val="tx1"/>
                </a:solidFill>
              </a:rPr>
              <a:t>) </a:t>
            </a:r>
          </a:p>
          <a:p>
            <a:pPr marL="45720" indent="0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2. С </a:t>
            </a:r>
            <a:r>
              <a:rPr lang="ru-RU" sz="1400" b="1" dirty="0">
                <a:solidFill>
                  <a:schemeClr val="tx1"/>
                </a:solidFill>
              </a:rPr>
              <a:t>помощью звуков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(язык звуков) и ультразвука 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1400" b="1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Есть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у дельфинов и звуки, обозначающие приветствие, </a:t>
            </a:r>
            <a:r>
              <a:rPr lang="ru-RU" sz="1600" b="1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прощание</a:t>
            </a:r>
            <a:r>
              <a:rPr lang="ru-RU" sz="1400" b="1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.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Все </a:t>
            </a:r>
            <a:r>
              <a:rPr lang="ru-RU" sz="1400" dirty="0">
                <a:solidFill>
                  <a:schemeClr val="tx1"/>
                </a:solidFill>
              </a:rPr>
              <a:t>дельфины могут издавать свой </a:t>
            </a:r>
            <a:r>
              <a:rPr lang="ru-RU" sz="1400" dirty="0" smtClean="0">
                <a:solidFill>
                  <a:schemeClr val="tx1"/>
                </a:solidFill>
              </a:rPr>
              <a:t>собственный </a:t>
            </a:r>
            <a:r>
              <a:rPr lang="ru-RU" sz="1400" dirty="0">
                <a:solidFill>
                  <a:schemeClr val="tx1"/>
                </a:solidFill>
              </a:rPr>
              <a:t>свист, по которому их можно узнать. Ученые доказали, что у каждого дельфина есть свое имя, причем </a:t>
            </a:r>
            <a:r>
              <a:rPr lang="ru-RU" sz="1400" dirty="0" err="1">
                <a:solidFill>
                  <a:schemeClr val="tx1"/>
                </a:solidFill>
              </a:rPr>
              <a:t>дельфиненок</a:t>
            </a:r>
            <a:r>
              <a:rPr lang="ru-RU" sz="1400" dirty="0">
                <a:solidFill>
                  <a:schemeClr val="tx1"/>
                </a:solidFill>
              </a:rPr>
              <a:t> получает свое имя при рождении. 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Сегодня </a:t>
            </a:r>
            <a:r>
              <a:rPr lang="ru-RU" sz="1400" b="1" dirty="0">
                <a:solidFill>
                  <a:schemeClr val="tx1"/>
                </a:solidFill>
              </a:rPr>
              <a:t>записано почти 200 сигналов</a:t>
            </a:r>
            <a:r>
              <a:rPr lang="ru-RU" sz="1400" dirty="0">
                <a:solidFill>
                  <a:schemeClr val="tx1"/>
                </a:solidFill>
              </a:rPr>
              <a:t>, но полностью перевести их речь не </a:t>
            </a:r>
            <a:r>
              <a:rPr lang="ru-RU" sz="1400" dirty="0" smtClean="0">
                <a:solidFill>
                  <a:schemeClr val="tx1"/>
                </a:solidFill>
              </a:rPr>
              <a:t>удалось.  </a:t>
            </a:r>
            <a:endParaRPr lang="ru-RU" sz="1400" dirty="0">
              <a:solidFill>
                <a:schemeClr val="tx1"/>
              </a:solidFill>
            </a:endParaRPr>
          </a:p>
          <a:p>
            <a:r>
              <a:rPr lang="ru-RU" sz="1400" b="1" dirty="0">
                <a:solidFill>
                  <a:schemeClr val="tx1"/>
                </a:solidFill>
              </a:rPr>
              <a:t>Исследователи сделали вывод, что дельфинью речь можно поставить в один ряд с человеческим языком.  Но проблема расшифровки языка в скорости передачи информации. Пока мы произносим одну фразу, дельфин успевает «рассказать» содержание целой книги.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  <a:p>
            <a:pPr marL="4572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r>
              <a:rPr lang="ru-RU" sz="1400" b="1" dirty="0">
                <a:solidFill>
                  <a:srgbClr val="FF0000"/>
                </a:solidFill>
              </a:rPr>
              <a:t>Это интересно! </a:t>
            </a:r>
            <a:r>
              <a:rPr lang="ru-RU" sz="1400" dirty="0">
                <a:solidFill>
                  <a:schemeClr val="tx1"/>
                </a:solidFill>
              </a:rPr>
              <a:t>Дельфины иногда проводят свои конференции в Черном море. Зачем они это делают и что там обсуждают, пока ученые не смогли </a:t>
            </a:r>
            <a:r>
              <a:rPr lang="ru-RU" sz="1400" dirty="0" smtClean="0">
                <a:solidFill>
                  <a:schemeClr val="tx1"/>
                </a:solidFill>
              </a:rPr>
              <a:t>разгадать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  <a:r>
              <a:rPr lang="ru-RU" sz="1400" dirty="0">
                <a:solidFill>
                  <a:prstClr val="black"/>
                </a:solidFill>
              </a:rPr>
              <a:t> Язык дельфинов считается «международным</a:t>
            </a:r>
            <a:r>
              <a:rPr lang="ru-RU" sz="1400" dirty="0" smtClean="0">
                <a:solidFill>
                  <a:prstClr val="black"/>
                </a:solidFill>
              </a:rPr>
              <a:t>».</a:t>
            </a:r>
            <a:endParaRPr lang="ru-RU" sz="1400" b="1" dirty="0">
              <a:solidFill>
                <a:schemeClr val="tx1"/>
              </a:solidFill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0624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566"/>
            <a:ext cx="7520623" cy="1143000"/>
          </a:xfrm>
        </p:spPr>
        <p:txBody>
          <a:bodyPr/>
          <a:lstStyle/>
          <a:p>
            <a:r>
              <a:rPr lang="ru-RU" sz="3200" dirty="0" smtClean="0"/>
              <a:t>Этот зверь затылком дышит, подбородком звуки слышит…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076" y="1207804"/>
            <a:ext cx="5913076" cy="547260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С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овременные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дельфины слышат подбородком. Для них ясны только те звуки, которые распространяются под водой. А наша речь воспринимается дельфинами как шум волн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.</a:t>
            </a:r>
          </a:p>
          <a:p>
            <a:pPr marL="4572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Только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надо иметь ввиду, что различные звуки дельфин издает лбом, а слышит нижней челюстью, которая заполнена жироподобным веществом – прекрасным проводником 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звука</a:t>
            </a:r>
          </a:p>
          <a:p>
            <a:pPr marL="45720" indent="0">
              <a:buNone/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Звуки распространяются в виде невидимых волн. Высокие звуки создают частые волны, а низкие – длинные. Дельфины используют для </a:t>
            </a:r>
            <a:r>
              <a:rPr lang="ru-RU" sz="1600" dirty="0" err="1">
                <a:solidFill>
                  <a:schemeClr val="tx1"/>
                </a:solidFill>
                <a:latin typeface="Calibri" panose="020F0502020204030204" pitchFamily="34" charset="0"/>
              </a:rPr>
              <a:t>эхолокации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ультразвуки,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человеческое ухо их не слышит. </a:t>
            </a:r>
            <a:endParaRPr lang="ru-RU" sz="16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r>
              <a:rPr lang="ru-RU" sz="1600" dirty="0" smtClean="0">
                <a:solidFill>
                  <a:prstClr val="black"/>
                </a:solidFill>
                <a:latin typeface="Calibri" panose="020F0502020204030204" pitchFamily="34" charset="0"/>
              </a:rPr>
              <a:t>Дельфины </a:t>
            </a:r>
            <a:r>
              <a:rPr lang="ru-RU" sz="1600" dirty="0">
                <a:solidFill>
                  <a:prstClr val="black"/>
                </a:solidFill>
                <a:latin typeface="Calibri" panose="020F0502020204030204" pitchFamily="34" charset="0"/>
              </a:rPr>
              <a:t>плохо видят. Но как же они даже в мутной воде могут без труда обходить преграды и даже охотиться?! Двигаясь в воде, дельфины издают щелчки, отражающиеся от предметов на их пути. По тому времени, через которое отраженный звук вернется к ним, животные определяют расстояние до них.</a:t>
            </a:r>
            <a:endParaRPr lang="ru-RU" sz="16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45720" indent="0">
              <a:buNone/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С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таю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</a:rPr>
              <a:t>рыб дельфин обнаруживает на расстоянии до 3 км и способен распознать их вид! Дельфин может послать такой сильный импульс, который оглушит рыбу, как взорвавшаяся граната, причем абсолютно бесшумно!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469" y="1988840"/>
            <a:ext cx="312394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13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-635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Что такое </a:t>
            </a:r>
            <a:r>
              <a:rPr lang="ru-RU" dirty="0" err="1" smtClean="0"/>
              <a:t>цимаскоп</a:t>
            </a:r>
            <a:r>
              <a:rPr lang="ru-RU" dirty="0"/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980728"/>
            <a:ext cx="4395223" cy="5544616"/>
          </a:xfrm>
        </p:spPr>
        <p:txBody>
          <a:bodyPr>
            <a:noAutofit/>
          </a:bodyPr>
          <a:lstStyle/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solidFill>
                  <a:schemeClr val="tx1"/>
                </a:solidFill>
                <a:latin typeface="Georgia"/>
                <a:ea typeface="Calibri"/>
                <a:cs typeface="Times New Roman"/>
              </a:rPr>
              <a:t>Совсем недавно британский ученый Джон Рейд изобрел прибор </a:t>
            </a:r>
            <a:r>
              <a:rPr lang="ru-RU" sz="16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CymaScope</a:t>
            </a:r>
            <a:r>
              <a:rPr lang="ru-RU" sz="1600" dirty="0" smtClean="0">
                <a:solidFill>
                  <a:schemeClr val="tx1"/>
                </a:solidFill>
                <a:latin typeface="Georgia"/>
                <a:ea typeface="Calibri"/>
                <a:cs typeface="Times New Roman"/>
              </a:rPr>
              <a:t> способный расшифровывать сигналы дельфинов. Это своего </a:t>
            </a:r>
            <a:r>
              <a:rPr lang="ru-RU" sz="1600" dirty="0">
                <a:solidFill>
                  <a:schemeClr val="tx1"/>
                </a:solidFill>
                <a:latin typeface="Georgia"/>
                <a:ea typeface="Calibri"/>
                <a:cs typeface="Times New Roman"/>
              </a:rPr>
              <a:t>рода </a:t>
            </a:r>
            <a:r>
              <a:rPr lang="ru-RU" sz="1600" dirty="0" smtClean="0">
                <a:solidFill>
                  <a:schemeClr val="tx1"/>
                </a:solidFill>
                <a:latin typeface="Georgia"/>
                <a:ea typeface="Calibri"/>
                <a:cs typeface="Times New Roman"/>
              </a:rPr>
              <a:t>иероглифы</a:t>
            </a:r>
            <a:r>
              <a:rPr lang="ru-RU" sz="16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. </a:t>
            </a:r>
            <a:r>
              <a:rPr lang="ru-RU" sz="16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С помощью особой мембраны он позволяет видеть и передавать на компьютер </a:t>
            </a:r>
            <a:r>
              <a:rPr lang="ru-RU" sz="16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сигнал, который мы видим в </a:t>
            </a:r>
            <a:r>
              <a:rPr lang="ru-RU" sz="16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виде картинки - </a:t>
            </a:r>
            <a:r>
              <a:rPr lang="ru-RU" sz="16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иероглифа или </a:t>
            </a:r>
            <a:r>
              <a:rPr lang="ru-RU" sz="1600" dirty="0" err="1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ц</a:t>
            </a:r>
            <a:r>
              <a:rPr lang="ru-RU" sz="1600" dirty="0" err="1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имаглифа</a:t>
            </a:r>
            <a:r>
              <a:rPr lang="ru-RU" sz="16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 Уже </a:t>
            </a:r>
            <a:r>
              <a:rPr lang="ru-RU" sz="16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ясно, </a:t>
            </a:r>
            <a:r>
              <a:rPr lang="ru-RU" sz="16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иероглифы-</a:t>
            </a:r>
            <a:r>
              <a:rPr lang="ru-RU" sz="1600" dirty="0" err="1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ц</a:t>
            </a:r>
            <a:r>
              <a:rPr lang="ru-RU" sz="1600" dirty="0" err="1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имаглифы</a:t>
            </a:r>
            <a:r>
              <a:rPr lang="ru-RU" sz="16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  отличаются, как наши слова, написанные на бумаге. Возможно, дельфины вообще говорят и слышат картинками. </a:t>
            </a:r>
            <a:r>
              <a:rPr lang="ru-RU" sz="16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Каждый </a:t>
            </a:r>
            <a:r>
              <a:rPr lang="ru-RU" sz="16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из таких сигналов является готовой «</a:t>
            </a:r>
            <a:r>
              <a:rPr lang="ru-RU" sz="1600" dirty="0" smtClean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фотографией».</a:t>
            </a:r>
            <a:r>
              <a:rPr lang="ru-RU" sz="1700" dirty="0">
                <a:solidFill>
                  <a:prstClr val="black"/>
                </a:solidFill>
                <a:latin typeface="Georgia"/>
                <a:ea typeface="Times New Roman"/>
                <a:cs typeface="Times New Roman"/>
              </a:rPr>
              <a:t> </a:t>
            </a:r>
            <a:endParaRPr lang="ru-RU" sz="1700" dirty="0" smtClean="0">
              <a:solidFill>
                <a:prstClr val="black"/>
              </a:solidFill>
              <a:latin typeface="Georgia"/>
              <a:ea typeface="Times New Roman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700" dirty="0" smtClean="0">
                <a:solidFill>
                  <a:prstClr val="black"/>
                </a:solidFill>
                <a:latin typeface="Calibri" panose="020F0502020204030204" pitchFamily="34" charset="0"/>
                <a:ea typeface="Times New Roman"/>
                <a:cs typeface="Times New Roman"/>
              </a:rPr>
              <a:t>Более </a:t>
            </a:r>
            <a:r>
              <a:rPr lang="ru-RU" sz="1700" dirty="0">
                <a:solidFill>
                  <a:prstClr val="black"/>
                </a:solidFill>
                <a:latin typeface="Calibri" panose="020F0502020204030204" pitchFamily="34" charset="0"/>
                <a:ea typeface="Times New Roman"/>
                <a:cs typeface="Times New Roman"/>
              </a:rPr>
              <a:t>того, слушая "беседы", ученые обнаружили, что два дельфина могут говорить о третьем, называя его по имени</a:t>
            </a:r>
            <a:r>
              <a:rPr lang="ru-RU" sz="1700" dirty="0">
                <a:solidFill>
                  <a:prstClr val="black"/>
                </a:solidFill>
                <a:latin typeface="Georgia"/>
                <a:ea typeface="Times New Roman"/>
                <a:cs typeface="Times New Roman"/>
              </a:rPr>
              <a:t>.</a:t>
            </a:r>
            <a:endParaRPr lang="ru-RU" sz="1600" dirty="0" smtClean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>
              <a:latin typeface="Calibri"/>
              <a:ea typeface="Calibri"/>
              <a:cs typeface="Times New Roman"/>
            </a:endParaRPr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endParaRPr lang="ru-RU" sz="1600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727" y="1700808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3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920880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 услышать ультразвук?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838169"/>
            <a:ext cx="4824536" cy="5489487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sz="1600" dirty="0"/>
              <a:t>Звуки распространяются в виде невидимых волн. Высокие звуки создают частые волны, а низкие – длинные. Дельфины используют для </a:t>
            </a:r>
            <a:r>
              <a:rPr lang="ru-RU" sz="1600" dirty="0" err="1"/>
              <a:t>эхолокации</a:t>
            </a:r>
            <a:r>
              <a:rPr lang="ru-RU" sz="1600" dirty="0"/>
              <a:t> высокие звуки, человеческое ухо их не слышит. Эти звуки мы называем ультразвуками, они способны определить мелкие предметы на своем пути. Например, стаю рыб дельфин обнаруживает на расстоянии до 3 км и способен распознать их вид! Дельфин может послать такой сильный импульс, который оглушит рыбу, как взорвавшаяся граната, причем абсолютно бесшумно! </a:t>
            </a:r>
            <a:endParaRPr lang="ru-RU" sz="1600" dirty="0" smtClean="0"/>
          </a:p>
          <a:p>
            <a:pPr marL="45720" indent="0">
              <a:buNone/>
            </a:pPr>
            <a:r>
              <a:rPr lang="ru-RU" sz="1600" dirty="0" smtClean="0"/>
              <a:t>Проделаем опыт с ультразвуковым генератором.</a:t>
            </a:r>
          </a:p>
          <a:p>
            <a:pPr marL="45720" indent="0">
              <a:buNone/>
            </a:pPr>
            <a:r>
              <a:rPr lang="ru-RU" sz="1600" dirty="0" smtClean="0"/>
              <a:t>Поставим </a:t>
            </a:r>
            <a:r>
              <a:rPr lang="ru-RU" sz="1600" dirty="0"/>
              <a:t>генератор стержнем вверх и включим в розетку. На стержень положим металлическую пластину и сразу же услышим резкий звук, если убрать пластину, звука не слышно, хотя генератор будет работать. В этом опыте ферритовый стержень бьет по железной пластинке и подбрасывает ее вверх. Но этот звон не является ультразвуком.</a:t>
            </a:r>
            <a:r>
              <a:rPr lang="ru-RU" sz="1600" b="1" dirty="0"/>
              <a:t> </a:t>
            </a:r>
            <a:endParaRPr lang="ru-RU" sz="1600" b="1" dirty="0" smtClean="0"/>
          </a:p>
          <a:p>
            <a:pPr marL="45720" indent="0">
              <a:buNone/>
            </a:pPr>
            <a:r>
              <a:rPr lang="ru-RU" sz="1600" b="1" dirty="0" smtClean="0"/>
              <a:t>Ультразвук </a:t>
            </a:r>
            <a:r>
              <a:rPr lang="ru-RU" sz="1600" b="1" dirty="0"/>
              <a:t>мы не слышим!</a:t>
            </a:r>
            <a:r>
              <a:rPr lang="ru-RU" sz="1600" dirty="0"/>
              <a:t> Это генератор передает колебания </a:t>
            </a:r>
            <a:r>
              <a:rPr lang="ru-RU" sz="1600" dirty="0" smtClean="0"/>
              <a:t>пластине.</a:t>
            </a:r>
          </a:p>
          <a:p>
            <a:pPr marL="45720" indent="0">
              <a:buNone/>
            </a:pP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838169"/>
            <a:ext cx="3744416" cy="462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7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1636</TotalTime>
  <Words>1412</Words>
  <Application>Microsoft Office PowerPoint</Application>
  <PresentationFormat>Экран (4:3)</PresentationFormat>
  <Paragraphs>105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   IV Всероссийский конкурс детских исследовательских проектов "Первые шаги в науку"   тема:  Язык  дельфинов  Предметная область :  естествознание      </vt:lpstr>
      <vt:lpstr>Цель исследования :  выяснить, как дельфины общаются и есть ли у них свой язык.                   </vt:lpstr>
      <vt:lpstr>«Человечество открыло существование своего двоюродного брата – дельфина. Надо надеяться на то, что со временем мы сможем следовать великолепному примеру мудрости, солидарности и жизнелюбия, которые он нам постоянно преподносит….»                                   Жак Майоль. Человек-дельфин </vt:lpstr>
      <vt:lpstr>«Ничего не было создано на свете прекраснее, чем дельфины», - писал древнегреческий поэт. </vt:lpstr>
      <vt:lpstr>Кто такие дельфины?</vt:lpstr>
      <vt:lpstr>Как общаются дельфины?</vt:lpstr>
      <vt:lpstr>Этот зверь затылком дышит, подбородком звуки слышит…</vt:lpstr>
      <vt:lpstr>Что такое цимаскоп?</vt:lpstr>
      <vt:lpstr>Как услышать ультразвук?</vt:lpstr>
      <vt:lpstr> Как увидеть действие ультразвука? </vt:lpstr>
      <vt:lpstr>Отражение ультразвука. </vt:lpstr>
      <vt:lpstr>Дельфинотерапия </vt:lpstr>
      <vt:lpstr>Общение с дельфинами. </vt:lpstr>
      <vt:lpstr>Вывод: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Язык  дельфинов  Предметная область :  окружающий мир      </dc:title>
  <dc:creator>никита павлов</dc:creator>
  <cp:lastModifiedBy>Любимая</cp:lastModifiedBy>
  <cp:revision>56</cp:revision>
  <cp:lastPrinted>2016-01-21T16:41:08Z</cp:lastPrinted>
  <dcterms:created xsi:type="dcterms:W3CDTF">2016-01-08T08:31:25Z</dcterms:created>
  <dcterms:modified xsi:type="dcterms:W3CDTF">2017-03-22T13:52:51Z</dcterms:modified>
</cp:coreProperties>
</file>