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8" r:id="rId6"/>
    <p:sldId id="269" r:id="rId7"/>
    <p:sldId id="272" r:id="rId8"/>
    <p:sldId id="270" r:id="rId9"/>
    <p:sldId id="271" r:id="rId10"/>
    <p:sldId id="265" r:id="rId11"/>
    <p:sldId id="267" r:id="rId12"/>
    <p:sldId id="266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5" autoAdjust="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2236317682511907E-2"/>
          <c:y val="0.11504733909667401"/>
          <c:w val="0.95307232429279676"/>
          <c:h val="0.700637085357867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Время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dPt>
            <c:idx val="1"/>
            <c:marker>
              <c:spPr>
                <a:ln w="57150"/>
              </c:spPr>
            </c:marker>
            <c:bubble3D val="0"/>
            <c:spPr>
              <a:ln w="57150" cap="rnd">
                <a:solidFill>
                  <a:srgbClr val="4F81BD">
                    <a:lumMod val="50000"/>
                  </a:srgbClr>
                </a:solidFill>
                <a:round/>
              </a:ln>
              <a:effectLst/>
            </c:spPr>
          </c:dPt>
          <c:dPt>
            <c:idx val="2"/>
            <c:marker>
              <c:spPr>
                <a:ln w="57150"/>
              </c:spPr>
            </c:marker>
            <c:bubble3D val="0"/>
            <c:spPr>
              <a:ln w="57150" cap="rnd">
                <a:solidFill>
                  <a:srgbClr val="4F81BD">
                    <a:lumMod val="50000"/>
                  </a:srgbClr>
                </a:solidFill>
                <a:round/>
              </a:ln>
              <a:effectLst/>
            </c:spPr>
          </c:dPt>
          <c:dPt>
            <c:idx val="3"/>
            <c:marker>
              <c:spPr>
                <a:ln w="57150"/>
              </c:spPr>
            </c:marker>
            <c:bubble3D val="0"/>
            <c:spPr>
              <a:ln w="57150" cap="rnd">
                <a:solidFill>
                  <a:srgbClr val="4F81BD">
                    <a:lumMod val="50000"/>
                  </a:srgbClr>
                </a:solidFill>
                <a:round/>
              </a:ln>
              <a:effectLst/>
            </c:spPr>
          </c:dPt>
          <c:cat>
            <c:numRef>
              <c:f>Лист1!$A$2:$A$5</c:f>
              <c:numCache>
                <c:formatCode>d\-mmm</c:formatCode>
                <c:ptCount val="4"/>
                <c:pt idx="0">
                  <c:v>42748</c:v>
                </c:pt>
                <c:pt idx="1">
                  <c:v>42756</c:v>
                </c:pt>
                <c:pt idx="2">
                  <c:v>42763</c:v>
                </c:pt>
                <c:pt idx="3">
                  <c:v>42770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3.4</c:v>
                </c:pt>
                <c:pt idx="1">
                  <c:v>3.8</c:v>
                </c:pt>
                <c:pt idx="2">
                  <c:v>3</c:v>
                </c:pt>
                <c:pt idx="3">
                  <c:v>2.4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правильных ответов</c:v>
                </c:pt>
              </c:strCache>
            </c:strRef>
          </c:tx>
          <c:spPr>
            <a:ln w="57150" cap="rnd">
              <a:solidFill>
                <a:srgbClr val="FF0000"/>
              </a:solidFill>
              <a:round/>
            </a:ln>
            <a:effectLst/>
          </c:spPr>
          <c:marker>
            <c:spPr>
              <a:ln w="57150"/>
            </c:spPr>
          </c:marker>
          <c:cat>
            <c:numRef>
              <c:f>Лист1!$A$2:$A$5</c:f>
              <c:numCache>
                <c:formatCode>d\-mmm</c:formatCode>
                <c:ptCount val="4"/>
                <c:pt idx="0">
                  <c:v>42748</c:v>
                </c:pt>
                <c:pt idx="1">
                  <c:v>42756</c:v>
                </c:pt>
                <c:pt idx="2">
                  <c:v>42763</c:v>
                </c:pt>
                <c:pt idx="3">
                  <c:v>42770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4.8</c:v>
                </c:pt>
                <c:pt idx="1">
                  <c:v>5.2</c:v>
                </c:pt>
                <c:pt idx="2">
                  <c:v>5.9</c:v>
                </c:pt>
                <c:pt idx="3">
                  <c:v>6.4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635456"/>
        <c:axId val="133645824"/>
      </c:lineChart>
      <c:dateAx>
        <c:axId val="133635456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3645824"/>
        <c:crosses val="autoZero"/>
        <c:auto val="1"/>
        <c:lblOffset val="100"/>
        <c:baseTimeUnit val="days"/>
      </c:dateAx>
      <c:valAx>
        <c:axId val="133645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3635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9.7259222805482645E-2"/>
          <c:y val="0.91888255989277934"/>
          <c:w val="0.78001859142607177"/>
          <c:h val="8.11175821957166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ln>
                <a:solidFill>
                  <a:sysClr val="windowText" lastClr="00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0CE847-4813-4955-AEB9-142734CE78B8}" type="datetimeFigureOut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F878961-7080-4619-B5EF-BC509125A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1881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DFA8-D478-441C-8849-BB2DAE76A32F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364F0-7664-4052-A9E6-CD570DF4F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3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46E5D-F2BA-4F6C-A895-391746B237D1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12E50-395A-4057-B251-4373C506D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668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4FA81-3E14-40E0-87AB-C1FC029F85A6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37208-0051-49C8-852B-BA11C2CC2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408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2CDBD-7650-49DB-8517-BAC92ED90256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4660B-D342-4B12-A622-545389CCE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8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FD31-4300-437F-933F-D9CBEF648E7C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1548-30CB-4F43-BA8D-9136D9835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31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CD3DF-647D-4496-A552-663866D1A3D8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451C1-D393-4AD6-A81E-3FABE134E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85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90DF8-0585-4932-AAB1-AD5053B774F2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65FCF-F86B-4F8C-81FA-C6E005D97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75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3CD0E-361D-4E1C-9022-E8571D92AE0D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DBBB-B3FF-4EF8-A905-9ACCA0983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611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91C0D-018E-4202-93B9-7343179A845B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1121-C74E-4EB4-ABEA-C47A866FC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5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A280C-5280-4463-8416-B72F9DEF47BF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16926-0874-44F0-9AB8-0AD9BE83A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076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9639D-0CAC-44C1-8CC6-C8C4B5D1532E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A10A-7A60-4608-9C25-CBA1B55DD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25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732EEB-C929-42A3-A0EC-F08844E417C7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CAB003-811C-4D4A-B5A8-2FB9BD14A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42938" y="548681"/>
            <a:ext cx="7772400" cy="576063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Дзержинского района города Новосибирска «Средняя общеобразовательная школа № 18»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700807"/>
            <a:ext cx="7920880" cy="465395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 Всероссийский конкурс детских исследовательских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проектов  «Первые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шаги в науку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Считать быстро – это просто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Автор: ученик 4 «а» класса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			 Голубев Дмитрий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Руководитель: Кочева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                      Марина Ивановна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8715436" cy="6286544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5" name="Picture 3" descr="H:\Documents and Settings\Aida\Рабочий стол\текстуры и фоны, клипарты\Scool_objekts\scool (4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5857875"/>
            <a:ext cx="9366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10" descr="H:\Documents and Settings\Aida\Рабочий стол\текстуры и фоны, клипарты\EDUCATION\2 (11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5572125"/>
            <a:ext cx="1544637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      Диагностическая работа 1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sz="24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63 – 18 =</a:t>
            </a:r>
            <a:endParaRPr lang="ru-RU" sz="1800" dirty="0" smtClean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 smtClean="0">
                <a:effectLst/>
                <a:latin typeface="Times New Roman"/>
                <a:ea typeface="Calibri"/>
                <a:cs typeface="Times New Roman"/>
              </a:rPr>
              <a:t>    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 	365 + 299 = </a:t>
            </a:r>
            <a:endParaRPr lang="ru-RU" sz="1800" dirty="0" smtClean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dirty="0">
                <a:effectLst/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63 · 11 = </a:t>
            </a:r>
            <a:endParaRPr lang="ru-RU" sz="1800" dirty="0" smtClean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	60 · 15 = 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14 · 16 = 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13 · 9 = 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240 : 5 =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 smtClean="0">
                <a:effectLst/>
                <a:latin typeface="Times New Roman"/>
                <a:ea typeface="Calibri"/>
                <a:cs typeface="Times New Roman"/>
              </a:rPr>
              <a:t>364 : 4 =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9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График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ea typeface="Calibri"/>
                <a:cs typeface="Times New Roman" pitchFamily="18" charset="0"/>
              </a:rPr>
              <a:t>изменения среднего времени и  качества работы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0336530"/>
              </p:ext>
            </p:extLst>
          </p:nvPr>
        </p:nvGraphicFramePr>
        <p:xfrm>
          <a:off x="323528" y="1700808"/>
          <a:ext cx="8424936" cy="4597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7867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Выводы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:</a:t>
            </a:r>
            <a:endParaRPr lang="ru-RU" sz="24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1. Каждый человек должен уметь считать устно. </a:t>
            </a:r>
            <a:endParaRPr lang="ru-RU" sz="20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2. Ученики, которые овладели некоторыми приемами устного счета, считают быстро и допускают меньше ошибок.</a:t>
            </a:r>
            <a:endParaRPr lang="ru-RU" sz="20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3. Работу по освоению приемов счета я буду продолжать. В перспективе хочу полностью освоить систему счета, разработанную </a:t>
            </a:r>
            <a:r>
              <a:rPr lang="ru-RU" sz="2800" dirty="0" err="1" smtClean="0">
                <a:effectLst/>
                <a:latin typeface="Times New Roman"/>
                <a:ea typeface="Calibri"/>
                <a:cs typeface="Times New Roman"/>
              </a:rPr>
              <a:t>Я.Трахтенбергом</a:t>
            </a:r>
            <a:endParaRPr lang="ru-RU" sz="2000" dirty="0"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4. Для всех учащихся начальной школы я составил памятки с основными приемами счета.</a:t>
            </a:r>
            <a:endParaRPr lang="ru-RU" sz="20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4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6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Считать</a:t>
            </a:r>
            <a:r>
              <a:rPr lang="ru-RU" sz="6600" b="1" i="1" dirty="0">
                <a:solidFill>
                  <a:srgbClr val="FF0000"/>
                </a:solidFill>
                <a:latin typeface="Mongolian Baiti"/>
                <a:ea typeface="Times New Roman"/>
                <a:cs typeface="Times New Roman"/>
              </a:rPr>
              <a:t> </a:t>
            </a:r>
            <a:r>
              <a:rPr lang="ru-RU" sz="6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быстро</a:t>
            </a:r>
            <a:r>
              <a:rPr lang="ru-RU" sz="6600" b="1" i="1" dirty="0">
                <a:solidFill>
                  <a:srgbClr val="FF0000"/>
                </a:solidFill>
                <a:latin typeface="Mongolian Baiti"/>
                <a:ea typeface="Times New Roman"/>
                <a:cs typeface="Times New Roman"/>
              </a:rPr>
              <a:t> – </a:t>
            </a:r>
            <a:r>
              <a:rPr lang="ru-RU" sz="6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lang="ru-RU" sz="6600" b="1" i="1" dirty="0">
                <a:solidFill>
                  <a:srgbClr val="FF0000"/>
                </a:solidFill>
                <a:latin typeface="Mongolian Baiti"/>
                <a:ea typeface="Times New Roman"/>
                <a:cs typeface="Times New Roman"/>
              </a:rPr>
              <a:t> </a:t>
            </a:r>
            <a:r>
              <a:rPr lang="ru-RU" sz="6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просто!</a:t>
            </a:r>
            <a:endParaRPr lang="ru-RU" sz="6600" b="1" i="1" dirty="0">
              <a:latin typeface="Century Gothic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60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435280" cy="5721499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Цель  работы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Изучить методы и приемы быстрого счета, научиться их   эффективному использованию.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Используя литературу, изучить  приемы быстрого счета, выбрать из них наиболее интересные и доступные.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Провести анкетирование одноклассников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3.Освоить правила быстрого счета и научить пользоваться ими  одноклассников.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.Составить памятку  приёмов быстрого счёта.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Гипотеза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Применение приемов устного счета позволит сократить время вычислений и повысить их качество.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3867498-5A96-488F-8833-81D3D3B19B7B}" type="datetime1">
              <a:rPr lang="ru-RU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70CF06-DBE0-4C25-B26D-743D26FCA58A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748464" cy="5649491"/>
          </a:xfrm>
        </p:spPr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dirty="0" smtClean="0">
                <a:effectLst/>
                <a:latin typeface="Times New Roman"/>
                <a:ea typeface="Calibri"/>
                <a:cs typeface="Times New Roman"/>
              </a:rPr>
              <a:t>Умножение двузначных чисел:</a:t>
            </a:r>
          </a:p>
          <a:p>
            <a:pPr marL="0" indent="0" algn="ctr">
              <a:spcAft>
                <a:spcPts val="0"/>
              </a:spcAft>
              <a:buNone/>
            </a:pPr>
            <a:endParaRPr lang="ru-RU" sz="28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1. Старинный русский крестьянский способ</a:t>
            </a:r>
          </a:p>
          <a:p>
            <a:pPr marL="0" indent="0">
              <a:buNone/>
            </a:pPr>
            <a:endParaRPr lang="ru-RU" sz="2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2. «Метод решётки» Абу </a:t>
            </a:r>
            <a:r>
              <a:rPr lang="ru-RU" sz="2200" dirty="0" err="1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Абдалах</a:t>
            </a: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Мухаммед Бен Мусса аль – Хорезми</a:t>
            </a:r>
          </a:p>
          <a:p>
            <a:pPr marL="0" indent="0">
              <a:buNone/>
            </a:pPr>
            <a:endParaRPr lang="ru-RU" sz="2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3. Способ умножения чисел, которым пользуются в Японии.</a:t>
            </a:r>
          </a:p>
          <a:p>
            <a:pPr marL="0" indent="0">
              <a:buNone/>
            </a:pPr>
            <a:endParaRPr lang="ru-RU" sz="2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4. </a:t>
            </a: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Система быстрого счета Якова Трахтенберга.</a:t>
            </a:r>
          </a:p>
          <a:p>
            <a:pPr marL="0" indent="0">
              <a:buNone/>
            </a:pPr>
            <a:endParaRPr lang="ru-RU" sz="2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5. Умножение двухзначных чисел 11 -20</a:t>
            </a:r>
            <a:endParaRPr lang="ru-RU" sz="2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514350" indent="-514350">
              <a:buAutoNum type="arabicParenR"/>
            </a:pPr>
            <a:endParaRPr lang="ru-RU" sz="2800" dirty="0" smtClean="0">
              <a:ea typeface="Calibri"/>
              <a:cs typeface="Times New Roman"/>
            </a:endParaRPr>
          </a:p>
          <a:p>
            <a:pPr marL="514350" indent="-514350">
              <a:buAutoNum type="arabicParenR"/>
            </a:pPr>
            <a:endParaRPr lang="ru-RU" sz="36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2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476672"/>
            <a:ext cx="739608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6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4" y="188640"/>
            <a:ext cx="867018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32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64909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77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2729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97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9862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08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2CDBD-7650-49DB-8517-BAC92ED90256}" type="datetime1">
              <a:rPr lang="ru-RU" smtClean="0"/>
              <a:pPr>
                <a:defRPr/>
              </a:pPr>
              <a:t>25.03.2017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4660B-D342-4B12-A622-545389CCE4D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62729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98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- 20</Template>
  <TotalTime>127</TotalTime>
  <Words>193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 - 20</vt:lpstr>
      <vt:lpstr>Муниципальное бюджетное общеобразовательное учреждение Дзержинского района города Новосибирска «Средняя общеобразовательная школа № 18»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График изменения среднего времени и  качества работы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Дзержинского района города Новосибирска «Средняя общеобразовательная школа № 18»</dc:title>
  <dc:creator>Asus</dc:creator>
  <dc:description>http;//aida.ucoz.ru</dc:description>
  <cp:lastModifiedBy>Asus</cp:lastModifiedBy>
  <cp:revision>12</cp:revision>
  <dcterms:created xsi:type="dcterms:W3CDTF">2017-02-03T13:05:26Z</dcterms:created>
  <dcterms:modified xsi:type="dcterms:W3CDTF">2017-03-25T16:46:40Z</dcterms:modified>
</cp:coreProperties>
</file>