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83" r:id="rId2"/>
    <p:sldId id="290" r:id="rId3"/>
    <p:sldId id="256" r:id="rId4"/>
    <p:sldId id="269" r:id="rId5"/>
    <p:sldId id="268" r:id="rId6"/>
    <p:sldId id="273" r:id="rId7"/>
    <p:sldId id="259" r:id="rId8"/>
    <p:sldId id="275" r:id="rId9"/>
    <p:sldId id="271" r:id="rId10"/>
    <p:sldId id="274" r:id="rId11"/>
    <p:sldId id="270" r:id="rId12"/>
    <p:sldId id="260" r:id="rId13"/>
    <p:sldId id="281" r:id="rId14"/>
    <p:sldId id="282" r:id="rId15"/>
    <p:sldId id="296" r:id="rId16"/>
    <p:sldId id="297" r:id="rId17"/>
    <p:sldId id="292" r:id="rId18"/>
    <p:sldId id="295" r:id="rId19"/>
    <p:sldId id="285" r:id="rId20"/>
    <p:sldId id="286" r:id="rId21"/>
    <p:sldId id="293" r:id="rId22"/>
    <p:sldId id="294" r:id="rId23"/>
    <p:sldId id="291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7111" autoAdjust="0"/>
    <p:restoredTop sz="94660"/>
  </p:normalViewPr>
  <p:slideViewPr>
    <p:cSldViewPr>
      <p:cViewPr varScale="1">
        <p:scale>
          <a:sx n="65" d="100"/>
          <a:sy n="65" d="100"/>
        </p:scale>
        <p:origin x="-125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01F7BE-4BF8-48C0-B2E7-7422AB15BDBF}" type="datetimeFigureOut">
              <a:rPr lang="ru-RU" smtClean="0"/>
              <a:pPr/>
              <a:t>06.02.2017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EC5985-ECFF-44F4-BE1B-B7472A80138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EC5985-ECFF-44F4-BE1B-B7472A801381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6.png"/><Relationship Id="rId4" Type="http://schemas.openxmlformats.org/officeDocument/2006/relationships/image" Target="../media/image15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0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.gif"/><Relationship Id="rId5" Type="http://schemas.openxmlformats.org/officeDocument/2006/relationships/image" Target="../media/image18.gif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image" Target="../media/image21.gif"/><Relationship Id="rId7" Type="http://schemas.openxmlformats.org/officeDocument/2006/relationships/image" Target="../media/image2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.png"/><Relationship Id="rId5" Type="http://schemas.openxmlformats.org/officeDocument/2006/relationships/image" Target="../media/image17.png"/><Relationship Id="rId4" Type="http://schemas.openxmlformats.org/officeDocument/2006/relationships/image" Target="../media/image22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.gif"/><Relationship Id="rId5" Type="http://schemas.openxmlformats.org/officeDocument/2006/relationships/image" Target="../media/image24.png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28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image" Target="../media/image34.gif"/><Relationship Id="rId7" Type="http://schemas.openxmlformats.org/officeDocument/2006/relationships/image" Target="../media/image38.gif"/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gif"/><Relationship Id="rId5" Type="http://schemas.openxmlformats.org/officeDocument/2006/relationships/image" Target="../media/image36.gif"/><Relationship Id="rId4" Type="http://schemas.openxmlformats.org/officeDocument/2006/relationships/image" Target="../media/image35.gif"/><Relationship Id="rId9" Type="http://schemas.openxmlformats.org/officeDocument/2006/relationships/image" Target="../media/image28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10" Type="http://schemas.openxmlformats.org/officeDocument/2006/relationships/image" Target="../media/image2.jpeg"/><Relationship Id="rId4" Type="http://schemas.openxmlformats.org/officeDocument/2006/relationships/image" Target="../media/image41.png"/><Relationship Id="rId9" Type="http://schemas.openxmlformats.org/officeDocument/2006/relationships/image" Target="../media/image4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gif"/><Relationship Id="rId2" Type="http://schemas.openxmlformats.org/officeDocument/2006/relationships/image" Target="../media/image37.gi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9.gif"/><Relationship Id="rId4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forumsmile.ru/animation" TargetMode="External"/><Relationship Id="rId2" Type="http://schemas.openxmlformats.org/officeDocument/2006/relationships/hyperlink" Target="https://yandex.ru/images/?parent-reqid=1479189997955228-398074299441715657478392-sas1-1439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mirgif.com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http://static.videocore.tv/images/previews/ROOGJUWlc56EFDlIurtIrDSO3sHttgk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428736"/>
            <a:ext cx="7858180" cy="441725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  <a:cs typeface="Times New Roman" pitchFamily="18" charset="0"/>
              </a:rPr>
              <a:t/>
            </a:r>
            <a:br>
              <a:rPr lang="ru-RU" sz="3600" b="1" dirty="0" smtClean="0">
                <a:solidFill>
                  <a:srgbClr val="0070C0"/>
                </a:solidFill>
                <a:cs typeface="Times New Roman" pitchFamily="18" charset="0"/>
              </a:rPr>
            </a:br>
            <a:r>
              <a:rPr lang="ru-RU" sz="3600" b="1" dirty="0" err="1" smtClean="0">
                <a:solidFill>
                  <a:srgbClr val="FF0000"/>
                </a:solidFill>
                <a:cs typeface="Times New Roman" pitchFamily="18" charset="0"/>
              </a:rPr>
              <a:t>Мультимедийная</a:t>
            </a:r>
            <a:r>
              <a:rPr lang="ru-RU" sz="3600" b="1" dirty="0" smtClean="0">
                <a:solidFill>
                  <a:srgbClr val="FF0000"/>
                </a:solidFill>
                <a:cs typeface="Times New Roman" pitchFamily="18" charset="0"/>
              </a:rPr>
              <a:t> презентация</a:t>
            </a:r>
            <a:br>
              <a:rPr lang="ru-RU" sz="3600" b="1" dirty="0" smtClean="0">
                <a:solidFill>
                  <a:srgbClr val="FF0000"/>
                </a:solidFill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FF0000"/>
                </a:solidFill>
                <a:cs typeface="Times New Roman" pitchFamily="18" charset="0"/>
              </a:rPr>
              <a:t>для детей среднего возраста </a:t>
            </a:r>
            <a:r>
              <a:rPr lang="ru-RU" sz="3600" b="1" dirty="0" smtClean="0">
                <a:solidFill>
                  <a:srgbClr val="00B050"/>
                </a:solidFill>
                <a:cs typeface="Times New Roman" pitchFamily="18" charset="0"/>
              </a:rPr>
              <a:t/>
            </a:r>
            <a:br>
              <a:rPr lang="ru-RU" sz="3600" b="1" dirty="0" smtClean="0">
                <a:solidFill>
                  <a:srgbClr val="00B050"/>
                </a:solidFill>
                <a:cs typeface="Times New Roman" pitchFamily="18" charset="0"/>
              </a:rPr>
            </a:br>
            <a:endParaRPr lang="ru-RU" sz="3600" dirty="0">
              <a:solidFill>
                <a:srgbClr val="00B050"/>
              </a:solidFill>
            </a:endParaRPr>
          </a:p>
        </p:txBody>
      </p:sp>
      <p:pic>
        <p:nvPicPr>
          <p:cNvPr id="10" name="Picture 4" descr="http://st2.depositphotos.com/1007168/5401/i/950/depositphotos_54017361-Stop-Fire-Sign-With-Angry-Burning-Match-Stick-Cartoon-Charact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29586" y="357166"/>
            <a:ext cx="928694" cy="1072134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0" y="5500702"/>
            <a:ext cx="91440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endParaRPr lang="ru-RU" b="1" dirty="0" smtClean="0">
              <a:solidFill>
                <a:srgbClr val="00B050"/>
              </a:solidFill>
              <a:cs typeface="Times New Roman" pitchFamily="18" charset="0"/>
            </a:endParaRPr>
          </a:p>
          <a:p>
            <a:pPr algn="r">
              <a:defRPr/>
            </a:pPr>
            <a:r>
              <a:rPr lang="ru-RU" b="1" dirty="0" smtClean="0">
                <a:solidFill>
                  <a:srgbClr val="FF0000"/>
                </a:solidFill>
                <a:cs typeface="Times New Roman" pitchFamily="18" charset="0"/>
              </a:rPr>
              <a:t>Матросова Н.С, </a:t>
            </a:r>
            <a:br>
              <a:rPr lang="ru-RU" b="1" dirty="0" smtClean="0">
                <a:solidFill>
                  <a:srgbClr val="FF0000"/>
                </a:solidFill>
                <a:cs typeface="Times New Roman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cs typeface="Times New Roman" pitchFamily="18" charset="0"/>
              </a:rPr>
              <a:t>	           Воспитатель первой квалификационной категории,</a:t>
            </a:r>
            <a:br>
              <a:rPr lang="ru-RU" b="1" dirty="0" smtClean="0">
                <a:solidFill>
                  <a:srgbClr val="FF0000"/>
                </a:solidFill>
                <a:cs typeface="Times New Roman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cs typeface="Times New Roman" pitchFamily="18" charset="0"/>
              </a:rPr>
              <a:t>		МБДОУ «ЦРР- детский сад №38 «Золотой ключик» ЕМР </a:t>
            </a:r>
            <a:r>
              <a:rPr lang="ru-RU" sz="1600" dirty="0" smtClean="0">
                <a:solidFill>
                  <a:srgbClr val="FF0000"/>
                </a:solidFill>
              </a:rPr>
              <a:t/>
            </a:r>
            <a:br>
              <a:rPr lang="ru-RU" sz="1600" dirty="0" smtClean="0">
                <a:solidFill>
                  <a:srgbClr val="FF0000"/>
                </a:solidFill>
              </a:rPr>
            </a:br>
            <a:endParaRPr lang="ru-RU" sz="1600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1643050"/>
            <a:ext cx="7358114" cy="49452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Потом устроили бег в </a:t>
            </a:r>
            <a:r>
              <a:rPr lang="ru-RU" b="1" dirty="0" smtClean="0">
                <a:solidFill>
                  <a:srgbClr val="FF0000"/>
                </a:solidFill>
              </a:rPr>
              <a:t>мешках.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2290" name="Picture 2" descr="C:\Documents and Settings\Надежда\Рабочий стол\Новая папка\child (147)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43240" y="4519612"/>
            <a:ext cx="1928826" cy="18716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1643050"/>
            <a:ext cx="7358114" cy="49452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Мы </a:t>
            </a:r>
            <a:r>
              <a:rPr lang="ru-RU" b="1" dirty="0" smtClean="0">
                <a:solidFill>
                  <a:srgbClr val="FF0000"/>
                </a:solidFill>
              </a:rPr>
              <a:t>читали </a:t>
            </a:r>
            <a:r>
              <a:rPr lang="ru-RU" b="1" dirty="0" smtClean="0">
                <a:solidFill>
                  <a:srgbClr val="FF0000"/>
                </a:solidFill>
              </a:rPr>
              <a:t>веселые книжки.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2050" name="Picture 2" descr="C:\Documents and Settings\Надежда\Рабочий стол\Новая папка\112295586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6" y="4572008"/>
            <a:ext cx="1928826" cy="1785941"/>
          </a:xfrm>
          <a:prstGeom prst="rect">
            <a:avLst/>
          </a:prstGeom>
          <a:noFill/>
        </p:spPr>
      </p:pic>
      <p:pic>
        <p:nvPicPr>
          <p:cNvPr id="2051" name="Picture 3" descr="C:\Documents and Settings\Надежда\Рабочий стол\Новая папка\824457227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0298" y="5286388"/>
            <a:ext cx="1381129" cy="11668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1643050"/>
            <a:ext cx="7358114" cy="49452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Стали листочки из книжек вырывать и в комочек превращать</a:t>
            </a:r>
            <a:endParaRPr lang="ru-RU" sz="4000" b="1" dirty="0">
              <a:solidFill>
                <a:srgbClr val="FF0000"/>
              </a:solidFill>
            </a:endParaRPr>
          </a:p>
        </p:txBody>
      </p:sp>
      <p:pic>
        <p:nvPicPr>
          <p:cNvPr id="5122" name="Picture 2" descr="C:\Documents and Settings\Надежда\Рабочий стол\Новая папка\Deti60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81475" y="2957513"/>
            <a:ext cx="781050" cy="942975"/>
          </a:xfrm>
          <a:prstGeom prst="rect">
            <a:avLst/>
          </a:prstGeom>
          <a:noFill/>
        </p:spPr>
      </p:pic>
      <p:pic>
        <p:nvPicPr>
          <p:cNvPr id="5123" name="Picture 3" descr="C:\Documents and Settings\Надежда\Рабочий стол\Новая папка\child (709)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00430" y="4447877"/>
            <a:ext cx="1714512" cy="1781485"/>
          </a:xfrm>
          <a:prstGeom prst="rect">
            <a:avLst/>
          </a:prstGeom>
          <a:noFill/>
        </p:spPr>
      </p:pic>
      <p:pic>
        <p:nvPicPr>
          <p:cNvPr id="13316" name="Picture 4" descr="http://galerey-room.ru/images/232547_141141394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86380" y="5994932"/>
            <a:ext cx="500066" cy="464829"/>
          </a:xfrm>
          <a:prstGeom prst="rect">
            <a:avLst/>
          </a:prstGeom>
          <a:noFill/>
        </p:spPr>
      </p:pic>
      <p:pic>
        <p:nvPicPr>
          <p:cNvPr id="11" name="Picture 4" descr="http://galerey-room.ru/images/232547_141141394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86446" y="5572140"/>
            <a:ext cx="500066" cy="464829"/>
          </a:xfrm>
          <a:prstGeom prst="rect">
            <a:avLst/>
          </a:prstGeom>
          <a:noFill/>
        </p:spPr>
      </p:pic>
      <p:pic>
        <p:nvPicPr>
          <p:cNvPr id="12" name="Picture 4" descr="http://galerey-room.ru/images/232547_141141394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00496" y="6215082"/>
            <a:ext cx="500066" cy="464829"/>
          </a:xfrm>
          <a:prstGeom prst="rect">
            <a:avLst/>
          </a:prstGeom>
          <a:noFill/>
        </p:spPr>
      </p:pic>
      <p:pic>
        <p:nvPicPr>
          <p:cNvPr id="13" name="Picture 4" descr="http://galerey-room.ru/images/232547_141141394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43174" y="5929330"/>
            <a:ext cx="500066" cy="464829"/>
          </a:xfrm>
          <a:prstGeom prst="rect">
            <a:avLst/>
          </a:prstGeom>
          <a:noFill/>
        </p:spPr>
      </p:pic>
      <p:pic>
        <p:nvPicPr>
          <p:cNvPr id="14" name="Picture 4" descr="http://galerey-room.ru/images/232547_141141394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15074" y="6072206"/>
            <a:ext cx="500066" cy="4648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1643050"/>
            <a:ext cx="7358114" cy="49452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Я взял у камина спички </a:t>
            </a:r>
            <a:r>
              <a:rPr lang="ru-RU" sz="3600" b="1" dirty="0" smtClean="0">
                <a:solidFill>
                  <a:srgbClr val="FF0000"/>
                </a:solidFill>
              </a:rPr>
              <a:t/>
            </a:r>
            <a:br>
              <a:rPr lang="ru-RU" sz="3600" b="1" dirty="0" smtClean="0">
                <a:solidFill>
                  <a:srgbClr val="FF0000"/>
                </a:solidFill>
              </a:rPr>
            </a:br>
            <a:r>
              <a:rPr lang="ru-RU" sz="3600" b="1" dirty="0" smtClean="0">
                <a:solidFill>
                  <a:srgbClr val="FF0000"/>
                </a:solidFill>
              </a:rPr>
              <a:t>и </a:t>
            </a:r>
            <a:r>
              <a:rPr lang="ru-RU" sz="3600" b="1" dirty="0" smtClean="0">
                <a:solidFill>
                  <a:srgbClr val="FF0000"/>
                </a:solidFill>
              </a:rPr>
              <a:t>решил подсжечь бумагу. </a:t>
            </a:r>
            <a:br>
              <a:rPr lang="ru-RU" sz="3600" b="1" dirty="0" smtClean="0">
                <a:solidFill>
                  <a:srgbClr val="FF0000"/>
                </a:solidFill>
              </a:rPr>
            </a:br>
            <a:r>
              <a:rPr lang="ru-RU" sz="3600" b="1" dirty="0" smtClean="0">
                <a:solidFill>
                  <a:srgbClr val="FF0000"/>
                </a:solidFill>
              </a:rPr>
              <a:t>Пожар!!!</a:t>
            </a:r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9" name="Picture 3" descr="C:\Documents and Settings\Кирилл\Рабочий стол\МАМА\детские презентации\Почемучка\3b806f76d375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071802" y="5429264"/>
            <a:ext cx="532209" cy="467869"/>
          </a:xfrm>
          <a:prstGeom prst="rect">
            <a:avLst/>
          </a:prstGeom>
          <a:noFill/>
        </p:spPr>
      </p:pic>
      <p:pic>
        <p:nvPicPr>
          <p:cNvPr id="16" name="Picture 4" descr="http://galerey-room.ru/images/232547_1411413947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6248" y="5500702"/>
            <a:ext cx="500066" cy="464829"/>
          </a:xfrm>
          <a:prstGeom prst="rect">
            <a:avLst/>
          </a:prstGeom>
          <a:noFill/>
        </p:spPr>
      </p:pic>
      <p:pic>
        <p:nvPicPr>
          <p:cNvPr id="17" name="Picture 4" descr="http://galerey-room.ru/images/232547_1411413947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8" y="5643578"/>
            <a:ext cx="500066" cy="464829"/>
          </a:xfrm>
          <a:prstGeom prst="rect">
            <a:avLst/>
          </a:prstGeom>
          <a:noFill/>
        </p:spPr>
      </p:pic>
      <p:pic>
        <p:nvPicPr>
          <p:cNvPr id="18" name="Picture 4" descr="http://galerey-room.ru/images/232547_1411413947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2066" y="5143512"/>
            <a:ext cx="500066" cy="464829"/>
          </a:xfrm>
          <a:prstGeom prst="rect">
            <a:avLst/>
          </a:prstGeom>
          <a:noFill/>
        </p:spPr>
      </p:pic>
      <p:pic>
        <p:nvPicPr>
          <p:cNvPr id="20" name="Picture 4" descr="http://galerey-room.ru/images/232547_1411413947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5500702"/>
            <a:ext cx="500066" cy="464829"/>
          </a:xfrm>
          <a:prstGeom prst="rect">
            <a:avLst/>
          </a:prstGeom>
          <a:noFill/>
        </p:spPr>
      </p:pic>
      <p:pic>
        <p:nvPicPr>
          <p:cNvPr id="21" name="Picture 2" descr="C:\Documents and Settings\Надежда\Рабочий стол\Новая папка\1075785_html_m4c5f1f92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416226">
            <a:off x="4368950" y="5873511"/>
            <a:ext cx="513217" cy="665087"/>
          </a:xfrm>
          <a:prstGeom prst="rect">
            <a:avLst/>
          </a:prstGeom>
          <a:noFill/>
        </p:spPr>
      </p:pic>
      <p:pic>
        <p:nvPicPr>
          <p:cNvPr id="5129" name="Picture 9" descr="http://myworld-2007.narod.ru/1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429124" y="5214950"/>
            <a:ext cx="428625" cy="742951"/>
          </a:xfrm>
          <a:prstGeom prst="rect">
            <a:avLst/>
          </a:prstGeom>
          <a:noFill/>
        </p:spPr>
      </p:pic>
      <p:pic>
        <p:nvPicPr>
          <p:cNvPr id="19" name="Picture 4" descr="http://galerey-room.ru/images/232547_1411413947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7686" y="5715016"/>
            <a:ext cx="500066" cy="464829"/>
          </a:xfrm>
          <a:prstGeom prst="rect">
            <a:avLst/>
          </a:prstGeom>
          <a:noFill/>
        </p:spPr>
      </p:pic>
      <p:pic>
        <p:nvPicPr>
          <p:cNvPr id="15" name="Picture 4" descr="http://galerey-room.ru/images/232547_1411413947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6" y="5715016"/>
            <a:ext cx="500066" cy="464829"/>
          </a:xfrm>
          <a:prstGeom prst="rect">
            <a:avLst/>
          </a:prstGeom>
          <a:noFill/>
        </p:spPr>
      </p:pic>
      <p:pic>
        <p:nvPicPr>
          <p:cNvPr id="5130" name="Picture 10" descr="C:\Documents and Settings\Надежда\Рабочий стол\Новая папка\child (756)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786578" y="5000636"/>
            <a:ext cx="1071570" cy="11736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643050"/>
            <a:ext cx="7358114" cy="49452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472518" cy="1143000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/>
            </a:r>
            <a:br>
              <a:rPr lang="ru-RU" sz="4000" b="1" dirty="0" smtClean="0">
                <a:solidFill>
                  <a:srgbClr val="FF0000"/>
                </a:solidFill>
              </a:rPr>
            </a:br>
            <a:r>
              <a:rPr lang="ru-RU" sz="4000" b="1" dirty="0" smtClean="0">
                <a:solidFill>
                  <a:srgbClr val="FF0000"/>
                </a:solidFill>
              </a:rPr>
              <a:t>Я </a:t>
            </a:r>
            <a:r>
              <a:rPr lang="ru-RU" sz="4000" b="1" dirty="0" smtClean="0">
                <a:solidFill>
                  <a:srgbClr val="FF0000"/>
                </a:solidFill>
              </a:rPr>
              <a:t>так испугался и начал </a:t>
            </a:r>
            <a:r>
              <a:rPr lang="ru-RU" sz="4000" b="1" dirty="0" smtClean="0">
                <a:solidFill>
                  <a:srgbClr val="FF0000"/>
                </a:solidFill>
              </a:rPr>
              <a:t>кричать:</a:t>
            </a:r>
            <a:br>
              <a:rPr lang="ru-RU" sz="4000" b="1" dirty="0" smtClean="0">
                <a:solidFill>
                  <a:srgbClr val="FF0000"/>
                </a:solidFill>
              </a:rPr>
            </a:br>
            <a:r>
              <a:rPr lang="ru-RU" sz="4000" b="1" dirty="0" smtClean="0">
                <a:solidFill>
                  <a:srgbClr val="FF0000"/>
                </a:solidFill>
              </a:rPr>
              <a:t>«Помогите, спасите!»</a:t>
            </a:r>
            <a:r>
              <a:rPr lang="ru-RU" sz="4000" b="1" dirty="0" smtClean="0">
                <a:solidFill>
                  <a:srgbClr val="FF0000"/>
                </a:solidFill>
              </a:rPr>
              <a:t>.</a:t>
            </a:r>
            <a:r>
              <a:rPr lang="ru-RU" sz="3200" b="1" dirty="0" smtClean="0">
                <a:solidFill>
                  <a:srgbClr val="FF0000"/>
                </a:solidFill>
              </a:rPr>
              <a:t/>
            </a:r>
            <a:br>
              <a:rPr lang="ru-RU" sz="3200" b="1" dirty="0" smtClean="0">
                <a:solidFill>
                  <a:srgbClr val="FF0000"/>
                </a:solidFill>
              </a:rPr>
            </a:b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6146" name="Picture 2" descr="C:\Documents and Settings\Надежда\Рабочий стол\Новая папка\child (538)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0694" y="5072074"/>
            <a:ext cx="1357322" cy="1472106"/>
          </a:xfrm>
          <a:prstGeom prst="rect">
            <a:avLst/>
          </a:prstGeom>
          <a:noFill/>
        </p:spPr>
      </p:pic>
      <p:pic>
        <p:nvPicPr>
          <p:cNvPr id="12" name="Picture 33" descr="a4e76a7daa978006a3440b1d18a4795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22695">
            <a:off x="3806134" y="5417476"/>
            <a:ext cx="1285884" cy="780313"/>
          </a:xfrm>
          <a:prstGeom prst="rect">
            <a:avLst/>
          </a:prstGeom>
          <a:noFill/>
        </p:spPr>
      </p:pic>
      <p:pic>
        <p:nvPicPr>
          <p:cNvPr id="18" name="Picture 3" descr="C:\Documents and Settings\Кирилл\Рабочий стол\МАМА\детские презентации\Почемучка\3b806f76d375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857488" y="5715016"/>
            <a:ext cx="532209" cy="467869"/>
          </a:xfrm>
          <a:prstGeom prst="rect">
            <a:avLst/>
          </a:prstGeom>
          <a:noFill/>
        </p:spPr>
      </p:pic>
      <p:pic>
        <p:nvPicPr>
          <p:cNvPr id="19" name="Picture 4" descr="http://galerey-room.ru/images/232547_1411413947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86314" y="5786454"/>
            <a:ext cx="269506" cy="250515"/>
          </a:xfrm>
          <a:prstGeom prst="rect">
            <a:avLst/>
          </a:prstGeom>
          <a:noFill/>
        </p:spPr>
      </p:pic>
      <p:pic>
        <p:nvPicPr>
          <p:cNvPr id="20" name="Picture 4" descr="http://galerey-room.ru/images/232547_1411413947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143372" y="5786454"/>
            <a:ext cx="356605" cy="331477"/>
          </a:xfrm>
          <a:prstGeom prst="rect">
            <a:avLst/>
          </a:prstGeom>
          <a:noFill/>
        </p:spPr>
      </p:pic>
      <p:pic>
        <p:nvPicPr>
          <p:cNvPr id="21" name="Picture 4" descr="http://st2.depositphotos.com/1007168/5401/i/950/depositphotos_54017361-Stop-Fire-Sign-With-Angry-Burning-Match-Stick-Cartoon-Character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929586" y="285728"/>
            <a:ext cx="928694" cy="1072134"/>
          </a:xfrm>
          <a:prstGeom prst="rect">
            <a:avLst/>
          </a:prstGeom>
          <a:noFill/>
        </p:spPr>
      </p:pic>
      <p:pic>
        <p:nvPicPr>
          <p:cNvPr id="22" name="Picture 4" descr="http://galerey-room.ru/images/232547_1411413947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000496" y="5357826"/>
            <a:ext cx="500066" cy="464829"/>
          </a:xfrm>
          <a:prstGeom prst="rect">
            <a:avLst/>
          </a:prstGeom>
          <a:noFill/>
        </p:spPr>
      </p:pic>
      <p:pic>
        <p:nvPicPr>
          <p:cNvPr id="23" name="Picture 4" descr="http://galerey-room.ru/images/232547_1411413947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00562" y="5429264"/>
            <a:ext cx="500066" cy="4648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Хорошо что родители были дома!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Они залили огонь водой, укрыли толстым одеялом.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1785926"/>
            <a:ext cx="7358114" cy="4802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3" name="Picture 9" descr="http://www.kherson.pro/data/img/f8db50f15414503ab3ad531c986d53fb9a0efc6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5984" y="4857760"/>
            <a:ext cx="1220800" cy="1146209"/>
          </a:xfrm>
          <a:prstGeom prst="rect">
            <a:avLst/>
          </a:prstGeom>
          <a:noFill/>
        </p:spPr>
      </p:pic>
      <p:pic>
        <p:nvPicPr>
          <p:cNvPr id="1034" name="Picture 10" descr="D:\мои документы\конурс обж пожар 6.12.17 регион\картинки\vector-toys-free-download-4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4714884"/>
            <a:ext cx="1785950" cy="1404801"/>
          </a:xfrm>
          <a:prstGeom prst="rect">
            <a:avLst/>
          </a:prstGeom>
          <a:noFill/>
        </p:spPr>
      </p:pic>
      <p:pic>
        <p:nvPicPr>
          <p:cNvPr id="10" name="Picture 4" descr="http://galerey-room.ru/images/232547_141141394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43372" y="5786454"/>
            <a:ext cx="356605" cy="331477"/>
          </a:xfrm>
          <a:prstGeom prst="rect">
            <a:avLst/>
          </a:prstGeom>
          <a:noFill/>
        </p:spPr>
      </p:pic>
      <p:pic>
        <p:nvPicPr>
          <p:cNvPr id="11" name="Picture 33" descr="a4e76a7daa978006a3440b1d18a4795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00431" y="5572140"/>
            <a:ext cx="1428759" cy="85765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Помни</a:t>
            </a:r>
            <a:r>
              <a:rPr lang="ru-RU" dirty="0" smtClean="0"/>
              <a:t> </a:t>
            </a:r>
            <a:r>
              <a:rPr lang="ru-RU" b="1" dirty="0" smtClean="0">
                <a:solidFill>
                  <a:srgbClr val="FF0000"/>
                </a:solidFill>
              </a:rPr>
              <a:t>, дружок, если вдруг начался пожар</a:t>
            </a:r>
            <a:endParaRPr lang="ru-RU" dirty="0"/>
          </a:p>
        </p:txBody>
      </p:sp>
      <p:pic>
        <p:nvPicPr>
          <p:cNvPr id="37890" name="Picture 2" descr="http://bigslide.ru/images/13/12286/960/img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571612"/>
            <a:ext cx="8072494" cy="5089934"/>
          </a:xfrm>
          <a:prstGeom prst="rect">
            <a:avLst/>
          </a:prstGeom>
          <a:noFill/>
        </p:spPr>
      </p:pic>
      <p:pic>
        <p:nvPicPr>
          <p:cNvPr id="4" name="Picture 2" descr="C:\Documents and Settings\Надежда\Рабочий стол\Новая папка\child (715)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428604"/>
            <a:ext cx="1133826" cy="823911"/>
          </a:xfrm>
          <a:prstGeom prst="rect">
            <a:avLst/>
          </a:prstGeom>
          <a:noFill/>
        </p:spPr>
      </p:pic>
      <p:pic>
        <p:nvPicPr>
          <p:cNvPr id="5" name="Picture 4" descr="http://st2.depositphotos.com/1007168/5401/i/950/depositphotos_54017361-Stop-Fire-Sign-With-Angry-Burning-Match-Stick-Cartoon-Characte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29586" y="357166"/>
            <a:ext cx="928694" cy="10721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729634" cy="1643050"/>
          </a:xfrm>
        </p:spPr>
        <p:txBody>
          <a:bodyPr>
            <a:no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solidFill>
                  <a:srgbClr val="FF0000"/>
                </a:solidFill>
              </a:rPr>
              <a:t>И</a:t>
            </a:r>
            <a:r>
              <a:rPr lang="ru-RU" b="1" dirty="0" smtClean="0">
                <a:solidFill>
                  <a:srgbClr val="FF0000"/>
                </a:solidFill>
              </a:rPr>
              <a:t> еще запомни </a:t>
            </a:r>
            <a:r>
              <a:rPr lang="ru-RU" b="1" dirty="0" smtClean="0">
                <a:solidFill>
                  <a:srgbClr val="FF0000"/>
                </a:solidFill>
              </a:rPr>
              <a:t>, </a:t>
            </a:r>
            <a:r>
              <a:rPr lang="ru-RU" b="1" dirty="0" smtClean="0">
                <a:solidFill>
                  <a:srgbClr val="FF0000"/>
                </a:solidFill>
              </a:rPr>
              <a:t>если </a:t>
            </a:r>
            <a:r>
              <a:rPr lang="ru-RU" b="1" dirty="0" smtClean="0">
                <a:solidFill>
                  <a:srgbClr val="FF0000"/>
                </a:solidFill>
              </a:rPr>
              <a:t>вдруг начался пожар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0962" name="Picture 2" descr="C:\Documents and Settings\Надежда\Рабочий стол\Новая папка\child (715)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714356"/>
            <a:ext cx="1133826" cy="823911"/>
          </a:xfrm>
          <a:prstGeom prst="rect">
            <a:avLst/>
          </a:prstGeom>
          <a:noFill/>
        </p:spPr>
      </p:pic>
      <p:pic>
        <p:nvPicPr>
          <p:cNvPr id="40964" name="Picture 4" descr="C:\Documents and Settings\Надежда\Рабочий стол\Новая папка\pozhar-v-kvartire-pamyatk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1571612"/>
            <a:ext cx="8215370" cy="5268529"/>
          </a:xfrm>
          <a:prstGeom prst="rect">
            <a:avLst/>
          </a:prstGeom>
          <a:noFill/>
        </p:spPr>
      </p:pic>
      <p:pic>
        <p:nvPicPr>
          <p:cNvPr id="8" name="Picture 4" descr="http://st2.depositphotos.com/1007168/5401/i/950/depositphotos_54017361-Stop-Fire-Sign-With-Angry-Burning-Match-Stick-Cartoon-Characte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29586" y="357166"/>
            <a:ext cx="928694" cy="10721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Никогда не забывай!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3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57356" y="2000240"/>
            <a:ext cx="5636742" cy="4443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4" descr="http://st2.depositphotos.com/1007168/5401/i/950/depositphotos_54017361-Stop-Fire-Sign-With-Angry-Burning-Match-Stick-Cartoon-Characte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29586" y="357166"/>
            <a:ext cx="928694" cy="1072134"/>
          </a:xfrm>
          <a:prstGeom prst="rect">
            <a:avLst/>
          </a:prstGeom>
          <a:noFill/>
        </p:spPr>
      </p:pic>
      <p:pic>
        <p:nvPicPr>
          <p:cNvPr id="41986" name="Picture 2" descr="C:\Documents and Settings\Надежда\Рабочий стол\Новая папка\i (1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596191" y="5000636"/>
            <a:ext cx="1547809" cy="1547809"/>
          </a:xfrm>
          <a:prstGeom prst="rect">
            <a:avLst/>
          </a:prstGeom>
          <a:noFill/>
        </p:spPr>
      </p:pic>
      <p:pic>
        <p:nvPicPr>
          <p:cNvPr id="41987" name="Picture 3" descr="C:\Documents and Settings\Надежда\Рабочий стол\Новая папка\cell-phone-clip-art-best-blog-funny-21-38100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4500570"/>
            <a:ext cx="1633529" cy="2000240"/>
          </a:xfrm>
          <a:prstGeom prst="rect">
            <a:avLst/>
          </a:prstGeom>
          <a:noFill/>
        </p:spPr>
      </p:pic>
      <p:pic>
        <p:nvPicPr>
          <p:cNvPr id="7" name="Picture 2" descr="C:\Documents and Settings\Надежда\Рабочий стол\Новая папка\child (715)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71472" y="571480"/>
            <a:ext cx="1133826" cy="8239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472518" cy="1143000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Знай, малыш, пожарные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 спасут от беды!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8194" name="Picture 2" descr="C:\Documents and Settings\Надежда\Рабочий стол\Новая папка\12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628" y="3929066"/>
            <a:ext cx="2118064" cy="2414593"/>
          </a:xfrm>
          <a:prstGeom prst="rect">
            <a:avLst/>
          </a:prstGeom>
          <a:noFill/>
        </p:spPr>
      </p:pic>
      <p:pic>
        <p:nvPicPr>
          <p:cNvPr id="8195" name="Picture 3" descr="C:\Documents and Settings\Надежда\Рабочий стол\Новая папка\fireman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71934" y="1500174"/>
            <a:ext cx="2214578" cy="2000264"/>
          </a:xfrm>
          <a:prstGeom prst="rect">
            <a:avLst/>
          </a:prstGeom>
          <a:noFill/>
        </p:spPr>
      </p:pic>
      <p:pic>
        <p:nvPicPr>
          <p:cNvPr id="8196" name="Picture 4" descr="C:\Documents and Settings\Надежда\Рабочий стол\Новая папка\925623001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1785926"/>
            <a:ext cx="1487943" cy="1972651"/>
          </a:xfrm>
          <a:prstGeom prst="rect">
            <a:avLst/>
          </a:prstGeom>
          <a:noFill/>
        </p:spPr>
      </p:pic>
      <p:pic>
        <p:nvPicPr>
          <p:cNvPr id="8197" name="Picture 5" descr="C:\Documents and Settings\Надежда\Рабочий стол\Новая папка\2f3283961b73c036e7d4b5def78a7231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786050" y="1714488"/>
            <a:ext cx="1283836" cy="2024065"/>
          </a:xfrm>
          <a:prstGeom prst="rect">
            <a:avLst/>
          </a:prstGeom>
          <a:noFill/>
        </p:spPr>
      </p:pic>
      <p:pic>
        <p:nvPicPr>
          <p:cNvPr id="11" name="Picture 2" descr="C:\Documents and Settings\Надежда\Рабочий стол\Новая папка\Firefighters-60950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785918" y="3714752"/>
            <a:ext cx="2071699" cy="2589622"/>
          </a:xfrm>
          <a:prstGeom prst="rect">
            <a:avLst/>
          </a:prstGeom>
          <a:noFill/>
        </p:spPr>
      </p:pic>
      <p:pic>
        <p:nvPicPr>
          <p:cNvPr id="8200" name="Picture 8" descr="C:\Documents and Settings\Надежда\Рабочий стол\Новая папка\Firefighters-60927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215206" y="1857364"/>
            <a:ext cx="1362067" cy="1857364"/>
          </a:xfrm>
          <a:prstGeom prst="rect">
            <a:avLst/>
          </a:prstGeom>
          <a:noFill/>
        </p:spPr>
      </p:pic>
      <p:pic>
        <p:nvPicPr>
          <p:cNvPr id="13" name="Picture 4" descr="http://st2.depositphotos.com/1007168/5401/i/950/depositphotos_54017361-Stop-Fire-Sign-With-Angry-Burning-Match-Stick-Cartoon-Character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929586" y="357166"/>
            <a:ext cx="928694" cy="1072134"/>
          </a:xfrm>
          <a:prstGeom prst="rect">
            <a:avLst/>
          </a:prstGeom>
          <a:noFill/>
        </p:spPr>
      </p:pic>
      <p:pic>
        <p:nvPicPr>
          <p:cNvPr id="14" name="Picture 2" descr="C:\Documents and Settings\Надежда\Рабочий стол\Новая папка\child (715).gif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57158" y="714356"/>
            <a:ext cx="1133826" cy="8239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://st2.depositphotos.com/1007168/5401/i/950/depositphotos_54017361-Stop-Fire-Sign-With-Angry-Burning-Match-Stick-Cartoon-Charact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43834" y="214290"/>
            <a:ext cx="928694" cy="1072134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714348" y="500042"/>
            <a:ext cx="7143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cs typeface="Times New Roman" pitchFamily="18" charset="0"/>
              </a:rPr>
              <a:t>Цель</a:t>
            </a:r>
            <a:r>
              <a:rPr lang="ru-RU" sz="3200" b="1" dirty="0" smtClean="0">
                <a:solidFill>
                  <a:srgbClr val="FF0000"/>
                </a:solidFill>
                <a:cs typeface="Times New Roman" pitchFamily="18" charset="0"/>
              </a:rPr>
              <a:t>:</a:t>
            </a:r>
            <a:r>
              <a:rPr lang="ru-RU" sz="3200" b="1" dirty="0" smtClean="0">
                <a:solidFill>
                  <a:srgbClr val="FF0000"/>
                </a:solidFill>
              </a:rPr>
              <a:t> Формировать знания у детей </a:t>
            </a:r>
          </a:p>
          <a:p>
            <a:r>
              <a:rPr lang="ru-RU" sz="3200" b="1" dirty="0" smtClean="0">
                <a:solidFill>
                  <a:srgbClr val="FF0000"/>
                </a:solidFill>
              </a:rPr>
              <a:t>о противопожарной безопасности.</a:t>
            </a:r>
          </a:p>
          <a:p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2071678"/>
            <a:ext cx="7929618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cs typeface="Times New Roman" pitchFamily="18" charset="0"/>
              </a:rPr>
              <a:t>Задачи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cs typeface="Times New Roman" pitchFamily="18" charset="0"/>
              </a:rPr>
              <a:t>: </a:t>
            </a:r>
          </a:p>
          <a:p>
            <a:pPr>
              <a:buNone/>
            </a:pP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cs typeface="Times New Roman" pitchFamily="18" charset="0"/>
              </a:rPr>
              <a:t>1.Образовательные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cs typeface="Times New Roman" pitchFamily="18" charset="0"/>
              </a:rPr>
              <a:t>: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000" b="1" dirty="0" smtClean="0">
                <a:solidFill>
                  <a:srgbClr val="FF0000"/>
                </a:solidFill>
              </a:rPr>
              <a:t>Дать детям понятие о том, какую опасность таят в себе спички. </a:t>
            </a:r>
            <a:endParaRPr lang="ru-RU" sz="2000" b="1" dirty="0" smtClean="0">
              <a:solidFill>
                <a:srgbClr val="FF0000"/>
              </a:solidFill>
              <a:cs typeface="Times New Roman" pitchFamily="18" charset="0"/>
            </a:endParaRPr>
          </a:p>
          <a:p>
            <a:pPr>
              <a:buNone/>
            </a:pP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2. 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cs typeface="Times New Roman" pitchFamily="18" charset="0"/>
              </a:rPr>
              <a:t>Развивающие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cs typeface="Times New Roman" pitchFamily="18" charset="0"/>
              </a:rPr>
              <a:t>:</a:t>
            </a:r>
            <a:r>
              <a:rPr lang="ru-RU" sz="2000" b="1" dirty="0" smtClean="0">
                <a:solidFill>
                  <a:srgbClr val="00B050"/>
                </a:solidFill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FF0000"/>
                </a:solidFill>
                <a:cs typeface="Times New Roman" pitchFamily="18" charset="0"/>
              </a:rPr>
              <a:t>Развивать мыслительные операции,  речь,  интерес к  социальной среде.</a:t>
            </a:r>
          </a:p>
          <a:p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cs typeface="Times New Roman" pitchFamily="18" charset="0"/>
              </a:rPr>
              <a:t>3. 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cs typeface="Times New Roman" pitchFamily="18" charset="0"/>
              </a:rPr>
              <a:t>Воспитывающие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cs typeface="Times New Roman" pitchFamily="18" charset="0"/>
              </a:rPr>
              <a:t>:</a:t>
            </a:r>
            <a:r>
              <a:rPr lang="ru-RU" sz="2000" b="1" dirty="0" smtClean="0">
                <a:solidFill>
                  <a:srgbClr val="00B050"/>
                </a:solidFill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FF0000"/>
                </a:solidFill>
              </a:rPr>
              <a:t>Воспитывать у детей желание соблюдать правила безопасности дома, в детском саду.</a:t>
            </a:r>
            <a:endParaRPr lang="ru-RU" sz="2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Скажи, что принадлежит пожарному?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921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071802" y="1857364"/>
            <a:ext cx="2224008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1714488"/>
            <a:ext cx="1500198" cy="17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43636" y="1785926"/>
            <a:ext cx="1647825" cy="173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58" y="3500438"/>
            <a:ext cx="1457325" cy="193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286644" y="3500438"/>
            <a:ext cx="1466850" cy="179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4" name="Picture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857884" y="4786322"/>
            <a:ext cx="1495425" cy="178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5" name="Picture 9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928794" y="4572008"/>
            <a:ext cx="1714500" cy="202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6" name="Picture 10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000496" y="4929198"/>
            <a:ext cx="1609725" cy="176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4" descr="http://st2.depositphotos.com/1007168/5401/i/950/depositphotos_54017361-Stop-Fire-Sign-With-Angry-Burning-Match-Stick-Cartoon-Character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643834" y="285728"/>
            <a:ext cx="928694" cy="10721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5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5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30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500"/>
                            </p:stCondLst>
                            <p:childTnLst>
                              <p:par>
                                <p:cTn id="3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30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500"/>
                            </p:stCondLst>
                            <p:childTnLst>
                              <p:par>
                                <p:cTn id="4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3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8500"/>
                            </p:stCondLst>
                            <p:childTnLst>
                              <p:par>
                                <p:cTn id="4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3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3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54164"/>
          </a:xfrm>
        </p:spPr>
        <p:txBody>
          <a:bodyPr>
            <a:normAutofit fontScale="90000"/>
          </a:bodyPr>
          <a:lstStyle/>
          <a:p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b="1" dirty="0" smtClean="0">
                <a:solidFill>
                  <a:schemeClr val="accent6">
                    <a:lumMod val="50000"/>
                  </a:schemeClr>
                </a:solidFill>
              </a:rPr>
              <a:t>Ребята, каким цветом принадлежности пожарных?</a:t>
            </a:r>
            <a:r>
              <a:rPr lang="ru-RU" sz="2700" b="1" dirty="0" smtClean="0">
                <a:solidFill>
                  <a:srgbClr val="FF0000"/>
                </a:solidFill>
              </a:rPr>
              <a:t/>
            </a:r>
            <a:br>
              <a:rPr lang="ru-RU" sz="2700" b="1" dirty="0" smtClean="0">
                <a:solidFill>
                  <a:srgbClr val="FF0000"/>
                </a:solidFill>
              </a:rPr>
            </a:br>
            <a:r>
              <a:rPr lang="ru-RU" sz="2700" b="1" dirty="0" smtClean="0">
                <a:solidFill>
                  <a:srgbClr val="FF0000"/>
                </a:solidFill>
              </a:rPr>
              <a:t>-Красным.</a:t>
            </a:r>
            <a:br>
              <a:rPr lang="ru-RU" sz="2700" b="1" dirty="0" smtClean="0">
                <a:solidFill>
                  <a:srgbClr val="FF0000"/>
                </a:solidFill>
              </a:rPr>
            </a:br>
            <a:r>
              <a:rPr lang="ru-RU" sz="2700" b="1" dirty="0" smtClean="0">
                <a:solidFill>
                  <a:schemeClr val="accent6">
                    <a:lumMod val="50000"/>
                  </a:schemeClr>
                </a:solidFill>
              </a:rPr>
              <a:t> -Как вы думаете, почему красного цвета?</a:t>
            </a:r>
            <a:br>
              <a:rPr lang="ru-RU" sz="2700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700" b="1" dirty="0" smtClean="0">
                <a:solidFill>
                  <a:srgbClr val="FF0000"/>
                </a:solidFill>
              </a:rPr>
              <a:t>-Это цвет опасности.</a:t>
            </a:r>
            <a:r>
              <a:rPr lang="ru-RU" sz="2400" b="1" dirty="0" smtClean="0">
                <a:solidFill>
                  <a:srgbClr val="FF0000"/>
                </a:solidFill>
              </a:rPr>
              <a:t/>
            </a:r>
            <a:br>
              <a:rPr lang="ru-RU" sz="2400" b="1" dirty="0" smtClean="0">
                <a:solidFill>
                  <a:srgbClr val="FF0000"/>
                </a:solidFill>
              </a:rPr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8914" name="Picture 2" descr="C:\Documents and Settings\Надежда\Рабочий стол\Новая папка\free-vector-firefighters-and-fire-equipment-02-vector_005308_2-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928802"/>
            <a:ext cx="7572428" cy="457602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25668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3100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3100" b="1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3100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3100" b="1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3100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3100" b="1" dirty="0" smtClean="0">
                <a:solidFill>
                  <a:schemeClr val="accent6">
                    <a:lumMod val="50000"/>
                  </a:schemeClr>
                </a:solidFill>
              </a:rPr>
              <a:t>Часто бывают пожары на свете</a:t>
            </a:r>
            <a:br>
              <a:rPr lang="ru-RU" sz="3100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3100" b="1" dirty="0" smtClean="0">
                <a:solidFill>
                  <a:schemeClr val="accent6">
                    <a:lumMod val="50000"/>
                  </a:schemeClr>
                </a:solidFill>
              </a:rPr>
              <a:t>Лишь от того, что играют в них дети.</a:t>
            </a:r>
            <a:br>
              <a:rPr lang="ru-RU" sz="3100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3100" b="1" dirty="0" smtClean="0">
                <a:solidFill>
                  <a:schemeClr val="accent6">
                    <a:lumMod val="50000"/>
                  </a:schemeClr>
                </a:solidFill>
              </a:rPr>
              <a:t>И потому скажем громко и внятно:</a:t>
            </a:r>
            <a:br>
              <a:rPr lang="ru-RU" sz="3100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3100" b="1" dirty="0" smtClean="0">
                <a:solidFill>
                  <a:schemeClr val="accent6">
                    <a:lumMod val="50000"/>
                  </a:schemeClr>
                </a:solidFill>
              </a:rPr>
              <a:t>-Спички в доме ты не тронь,</a:t>
            </a:r>
            <a:br>
              <a:rPr lang="ru-RU" sz="3100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3100" b="1" dirty="0" smtClean="0">
                <a:solidFill>
                  <a:schemeClr val="accent6">
                    <a:lumMod val="50000"/>
                  </a:schemeClr>
                </a:solidFill>
              </a:rPr>
              <a:t>В них живет шальной огонь.</a:t>
            </a:r>
            <a:r>
              <a:rPr lang="ru-RU" sz="3100" b="1" dirty="0" smtClean="0">
                <a:solidFill>
                  <a:srgbClr val="FF0000"/>
                </a:solidFill>
              </a:rPr>
              <a:t/>
            </a:r>
            <a:br>
              <a:rPr lang="ru-RU" sz="3100" b="1" dirty="0" smtClean="0">
                <a:solidFill>
                  <a:srgbClr val="FF0000"/>
                </a:solidFill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Picture 2" descr="C:\Documents and Settings\Надежда\Рабочий стол\Новая папка\Firefighters-60950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3357562"/>
            <a:ext cx="2700354" cy="3143272"/>
          </a:xfrm>
          <a:prstGeom prst="rect">
            <a:avLst/>
          </a:prstGeom>
          <a:noFill/>
        </p:spPr>
      </p:pic>
      <p:pic>
        <p:nvPicPr>
          <p:cNvPr id="39938" name="Picture 2" descr="C:\Documents and Settings\Надежда\Рабочий стол\Новая папка\child (518)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388" y="3429000"/>
            <a:ext cx="2214578" cy="3152518"/>
          </a:xfrm>
          <a:prstGeom prst="rect">
            <a:avLst/>
          </a:prstGeom>
          <a:noFill/>
        </p:spPr>
      </p:pic>
      <p:pic>
        <p:nvPicPr>
          <p:cNvPr id="6" name="Picture 3" descr="C:\Documents and Settings\Кирилл\Рабочий стол\МАМА\детские презентации\Почемучка\3b806f76d375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286248" y="4643446"/>
            <a:ext cx="1857388" cy="1632844"/>
          </a:xfrm>
          <a:prstGeom prst="rect">
            <a:avLst/>
          </a:prstGeom>
          <a:noFill/>
        </p:spPr>
      </p:pic>
      <p:pic>
        <p:nvPicPr>
          <p:cNvPr id="7" name="Picture 9" descr="http://myworld-2007.narod.ru/1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928926" y="3429000"/>
            <a:ext cx="928694" cy="1609739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571472" y="2571744"/>
            <a:ext cx="778674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Спички, дети, не игрушки!</a:t>
            </a:r>
            <a:br>
              <a:rPr lang="ru-RU" sz="4400" b="1" dirty="0" smtClean="0">
                <a:solidFill>
                  <a:srgbClr val="FF0000"/>
                </a:solidFill>
              </a:rPr>
            </a:b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3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sz="4900" b="1" dirty="0" smtClean="0">
                <a:solidFill>
                  <a:srgbClr val="FF0000"/>
                </a:solidFill>
              </a:rPr>
              <a:t>Источники </a:t>
            </a:r>
            <a:r>
              <a:rPr lang="ru-RU" sz="4900" dirty="0" smtClean="0"/>
              <a:t/>
            </a:r>
            <a:br>
              <a:rPr lang="ru-RU" sz="4900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endParaRPr lang="ru-RU" sz="1400" b="1" dirty="0" smtClean="0">
              <a:hlinkClick r:id="rId2"/>
            </a:endParaRPr>
          </a:p>
          <a:p>
            <a:endParaRPr lang="ru-RU" sz="1400" b="1" dirty="0" smtClean="0">
              <a:hlinkClick r:id="rId2"/>
            </a:endParaRPr>
          </a:p>
          <a:p>
            <a:endParaRPr lang="ru-RU" sz="1400" b="1" dirty="0" smtClean="0">
              <a:hlinkClick r:id="rId2"/>
            </a:endParaRPr>
          </a:p>
          <a:p>
            <a:endParaRPr lang="ru-RU" sz="1400" b="1" dirty="0" smtClean="0">
              <a:hlinkClick r:id="rId2"/>
            </a:endParaRPr>
          </a:p>
          <a:p>
            <a:r>
              <a:rPr lang="en-US" sz="1400" b="1" dirty="0" smtClean="0">
                <a:solidFill>
                  <a:schemeClr val="accent6">
                    <a:lumMod val="50000"/>
                  </a:schemeClr>
                </a:solidFill>
                <a:hlinkClick r:id="rId2"/>
              </a:rPr>
              <a:t>https://yandex.ru/images/?parent-reqid=1479189997955228-398074299441715657478392-sas1-1439</a:t>
            </a:r>
            <a:endParaRPr lang="ru-RU" sz="14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sz="14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en-US" sz="1400" b="1" dirty="0" smtClean="0">
                <a:solidFill>
                  <a:schemeClr val="accent6">
                    <a:lumMod val="50000"/>
                  </a:schemeClr>
                </a:solidFill>
                <a:hlinkClick r:id="rId3"/>
              </a:rPr>
              <a:t>http://forumsmile.ru/animation</a:t>
            </a:r>
            <a:endParaRPr lang="ru-RU" sz="14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sz="14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en-US" sz="1400" b="1" dirty="0" smtClean="0">
                <a:solidFill>
                  <a:schemeClr val="accent6">
                    <a:lumMod val="50000"/>
                  </a:schemeClr>
                </a:solidFill>
                <a:hlinkClick r:id="rId4"/>
              </a:rPr>
              <a:t>http://mirgif.com</a:t>
            </a:r>
            <a:r>
              <a:rPr lang="en-US" sz="1400" b="1" dirty="0" smtClean="0">
                <a:solidFill>
                  <a:srgbClr val="0070C0"/>
                </a:solidFill>
                <a:hlinkClick r:id="rId4"/>
              </a:rPr>
              <a:t>/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1643050"/>
            <a:ext cx="7358114" cy="49452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142852"/>
            <a:ext cx="8072494" cy="1428760"/>
          </a:xfrm>
        </p:spPr>
        <p:txBody>
          <a:bodyPr>
            <a:normAutofit fontScale="90000"/>
          </a:bodyPr>
          <a:lstStyle/>
          <a:p>
            <a:r>
              <a:rPr lang="ru-RU" sz="2700" b="1" dirty="0" smtClean="0">
                <a:solidFill>
                  <a:srgbClr val="FF0000"/>
                </a:solidFill>
              </a:rPr>
              <a:t>Здравствуйте, друзья! </a:t>
            </a:r>
            <a:br>
              <a:rPr lang="ru-RU" sz="2700" b="1" dirty="0" smtClean="0">
                <a:solidFill>
                  <a:srgbClr val="FF0000"/>
                </a:solidFill>
              </a:rPr>
            </a:br>
            <a:r>
              <a:rPr lang="ru-RU" sz="2700" b="1" dirty="0" smtClean="0">
                <a:solidFill>
                  <a:srgbClr val="FF0000"/>
                </a:solidFill>
              </a:rPr>
              <a:t>Меня зовут Миша. Это </a:t>
            </a:r>
            <a:r>
              <a:rPr lang="ru-RU" sz="2700" b="1" dirty="0" smtClean="0">
                <a:solidFill>
                  <a:srgbClr val="FF0000"/>
                </a:solidFill>
              </a:rPr>
              <a:t>мой дом.</a:t>
            </a:r>
            <a:br>
              <a:rPr lang="ru-RU" sz="2700" b="1" dirty="0" smtClean="0">
                <a:solidFill>
                  <a:srgbClr val="FF0000"/>
                </a:solidFill>
              </a:rPr>
            </a:br>
            <a:r>
              <a:rPr lang="ru-RU" sz="2700" b="1" dirty="0" smtClean="0">
                <a:solidFill>
                  <a:srgbClr val="FF0000"/>
                </a:solidFill>
              </a:rPr>
              <a:t> Я расскажу вам одну историю,</a:t>
            </a:r>
            <a:br>
              <a:rPr lang="ru-RU" sz="2700" b="1" dirty="0" smtClean="0">
                <a:solidFill>
                  <a:srgbClr val="FF0000"/>
                </a:solidFill>
              </a:rPr>
            </a:br>
            <a:r>
              <a:rPr lang="ru-RU" sz="2700" b="1" dirty="0" smtClean="0">
                <a:solidFill>
                  <a:srgbClr val="FF0000"/>
                </a:solidFill>
              </a:rPr>
              <a:t>чтобы </a:t>
            </a:r>
            <a:r>
              <a:rPr lang="ru-RU" sz="2700" b="1" dirty="0" smtClean="0">
                <a:solidFill>
                  <a:srgbClr val="FF0000"/>
                </a:solidFill>
              </a:rPr>
              <a:t>предостеречь вас от беды</a:t>
            </a:r>
            <a:r>
              <a:rPr lang="ru-RU" sz="3200" dirty="0" smtClean="0">
                <a:solidFill>
                  <a:srgbClr val="FF0000"/>
                </a:solidFill>
              </a:rPr>
              <a:t>.</a:t>
            </a:r>
            <a:r>
              <a:rPr lang="ru-RU" sz="3200" dirty="0" smtClean="0"/>
              <a:t> </a:t>
            </a: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C:\Documents and Settings\Надежда\Рабочий стол\Новая папка\cdc6d7df1ffb952cc44a251a4c6e192c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43306" y="4572008"/>
            <a:ext cx="1785950" cy="18326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643050"/>
            <a:ext cx="7358114" cy="49452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8929718" cy="114300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Итак, дело было в январе.</a:t>
            </a:r>
            <a:br>
              <a:rPr lang="ru-RU" sz="2800" b="1" dirty="0" smtClean="0">
                <a:solidFill>
                  <a:srgbClr val="FF0000"/>
                </a:solidFill>
              </a:rPr>
            </a:br>
            <a:r>
              <a:rPr lang="ru-RU" sz="2800" b="1" dirty="0" smtClean="0">
                <a:solidFill>
                  <a:srgbClr val="FF0000"/>
                </a:solidFill>
              </a:rPr>
              <a:t>Как всегда я рано встал, покушал и  решил поиграть.</a:t>
            </a:r>
            <a:br>
              <a:rPr lang="ru-RU" sz="2800" b="1" dirty="0" smtClean="0">
                <a:solidFill>
                  <a:srgbClr val="FF0000"/>
                </a:solidFill>
              </a:rPr>
            </a:br>
            <a:r>
              <a:rPr lang="ru-RU" sz="2800" b="1" dirty="0" smtClean="0">
                <a:solidFill>
                  <a:srgbClr val="FF0000"/>
                </a:solidFill>
              </a:rPr>
              <a:t>Сначала поиграл с любимыми игрушками.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6" name="Picture 3" descr="C:\Documents and Settings\Надежда\Рабочий стол\Новая папка\detia-7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43306" y="4581534"/>
            <a:ext cx="1785950" cy="17264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643050"/>
            <a:ext cx="7358114" cy="49452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Потом  я решил покататься на самокате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pic>
        <p:nvPicPr>
          <p:cNvPr id="6" name="Picture 2" descr="C:\Documents and Settings\Надежда\Рабочий стол\Новая папка\animashki-deti-126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00892" y="5000636"/>
            <a:ext cx="1500198" cy="14694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399 -2.59259E-6 L -0.37899 -0.00023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643050"/>
            <a:ext cx="7358114" cy="49452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142852"/>
            <a:ext cx="7529538" cy="1470025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Потом на </a:t>
            </a:r>
            <a:r>
              <a:rPr lang="ru-RU" b="1" dirty="0" smtClean="0">
                <a:solidFill>
                  <a:srgbClr val="FF0000"/>
                </a:solidFill>
              </a:rPr>
              <a:t>роликах.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Documents and Settings\Надежда\Рабочий стол\Новая папка\detia-694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28926" y="4500570"/>
            <a:ext cx="1643074" cy="154255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91 0.01481 L 0.18698 0.0189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" y="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1643050"/>
            <a:ext cx="7358114" cy="49452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Решил немного порисовать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101" name="Picture 5" descr="C:\Documents and Settings\Надежда\Рабочий стол\Новая папка\child (472)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71802" y="4811139"/>
            <a:ext cx="1928826" cy="15133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1643050"/>
            <a:ext cx="7358114" cy="49452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Я съел очень много конфет</a:t>
            </a:r>
            <a:r>
              <a:rPr lang="ru-RU" b="1" dirty="0" smtClean="0">
                <a:solidFill>
                  <a:srgbClr val="FF0000"/>
                </a:solidFill>
              </a:rPr>
              <a:t>.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У меня разболелся живот.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1266" name="Picture 2" descr="C:\Documents and Settings\Надежда\Рабочий стол\Новая папка\child (84)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14744" y="4643446"/>
            <a:ext cx="2286016" cy="18703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643050"/>
            <a:ext cx="7358114" cy="49452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И тут пришла Маша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b="1" dirty="0" smtClean="0">
                <a:solidFill>
                  <a:srgbClr val="FF0000"/>
                </a:solidFill>
              </a:rPr>
              <a:t>и стала меня лечить.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6" name="Picture 3" descr="C:\Documents and Settings\Надежда\Рабочий стол\Новая папка\hello_html_50d6cb30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0430" y="4643446"/>
            <a:ext cx="1928826" cy="18049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575</TotalTime>
  <Words>171</Words>
  <PresentationFormat>Экран (4:3)</PresentationFormat>
  <Paragraphs>41</Paragraphs>
  <Slides>23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 Мультимедийная презентация для детей среднего возраста  </vt:lpstr>
      <vt:lpstr>Слайд 2</vt:lpstr>
      <vt:lpstr>Здравствуйте, друзья!  Меня зовут Миша. Это мой дом.  Я расскажу вам одну историю, чтобы предостеречь вас от беды. </vt:lpstr>
      <vt:lpstr>Итак, дело было в январе. Как всегда я рано встал, покушал и  решил поиграть. Сначала поиграл с любимыми игрушками.</vt:lpstr>
      <vt:lpstr>Потом  я решил покататься на самокате.</vt:lpstr>
      <vt:lpstr>Потом на роликах.</vt:lpstr>
      <vt:lpstr>Решил немного порисовать</vt:lpstr>
      <vt:lpstr>Я съел очень много конфет. У меня разболелся живот.</vt:lpstr>
      <vt:lpstr>И тут пришла Маша и стала меня лечить.</vt:lpstr>
      <vt:lpstr>Потом устроили бег в мешках.</vt:lpstr>
      <vt:lpstr> Мы читали веселые книжки.</vt:lpstr>
      <vt:lpstr>Стали листочки из книжек вырывать и в комочек превращать</vt:lpstr>
      <vt:lpstr>Я взял у камина спички  и решил подсжечь бумагу.  Пожар!!!</vt:lpstr>
      <vt:lpstr> Я так испугался и начал кричать: «Помогите, спасите!». </vt:lpstr>
      <vt:lpstr>Хорошо что родители были дома! Они залили огонь водой, укрыли толстым одеялом.</vt:lpstr>
      <vt:lpstr>Помни , дружок, если вдруг начался пожар</vt:lpstr>
      <vt:lpstr>  И еще запомни , если вдруг начался пожар  </vt:lpstr>
      <vt:lpstr>Никогда не забывай!</vt:lpstr>
      <vt:lpstr>Знай, малыш, пожарные  спасут от беды!</vt:lpstr>
      <vt:lpstr>Скажи, что принадлежит пожарному?</vt:lpstr>
      <vt:lpstr>    Ребята, каким цветом принадлежности пожарных? -Красным.  -Как вы думаете, почему красного цвета? -Это цвет опасности.   </vt:lpstr>
      <vt:lpstr>   Часто бывают пожары на свете Лишь от того, что играют в них дети. И потому скажем громко и внятно: -Спички в доме ты не тронь, В них живет шальной огонь.  </vt:lpstr>
      <vt:lpstr> Источники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Надежда</cp:lastModifiedBy>
  <cp:revision>79</cp:revision>
  <dcterms:modified xsi:type="dcterms:W3CDTF">2017-02-06T16:21:07Z</dcterms:modified>
</cp:coreProperties>
</file>