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58" r:id="rId5"/>
    <p:sldId id="275" r:id="rId6"/>
    <p:sldId id="260" r:id="rId7"/>
    <p:sldId id="261" r:id="rId8"/>
    <p:sldId id="262" r:id="rId9"/>
    <p:sldId id="273" r:id="rId10"/>
    <p:sldId id="263" r:id="rId11"/>
    <p:sldId id="266" r:id="rId12"/>
    <p:sldId id="272" r:id="rId13"/>
    <p:sldId id="267" r:id="rId14"/>
    <p:sldId id="268" r:id="rId15"/>
    <p:sldId id="269" r:id="rId16"/>
    <p:sldId id="270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3917"/>
    <a:srgbClr val="181E0C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1254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B42C2-6F97-4B8A-979A-757A3D56F372}" type="datetimeFigureOut">
              <a:rPr lang="ru-RU" smtClean="0"/>
              <a:t>27.03.2017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57DB3-6660-4702-B4CE-DF02A0E766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416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57DB3-6660-4702-B4CE-DF02A0E7665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143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57DB3-6660-4702-B4CE-DF02A0E7665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119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5" y="527605"/>
            <a:ext cx="7772400" cy="85920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1291130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1917"/>
            <a:ext cx="8229600" cy="584623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443836"/>
            <a:ext cx="6710784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1918"/>
            <a:ext cx="8229600" cy="584622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9654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26402"/>
            <a:ext cx="4040188" cy="3798583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9654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26402"/>
            <a:ext cx="4041775" cy="3798583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8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jpeg"/><Relationship Id="rId5" Type="http://schemas.microsoft.com/office/2007/relationships/hdphoto" Target="../media/hdphoto3.wdp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658" y="374900"/>
            <a:ext cx="8987342" cy="859205"/>
          </a:xfrm>
        </p:spPr>
        <p:txBody>
          <a:bodyPr>
            <a:normAutofit fontScale="90000"/>
          </a:bodyPr>
          <a:lstStyle/>
          <a:p>
            <a:pPr algn="l">
              <a:lnSpc>
                <a:spcPct val="80000"/>
              </a:lnSpc>
            </a:pPr>
            <a:r>
              <a:rPr lang="ru-RU" sz="5300" b="1" u="sng" kern="0" dirty="0" smtClean="0"/>
              <a:t>Желе – лакомство для детского здоровья!</a:t>
            </a:r>
            <a:r>
              <a:rPr lang="ru-RU" sz="5300" b="1" kern="0" dirty="0" smtClean="0"/>
              <a:t>           </a:t>
            </a:r>
            <a:r>
              <a:rPr lang="ru-RU" sz="3100" b="1" kern="0" dirty="0" smtClean="0"/>
              <a:t>Исследовательский проект</a:t>
            </a:r>
            <a:r>
              <a:rPr lang="ru-RU" sz="3100" kern="0" dirty="0" smtClean="0"/>
              <a:t>             </a:t>
            </a:r>
            <a:endParaRPr lang="en-US" sz="3100" kern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77410" y="1291130"/>
            <a:ext cx="4266590" cy="1751685"/>
          </a:xfrm>
          <a:noFill/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solidFill>
                  <a:srgbClr val="111509"/>
                </a:solidFill>
              </a:rPr>
              <a:t>Выполнила: </a:t>
            </a:r>
            <a:r>
              <a:rPr lang="ru-RU" sz="1600" b="1" dirty="0" err="1" smtClean="0">
                <a:solidFill>
                  <a:srgbClr val="111509"/>
                </a:solidFill>
              </a:rPr>
              <a:t>Рудан</a:t>
            </a:r>
            <a:r>
              <a:rPr lang="ru-RU" sz="1600" b="1" dirty="0" smtClean="0">
                <a:solidFill>
                  <a:srgbClr val="111509"/>
                </a:solidFill>
              </a:rPr>
              <a:t> Елена Евгеньевна</a:t>
            </a:r>
          </a:p>
          <a:p>
            <a:pPr algn="l"/>
            <a:r>
              <a:rPr lang="ru-RU" sz="1600" b="1" dirty="0" smtClean="0">
                <a:solidFill>
                  <a:srgbClr val="111509"/>
                </a:solidFill>
              </a:rPr>
              <a:t>Подготовительная к школе группа №8 </a:t>
            </a:r>
          </a:p>
          <a:p>
            <a:pPr algn="l"/>
            <a:r>
              <a:rPr lang="ru-RU" sz="1600" b="1" dirty="0" smtClean="0">
                <a:solidFill>
                  <a:srgbClr val="111509"/>
                </a:solidFill>
              </a:rPr>
              <a:t>МАДОУ МО г. </a:t>
            </a:r>
            <a:r>
              <a:rPr lang="ru-RU" sz="1600" b="1" dirty="0" err="1" smtClean="0">
                <a:solidFill>
                  <a:srgbClr val="111509"/>
                </a:solidFill>
              </a:rPr>
              <a:t>Нягань</a:t>
            </a:r>
            <a:r>
              <a:rPr lang="ru-RU" sz="1600" b="1" dirty="0" smtClean="0">
                <a:solidFill>
                  <a:srgbClr val="111509"/>
                </a:solidFill>
              </a:rPr>
              <a:t> д/с №9 «Белоснежка»</a:t>
            </a:r>
          </a:p>
          <a:p>
            <a:pPr algn="l"/>
            <a:r>
              <a:rPr lang="ru-RU" sz="1600" b="1" dirty="0" smtClean="0">
                <a:solidFill>
                  <a:srgbClr val="111509"/>
                </a:solidFill>
              </a:rPr>
              <a:t>Руководитель: </a:t>
            </a:r>
            <a:r>
              <a:rPr lang="ru-RU" sz="1600" b="1" dirty="0" err="1" smtClean="0">
                <a:solidFill>
                  <a:srgbClr val="111509"/>
                </a:solidFill>
              </a:rPr>
              <a:t>Рудан</a:t>
            </a:r>
            <a:r>
              <a:rPr lang="ru-RU" sz="1600" b="1" dirty="0" smtClean="0">
                <a:solidFill>
                  <a:srgbClr val="111509"/>
                </a:solidFill>
              </a:rPr>
              <a:t> Юлия Владимировна</a:t>
            </a:r>
          </a:p>
          <a:p>
            <a:pPr algn="l"/>
            <a:endParaRPr lang="en-US" sz="1600" b="1" dirty="0">
              <a:solidFill>
                <a:srgbClr val="11150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19295" y="58722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IV Всероссийский конкурс детских исследовательских проектов "Первые шаги в науку"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965" y="527605"/>
            <a:ext cx="6232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        Ищем фрукты, из которых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можно приготовить «натуральное желе».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554" y="1374581"/>
            <a:ext cx="7940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«Натуральное желе» получается из фруктов, в которых много пектина, а много его в кислых фруктах. Мы попробовали яблоко, банан, грушу, апельсин, клюкву и лимон.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32958" y="5030210"/>
            <a:ext cx="38176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Кислыми оказались </a:t>
            </a:r>
            <a:r>
              <a:rPr lang="ru-RU" sz="2000" b="1" dirty="0" smtClean="0">
                <a:solidFill>
                  <a:srgbClr val="FF0000"/>
                </a:solidFill>
              </a:rPr>
              <a:t>клюква и лимон,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значит в них больше всего пектина. Сделали </a:t>
            </a:r>
            <a:r>
              <a:rPr lang="ru-RU" sz="2000" b="1" dirty="0" smtClean="0">
                <a:solidFill>
                  <a:srgbClr val="FF0000"/>
                </a:solidFill>
              </a:rPr>
              <a:t>вывод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, что из них можно приготовить натуральное желе.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84" y="2818180"/>
            <a:ext cx="4294603" cy="3220391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71159">
            <a:off x="4937914" y="2292223"/>
            <a:ext cx="3163505" cy="2606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9725">
            <a:off x="6365599" y="2523323"/>
            <a:ext cx="3214889" cy="315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1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2491" y="451106"/>
            <a:ext cx="6108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       Готовим с мамой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«натуральное» желе из клюквы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21336263">
            <a:off x="161611" y="3434488"/>
            <a:ext cx="2834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Отжимаем из клюквы сок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1396173">
            <a:off x="2940110" y="3358114"/>
            <a:ext cx="2031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Добавляем сахар,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мама нагревает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94822" y="3389194"/>
            <a:ext cx="2748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Разлили по формочкам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75" y="4219080"/>
            <a:ext cx="3047504" cy="2437394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img-fotki.yandex.ru/get/9804/16969765.22d/0_8f766_835efda3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33650">
            <a:off x="3270967" y="5887168"/>
            <a:ext cx="955242" cy="114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6070">
            <a:off x="323225" y="1638690"/>
            <a:ext cx="2510806" cy="1673406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4019">
            <a:off x="2767217" y="1573335"/>
            <a:ext cx="2362435" cy="1706183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66592" y="4364562"/>
            <a:ext cx="442844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 smtClean="0">
                <a:solidFill>
                  <a:srgbClr val="2E3917"/>
                </a:solidFill>
              </a:rPr>
              <a:t>Желе застыло, значит в клюкве много пектина!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Мы получили вкусный и полезный натуральный продукт!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mp3-pesnja.com/main/get_cd_cover/original/8a5e8861f1f9f67df3d7cc12f5f3aa2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164" y="2605904"/>
            <a:ext cx="1307416" cy="164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601" y="1581338"/>
            <a:ext cx="2559277" cy="1706184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74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4652">
            <a:off x="4677715" y="1291539"/>
            <a:ext cx="2540970" cy="1835124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70605" y="353120"/>
            <a:ext cx="3970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Желе с желатином тоже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приготовили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5743" flipH="1">
            <a:off x="225004" y="1566423"/>
            <a:ext cx="2431248" cy="1755658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0" t="12098" r="-1845" b="-1292"/>
          <a:stretch/>
        </p:blipFill>
        <p:spPr bwMode="auto">
          <a:xfrm>
            <a:off x="4572001" y="3771052"/>
            <a:ext cx="3723100" cy="267299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514">
            <a:off x="2409299" y="1523952"/>
            <a:ext cx="2443280" cy="1764570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img-fotki.yandex.ru/get/9804/16969765.22d/0_8f766_835efda3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93999">
            <a:off x="7422657" y="3054984"/>
            <a:ext cx="1319964" cy="157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9292" y="3734410"/>
            <a:ext cx="351221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Для приготовления использовали клюквенный сок, сахар, желатин и чистую воду.</a:t>
            </a:r>
          </a:p>
          <a:p>
            <a:pPr algn="ctr"/>
            <a:endParaRPr lang="ru-RU" sz="2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Мы </a:t>
            </a:r>
            <a:r>
              <a:rPr lang="ru-RU" sz="2200" b="1" dirty="0">
                <a:solidFill>
                  <a:srgbClr val="FF0000"/>
                </a:solidFill>
              </a:rPr>
              <a:t>убедились, что для желе берутся только полезные продукты!</a:t>
            </a:r>
          </a:p>
        </p:txBody>
      </p:sp>
    </p:spTree>
    <p:extLst>
      <p:ext uri="{BB962C8B-B14F-4D97-AF65-F5344CB8AC3E}">
        <p14:creationId xmlns:p14="http://schemas.microsoft.com/office/powerpoint/2010/main" val="53912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5" descr="http://static2.gamespot.com/uploads/original/1535/15355442/2960404-article-2402671-1b78abe0000005dc-201_634x4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770" y="5350140"/>
            <a:ext cx="1715385" cy="123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46957" y="527605"/>
            <a:ext cx="473385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Наша работа показала:</a:t>
            </a: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8965" y="1165502"/>
            <a:ext cx="73298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000" b="1" dirty="0" smtClean="0">
                <a:solidFill>
                  <a:srgbClr val="2E3917"/>
                </a:solidFill>
                <a:latin typeface="Times New Roman"/>
                <a:ea typeface="Times New Roman"/>
              </a:rPr>
              <a:t>Польза </a:t>
            </a:r>
            <a:r>
              <a:rPr lang="ru-RU" sz="2000" b="1" dirty="0">
                <a:solidFill>
                  <a:srgbClr val="2E3917"/>
                </a:solidFill>
                <a:latin typeface="Times New Roman"/>
                <a:ea typeface="Times New Roman"/>
              </a:rPr>
              <a:t>желе зависит от того, из чего оно сделано, какие фрукты брали для его приготовления.</a:t>
            </a:r>
          </a:p>
          <a:p>
            <a:pPr marL="342900" indent="-342900" algn="just">
              <a:buFont typeface="Wingdings"/>
              <a:buChar char=""/>
            </a:pPr>
            <a:r>
              <a:rPr lang="ru-RU" sz="2000" b="1" dirty="0" smtClean="0">
                <a:solidFill>
                  <a:srgbClr val="2E39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Желатин, пектин и агар-агар обладают </a:t>
            </a:r>
            <a:r>
              <a:rPr lang="ru-RU" sz="2000" b="1" dirty="0">
                <a:solidFill>
                  <a:srgbClr val="2E39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разными свойствами, но, самое главное, что </a:t>
            </a:r>
            <a:r>
              <a:rPr lang="ru-RU" sz="2000" b="1" dirty="0" smtClean="0">
                <a:solidFill>
                  <a:srgbClr val="2E39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все полезны </a:t>
            </a:r>
            <a:r>
              <a:rPr lang="ru-RU" sz="2000" b="1" dirty="0">
                <a:solidFill>
                  <a:srgbClr val="2E39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детского </a:t>
            </a:r>
            <a:r>
              <a:rPr lang="ru-RU" sz="2000" b="1" dirty="0" smtClean="0">
                <a:solidFill>
                  <a:srgbClr val="2E39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здоровья. </a:t>
            </a:r>
            <a:endParaRPr lang="ru-RU" sz="2000" b="1" dirty="0">
              <a:solidFill>
                <a:srgbClr val="2E391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000" b="1" dirty="0" smtClean="0">
                <a:solidFill>
                  <a:srgbClr val="2E3917"/>
                </a:solidFill>
                <a:latin typeface="Times New Roman"/>
                <a:ea typeface="Times New Roman"/>
              </a:rPr>
              <a:t>Чем </a:t>
            </a:r>
            <a:r>
              <a:rPr lang="ru-RU" sz="2000" b="1" dirty="0">
                <a:solidFill>
                  <a:srgbClr val="2E3917"/>
                </a:solidFill>
                <a:latin typeface="Times New Roman"/>
                <a:ea typeface="Times New Roman"/>
              </a:rPr>
              <a:t>меньше сахара в желе, тем лучше!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000" b="1" dirty="0">
                <a:solidFill>
                  <a:srgbClr val="2E3917"/>
                </a:solidFill>
                <a:latin typeface="Times New Roman"/>
                <a:ea typeface="Times New Roman"/>
              </a:rPr>
              <a:t>Лучше не покупать желе в магазине, потому что оно содержит много искусственных добавок</a:t>
            </a:r>
            <a:r>
              <a:rPr lang="ru-RU" sz="2000" b="1" dirty="0" smtClean="0">
                <a:solidFill>
                  <a:srgbClr val="2E3917"/>
                </a:solidFill>
                <a:latin typeface="Times New Roman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000" b="1" dirty="0" smtClean="0">
                <a:solidFill>
                  <a:srgbClr val="2E3917"/>
                </a:solidFill>
                <a:latin typeface="Times New Roman"/>
                <a:ea typeface="Times New Roman"/>
              </a:rPr>
              <a:t>Кислые фрукты и ягоды подходят для приготовления натурального желе. Его можно хранить очень долго.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000" b="1" dirty="0" smtClean="0">
                <a:solidFill>
                  <a:srgbClr val="2E3917"/>
                </a:solidFill>
                <a:latin typeface="Times New Roman"/>
                <a:ea typeface="Times New Roman"/>
              </a:rPr>
              <a:t>Для приготовления домашнего желе используются </a:t>
            </a:r>
            <a:r>
              <a:rPr lang="ru-RU" sz="2000" b="1" dirty="0">
                <a:solidFill>
                  <a:srgbClr val="2E3917"/>
                </a:solidFill>
                <a:latin typeface="Times New Roman"/>
                <a:ea typeface="Times New Roman"/>
              </a:rPr>
              <a:t>только полезные </a:t>
            </a:r>
            <a:r>
              <a:rPr lang="ru-RU" sz="2000" b="1" dirty="0" smtClean="0">
                <a:solidFill>
                  <a:srgbClr val="2E3917"/>
                </a:solidFill>
                <a:latin typeface="Times New Roman"/>
                <a:ea typeface="Times New Roman"/>
              </a:rPr>
              <a:t>продукты. Все </a:t>
            </a:r>
            <a:r>
              <a:rPr lang="ru-RU" sz="2000" b="1" dirty="0">
                <a:solidFill>
                  <a:srgbClr val="2E3917"/>
                </a:solidFill>
                <a:latin typeface="Times New Roman"/>
                <a:ea typeface="Times New Roman"/>
              </a:rPr>
              <a:t>самое лучшее, вкусное и полезное готовится своими руками! </a:t>
            </a:r>
            <a:endParaRPr lang="ru-RU" sz="2000" b="1" dirty="0" smtClean="0">
              <a:solidFill>
                <a:srgbClr val="2E3917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endParaRPr lang="ru-RU" b="1" dirty="0">
              <a:solidFill>
                <a:srgbClr val="2E3917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5" name="Picture 2" descr="http://img-fotki.yandex.ru/get/9804/16969765.22d/0_8f766_835efda3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6933">
            <a:off x="6231303" y="5200017"/>
            <a:ext cx="1220838" cy="145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-fotki.yandex.ru/get/9804/16969765.22d/0_8f766_835efda3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08729" flipH="1">
            <a:off x="1552420" y="5233689"/>
            <a:ext cx="1226120" cy="1463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67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260" y="527605"/>
            <a:ext cx="67190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            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D:\ЮЛЯ\фото для проекта\media-share-0-02-05-c298fd6d3ebe8b47c5122e2273cde0ed2b1d9a115a88afb6164330ab32c0fc8b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000"/>
                    </a14:imgEffect>
                    <a14:imgEffect>
                      <a14:brightnessContrast bright="13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60" y="2512770"/>
            <a:ext cx="5663384" cy="3185653"/>
          </a:xfrm>
          <a:prstGeom prst="rect">
            <a:avLst/>
          </a:prstGeom>
          <a:noFill/>
          <a:effectLst>
            <a:glow rad="127000">
              <a:schemeClr val="accent3">
                <a:lumMod val="50000"/>
              </a:schemeClr>
            </a:glo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000"/>
                    </a14:imgEffect>
                    <a14:imgEffect>
                      <a14:brightnessContrast bright="23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547" y="3974511"/>
            <a:ext cx="2668101" cy="2132994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http://portal.pskovlib.ru/images/stories/novorzh/ecrire-un-livre-jeuness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634" y="2170921"/>
            <a:ext cx="1599926" cy="159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6260" y="527605"/>
            <a:ext cx="68717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             </a:t>
            </a:r>
            <a:r>
              <a:rPr lang="ru-RU" sz="2800" b="1" dirty="0" smtClean="0">
                <a:solidFill>
                  <a:srgbClr val="FF0000"/>
                </a:solidFill>
              </a:rPr>
              <a:t>Всем</a:t>
            </a:r>
            <a:r>
              <a:rPr lang="ru-RU" sz="2800" b="1" dirty="0">
                <a:solidFill>
                  <a:srgbClr val="FF0000"/>
                </a:solidFill>
              </a:rPr>
              <a:t>, что узнали, мы поделились </a:t>
            </a:r>
            <a:r>
              <a:rPr lang="ru-RU" sz="2800" b="1" dirty="0" smtClean="0">
                <a:solidFill>
                  <a:srgbClr val="FF0000"/>
                </a:solidFill>
              </a:rPr>
              <a:t>с </a:t>
            </a:r>
            <a:r>
              <a:rPr lang="ru-RU" sz="2800" b="1" dirty="0">
                <a:solidFill>
                  <a:srgbClr val="FF0000"/>
                </a:solidFill>
              </a:rPr>
              <a:t>ребятами в группе, и вместе придумали сказку «Приключения сладкоежки».</a:t>
            </a:r>
          </a:p>
        </p:txBody>
      </p:sp>
    </p:spTree>
    <p:extLst>
      <p:ext uri="{BB962C8B-B14F-4D97-AF65-F5344CB8AC3E}">
        <p14:creationId xmlns:p14="http://schemas.microsoft.com/office/powerpoint/2010/main" val="152024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5" y="2054655"/>
            <a:ext cx="2952269" cy="4432516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6260" y="527605"/>
            <a:ext cx="65663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         Вместе с родителями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составили «Кулинарную книгу </a:t>
            </a:r>
            <a:r>
              <a:rPr lang="ru-RU" sz="2400" b="1" dirty="0" err="1" smtClean="0">
                <a:solidFill>
                  <a:srgbClr val="FF0000"/>
                </a:solidFill>
              </a:rPr>
              <a:t>Смешариков</a:t>
            </a:r>
            <a:r>
              <a:rPr lang="ru-RU" sz="2400" b="1" dirty="0" smtClean="0">
                <a:solidFill>
                  <a:srgbClr val="FF0000"/>
                </a:solidFill>
              </a:rPr>
              <a:t>».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     Иллюстрации к книге ребята рисовали сами.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8" name="Picture 4" descr="D:\ЮЛЯ\фото для проекта\media-share-0-02-05-6ab0239961e16d95dfb028ed9b46fff8451cbdc79cccdcb5cfd8474d1ab4255f-Pictu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54" y="2054655"/>
            <a:ext cx="2892244" cy="1626887"/>
          </a:xfrm>
          <a:prstGeom prst="rect">
            <a:avLst/>
          </a:prstGeom>
          <a:noFill/>
          <a:effectLst>
            <a:glow rad="127000">
              <a:schemeClr val="accent3">
                <a:lumMod val="5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ЮЛЯ\фото для проекта\media-share-0-02-05-87519b1ea0857ab51b6e72addc4495e32af74ab2cf20557a393198f9e9617f60-Pic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95" y="3431971"/>
            <a:ext cx="3054100" cy="1717931"/>
          </a:xfrm>
          <a:prstGeom prst="rect">
            <a:avLst/>
          </a:prstGeom>
          <a:noFill/>
          <a:effectLst>
            <a:glow rad="127000">
              <a:schemeClr val="accent3">
                <a:lumMod val="5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ЮЛЯ\фото для проекта\media-share-0-02-05-fd26adf625c54d4316675abf9e59f6b944873bb2809e9fec9f389fb4c0af74fd-Pictu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900" y="4983933"/>
            <a:ext cx="2906161" cy="1634716"/>
          </a:xfrm>
          <a:prstGeom prst="rect">
            <a:avLst/>
          </a:prstGeom>
          <a:noFill/>
          <a:effectLst>
            <a:glow rad="127000">
              <a:schemeClr val="accent3">
                <a:lumMod val="5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openclipart.org/image/2400px/svg_to_png/23485/rugby471-Tango-Style-Red-Jelly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233" y="2285975"/>
            <a:ext cx="1123229" cy="112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9804/16969765.22d/0_8f766_835efda3_ori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08729" flipH="1">
            <a:off x="6765449" y="2646696"/>
            <a:ext cx="716860" cy="85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://img-fotki.yandex.ru/get/6406/47407354.6e9/0_e9dd2_38f06811_ori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143" y="4712991"/>
            <a:ext cx="2760022" cy="151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78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2490" y="532456"/>
            <a:ext cx="4428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Памятка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«Все, что нужно знать о желе!»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555" y="1363453"/>
            <a:ext cx="885689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Если вам хочется сладкого, выберете желе, оно и вкусно</a:t>
            </a:r>
          </a:p>
          <a:p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    и полезно.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В желе много витаминов и минералов! Оно способствует повышению умственной деятельности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. Полезно для нервной системы, укрепляет кости и зубы и избавляет организм от вредных веществ.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Не покупайте желе в магазине, оно содержит вредные добавки. Приготовьте его дома из натуральных продуктов.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Если вы собираетесь долго хранить желе, то выберите фрукты богатые пектином и приготовьте «натуральное желе». Много </a:t>
            </a:r>
            <a:r>
              <a:rPr lang="ru-RU" sz="2200" b="1" dirty="0" err="1" smtClean="0">
                <a:solidFill>
                  <a:schemeClr val="accent3">
                    <a:lumMod val="50000"/>
                  </a:schemeClr>
                </a:solidFill>
              </a:rPr>
              <a:t>пекти</a:t>
            </a:r>
            <a:endParaRPr lang="ru-RU" sz="2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на в кислых фруктах.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Хоть желе и полезно, не стоит им злоупотреблять. Даже самые полезные продукты хороши в меру!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5" t="31684" r="3793" b="6011"/>
          <a:stretch/>
        </p:blipFill>
        <p:spPr bwMode="auto">
          <a:xfrm>
            <a:off x="4971595" y="5526000"/>
            <a:ext cx="2988000" cy="13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37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2069" y="527605"/>
            <a:ext cx="6141361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Ешьте желе и </a:t>
            </a:r>
          </a:p>
          <a:p>
            <a:pPr algn="ctr"/>
            <a:r>
              <a:rPr lang="ru-RU" sz="6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будьте здоровы!</a:t>
            </a:r>
            <a:endParaRPr lang="ru-RU" sz="6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5555" y="5261460"/>
            <a:ext cx="765466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внимание!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37" name="Picture 13" descr="http://findfood.ru/attaches/product/konditerskie-izdeliya/zhele-malinovo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" t="12929" r="4534" b="2815"/>
          <a:stretch/>
        </p:blipFill>
        <p:spPr bwMode="auto">
          <a:xfrm>
            <a:off x="656609" y="2589708"/>
            <a:ext cx="2871391" cy="266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zipongo-stg.com/blog/wp-content/uploads/2013/09/what-does-being-vegan-mean-1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8" t="18789" r="11462" b="19928"/>
          <a:stretch/>
        </p:blipFill>
        <p:spPr bwMode="auto">
          <a:xfrm>
            <a:off x="3528000" y="2916000"/>
            <a:ext cx="4725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2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985720"/>
            <a:ext cx="2443280" cy="584623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/>
              <a:t>Проблема: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443836"/>
            <a:ext cx="4886560" cy="3359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 smtClean="0"/>
              <a:t>Мы очень любим сладкое, но считается, что оно очень вредно для детского здоровья, поэтому мы решили найти десерт, который окажется не только вкусным, но и полезным!</a:t>
            </a:r>
            <a:endParaRPr lang="en-US" sz="2600" b="1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07080" y="4192525"/>
            <a:ext cx="30541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  </a:t>
            </a:r>
            <a:r>
              <a:rPr lang="ru-RU" sz="3600" b="1" dirty="0" smtClean="0">
                <a:solidFill>
                  <a:srgbClr val="FF0000"/>
                </a:solidFill>
              </a:rPr>
              <a:t>Цель:</a:t>
            </a:r>
          </a:p>
          <a:p>
            <a:r>
              <a:rPr lang="ru-RU" sz="2600" b="1" dirty="0" smtClean="0">
                <a:solidFill>
                  <a:schemeClr val="accent3">
                    <a:lumMod val="50000"/>
                  </a:schemeClr>
                </a:solidFill>
              </a:rPr>
              <a:t>изучить </a:t>
            </a:r>
            <a:r>
              <a:rPr lang="ru-RU" sz="2600" b="1" dirty="0">
                <a:solidFill>
                  <a:schemeClr val="accent3">
                    <a:lumMod val="50000"/>
                  </a:schemeClr>
                </a:solidFill>
              </a:rPr>
              <a:t>влияние употребления желе на здоровье детей.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645" y="4039820"/>
            <a:ext cx="3196530" cy="2392403"/>
          </a:xfrm>
          <a:prstGeom prst="rect">
            <a:avLst/>
          </a:prstGeom>
          <a:noFill/>
          <a:ln w="5715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>
            <a:glow rad="139700">
              <a:srgbClr val="FF0000">
                <a:alpha val="73000"/>
              </a:srgb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345" y="4524174"/>
            <a:ext cx="3002914" cy="210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i.istockimg.com/file_thumbview_approve/15486126/3/stock-photo-15486126-red-jello-jell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021" y="1596540"/>
            <a:ext cx="3044950" cy="203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Задачи исследования: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48965" y="1138425"/>
            <a:ext cx="7329840" cy="3664920"/>
          </a:xfrm>
        </p:spPr>
        <p:txBody>
          <a:bodyPr/>
          <a:lstStyle/>
          <a:p>
            <a:pPr lvl="2">
              <a:buFont typeface="Wingdings" panose="05000000000000000000" pitchFamily="2" charset="2"/>
              <a:buChar char="ü"/>
            </a:pPr>
            <a:r>
              <a:rPr lang="ru-RU" dirty="0" smtClean="0"/>
              <a:t>собрать </a:t>
            </a:r>
            <a:r>
              <a:rPr lang="ru-RU" dirty="0"/>
              <a:t>с родителями и </a:t>
            </a:r>
            <a:r>
              <a:rPr lang="ru-RU" dirty="0" smtClean="0"/>
              <a:t>воспитателями сведения о желе;</a:t>
            </a:r>
            <a:endParaRPr lang="ru-RU" sz="20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ru-RU" dirty="0" smtClean="0">
                <a:ea typeface="Calibri"/>
                <a:cs typeface="Times New Roman"/>
              </a:rPr>
              <a:t>узнать </a:t>
            </a:r>
            <a:r>
              <a:rPr lang="ru-RU" dirty="0">
                <a:ea typeface="Calibri"/>
                <a:cs typeface="Times New Roman"/>
              </a:rPr>
              <a:t>какие правила нужно соблюдать, чтобы желе </a:t>
            </a:r>
            <a:r>
              <a:rPr lang="ru-RU" dirty="0" smtClean="0">
                <a:ea typeface="Calibri"/>
                <a:cs typeface="Times New Roman"/>
              </a:rPr>
              <a:t>оказалось </a:t>
            </a:r>
            <a:r>
              <a:rPr lang="ru-RU" dirty="0">
                <a:ea typeface="Calibri"/>
                <a:cs typeface="Times New Roman"/>
              </a:rPr>
              <a:t>полезным для ребенка</a:t>
            </a:r>
            <a:r>
              <a:rPr lang="ru-RU" dirty="0" smtClean="0"/>
              <a:t>;</a:t>
            </a:r>
            <a:endParaRPr lang="ru-RU" sz="20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ru-RU" dirty="0" smtClean="0"/>
              <a:t>научиться готовить </a:t>
            </a:r>
            <a:r>
              <a:rPr lang="ru-RU" dirty="0"/>
              <a:t>полезное желе </a:t>
            </a:r>
            <a:r>
              <a:rPr lang="ru-RU" dirty="0" smtClean="0"/>
              <a:t> дома;</a:t>
            </a:r>
            <a:endParaRPr lang="ru-RU" sz="20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ru-RU" dirty="0" smtClean="0"/>
              <a:t>проанализировать </a:t>
            </a:r>
            <a:r>
              <a:rPr lang="ru-RU" dirty="0"/>
              <a:t>полученные результаты и сделать выводы.</a:t>
            </a:r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650182" y="4345230"/>
            <a:ext cx="526360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u="sng" dirty="0" smtClean="0">
                <a:solidFill>
                  <a:srgbClr val="FF0000"/>
                </a:solidFill>
                <a:ea typeface="Times New Roman"/>
              </a:rPr>
              <a:t>Гипотеза: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a typeface="Times New Roman"/>
              </a:rPr>
              <a:t>если соблюдать некоторые правила, когда ешь желе, то оно 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a typeface="Times New Roman"/>
              </a:rPr>
              <a:t>будет не только вкусным, но и полезным!</a:t>
            </a:r>
            <a:r>
              <a:rPr lang="ru-RU" sz="2400" b="1" u="sng" dirty="0" smtClean="0">
                <a:solidFill>
                  <a:schemeClr val="accent3">
                    <a:lumMod val="50000"/>
                  </a:schemeClr>
                </a:solidFill>
                <a:ea typeface="Times New Roman"/>
              </a:rPr>
              <a:t>  </a:t>
            </a:r>
            <a:endParaRPr lang="ru-RU" sz="2400" dirty="0">
              <a:solidFill>
                <a:schemeClr val="accent3">
                  <a:lumMod val="50000"/>
                </a:schemeClr>
              </a:solidFill>
              <a:effectLst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 txBox="1">
            <a:spLocks noGrp="1"/>
          </p:cNvSpPr>
          <p:nvPr>
            <p:ph type="title"/>
          </p:nvPr>
        </p:nvSpPr>
        <p:spPr>
          <a:xfrm>
            <a:off x="1877074" y="309006"/>
            <a:ext cx="3512215" cy="954107"/>
          </a:xfrm>
          <a:prstGeom prst="rect">
            <a:avLst/>
          </a:prstGeom>
          <a:noFill/>
          <a:effectLst>
            <a:glow rad="127000">
              <a:schemeClr val="accent3">
                <a:lumMod val="50000"/>
              </a:schemeClr>
            </a:glo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Изучая литературу и </a:t>
            </a:r>
            <a:br>
              <a:rPr lang="ru-RU" sz="2800" b="1" dirty="0" smtClean="0"/>
            </a:br>
            <a:r>
              <a:rPr lang="ru-RU" sz="2800" b="1" dirty="0" smtClean="0"/>
              <a:t>интернет мы узнали: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5601" y="1130409"/>
            <a:ext cx="303499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Желе</a:t>
            </a:r>
            <a:r>
              <a:rPr lang="ru-RU" sz="2200" b="1" dirty="0" smtClean="0"/>
              <a:t> </a:t>
            </a:r>
            <a:r>
              <a:rPr lang="ru-RU" sz="2200" b="1" dirty="0"/>
              <a:t>— 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это десертное блюдо из фруктовых или ягодных соков и сахара, которое готовят с помощью специальных веществ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667656" y="4173157"/>
            <a:ext cx="1496910" cy="1841892"/>
            <a:chOff x="448964" y="3334918"/>
            <a:chExt cx="2290576" cy="2606921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448964" y="3597763"/>
              <a:ext cx="2290576" cy="2344076"/>
              <a:chOff x="530939" y="3544685"/>
              <a:chExt cx="2290576" cy="2344076"/>
            </a:xfrm>
          </p:grpSpPr>
          <p:pic>
            <p:nvPicPr>
              <p:cNvPr id="2050" name="Picture 2" descr="http://temirtau-market.umi.ru/images/cms/data/sousi_i_specii/zhelatin_20gr_75tg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939" y="3544685"/>
                <a:ext cx="2290576" cy="22905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70" name="Picture 22" descr="http://www.clipartkid.com/images/501/net-clip-art-cartoon-bone-skull-bones-clipartist-net-svg-DngH1q-clipart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5061" y="5123566"/>
                <a:ext cx="1566454" cy="7651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TextBox 13"/>
            <p:cNvSpPr txBox="1"/>
            <p:nvPr/>
          </p:nvSpPr>
          <p:spPr>
            <a:xfrm>
              <a:off x="601669" y="3334918"/>
              <a:ext cx="2137871" cy="56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</a:rPr>
                <a:t>Желатин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170592" y="4173157"/>
            <a:ext cx="1932555" cy="2038347"/>
            <a:chOff x="3170591" y="3289551"/>
            <a:chExt cx="2537595" cy="3018321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3170591" y="3697009"/>
              <a:ext cx="2537595" cy="2610863"/>
              <a:chOff x="3197655" y="3544685"/>
              <a:chExt cx="2537595" cy="2610863"/>
            </a:xfrm>
          </p:grpSpPr>
          <p:pic>
            <p:nvPicPr>
              <p:cNvPr id="2060" name="Picture 12" descr="http://irecommend.ru/sites/default/files/product-images/200803/h3yS3Vylf5lZWzrUedfF2g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7655" y="3544685"/>
                <a:ext cx="2137870" cy="21378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2" name="Picture 14" descr="http://www.playcast.ru/uploads/2016/10/30/2035794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58476">
                <a:off x="4325437" y="4091582"/>
                <a:ext cx="1409813" cy="20639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5" name="TextBox 14"/>
            <p:cNvSpPr txBox="1"/>
            <p:nvPr/>
          </p:nvSpPr>
          <p:spPr>
            <a:xfrm>
              <a:off x="3347317" y="3289551"/>
              <a:ext cx="21378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</a:rPr>
                <a:t>Агар-агар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640936" y="4159349"/>
            <a:ext cx="2443280" cy="1951935"/>
            <a:chOff x="5965155" y="3310239"/>
            <a:chExt cx="3146721" cy="2608216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5965155" y="3613432"/>
              <a:ext cx="3146721" cy="2305023"/>
              <a:chOff x="5793640" y="3530238"/>
              <a:chExt cx="3146721" cy="2305023"/>
            </a:xfrm>
          </p:grpSpPr>
          <p:pic>
            <p:nvPicPr>
              <p:cNvPr id="2064" name="Picture 16" descr="http://www.kinrent.ru/image/keys/22415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93640" y="3530238"/>
                <a:ext cx="2305023" cy="2305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66" name="Picture 18" descr="http://monsterart.ru/resources/png/food/fruits/fruits006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22637" y="4398722"/>
                <a:ext cx="1617724" cy="14365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6" name="TextBox 15"/>
            <p:cNvSpPr txBox="1"/>
            <p:nvPr/>
          </p:nvSpPr>
          <p:spPr>
            <a:xfrm>
              <a:off x="6138782" y="3310239"/>
              <a:ext cx="2131396" cy="551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</a:rPr>
                <a:t>    Пектин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43554" y="5834879"/>
            <a:ext cx="3161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2E3917"/>
                </a:solidFill>
              </a:rPr>
              <a:t>Продукт из костей, шкур и других частей животных</a:t>
            </a:r>
            <a:endParaRPr lang="ru-RU" sz="2000" b="1" dirty="0">
              <a:solidFill>
                <a:srgbClr val="2E3917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03065" y="5888339"/>
            <a:ext cx="16526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2E3917"/>
                </a:solidFill>
              </a:rPr>
              <a:t>Продукт из водорослей</a:t>
            </a:r>
            <a:endParaRPr lang="ru-RU" sz="2000" b="1" dirty="0">
              <a:solidFill>
                <a:srgbClr val="2E3917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57728" y="5964291"/>
            <a:ext cx="2556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2E3917"/>
                </a:solidFill>
              </a:rPr>
              <a:t>Продукт из фруктов</a:t>
            </a:r>
            <a:endParaRPr lang="ru-RU" sz="2000" b="1" dirty="0">
              <a:solidFill>
                <a:srgbClr val="2E3917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169" y="3399946"/>
            <a:ext cx="5955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FF0000"/>
                </a:solidFill>
              </a:rPr>
              <a:t>Такие вещества бывают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lvl="0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трех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видов: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811" y="1394953"/>
            <a:ext cx="3747875" cy="2706766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0605" y="833015"/>
            <a:ext cx="4733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История появления желе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im2-tub-ru.yandex.net/i?id=dc66e61fd8ce1729ea79c4f5615141cd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12" y="2052543"/>
            <a:ext cx="2939571" cy="1985165"/>
          </a:xfrm>
          <a:prstGeom prst="rect">
            <a:avLst/>
          </a:prstGeom>
          <a:noFill/>
          <a:effectLst>
            <a:glow rad="127000">
              <a:schemeClr val="accent3">
                <a:lumMod val="5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.ru.prom.st/19036020_w640_h640_knig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1" b="2643"/>
          <a:stretch/>
        </p:blipFill>
        <p:spPr bwMode="auto">
          <a:xfrm>
            <a:off x="3180177" y="2604395"/>
            <a:ext cx="3176264" cy="1944000"/>
          </a:xfrm>
          <a:prstGeom prst="rect">
            <a:avLst/>
          </a:prstGeom>
          <a:noFill/>
          <a:effectLst>
            <a:glow rad="127000">
              <a:schemeClr val="accent3">
                <a:lumMod val="5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3-tub-ru.yandex.net/i?id=1fad53dc084f8d6bb17fc427bd679b4b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18" y="3135603"/>
            <a:ext cx="2595985" cy="1804210"/>
          </a:xfrm>
          <a:prstGeom prst="rect">
            <a:avLst/>
          </a:prstGeom>
          <a:noFill/>
          <a:effectLst>
            <a:glow rad="127000">
              <a:schemeClr val="accent3">
                <a:lumMod val="5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0490" y="4109674"/>
            <a:ext cx="2711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</a:rPr>
              <a:t>Наверное первое желе - это холодец.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84740" y="4601386"/>
            <a:ext cx="31762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молочного 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цвета, похожий на клей. Делали его из рыбьих воздушных пузырей.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0360" y="1667822"/>
            <a:ext cx="3206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В старинных рукописях упоминается продукт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50372" y="5108755"/>
            <a:ext cx="28476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</a:rPr>
              <a:t>Американский инженер научился </a:t>
            </a:r>
            <a:r>
              <a:rPr lang="ru-RU" sz="2200" b="1" dirty="0">
                <a:solidFill>
                  <a:srgbClr val="FF0000"/>
                </a:solidFill>
              </a:rPr>
              <a:t>добывать </a:t>
            </a:r>
            <a:r>
              <a:rPr lang="ru-RU" sz="2200" b="1" dirty="0" smtClean="0">
                <a:solidFill>
                  <a:srgbClr val="FF0000"/>
                </a:solidFill>
              </a:rPr>
              <a:t>желатин </a:t>
            </a:r>
            <a:endParaRPr lang="ru-RU" sz="2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10685" y="2484340"/>
            <a:ext cx="15270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в XIX 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веке</a:t>
            </a: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6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378350" y="3276295"/>
            <a:ext cx="1433509" cy="1041562"/>
            <a:chOff x="3187891" y="2953248"/>
            <a:chExt cx="1433509" cy="1041562"/>
          </a:xfrm>
        </p:grpSpPr>
        <p:pic>
          <p:nvPicPr>
            <p:cNvPr id="2057" name="Picture 9" descr="http://dinastia74.wmsite.ru/_mod_files/ce_images/zub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5002" y="2953248"/>
              <a:ext cx="641963" cy="668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29787">
              <a:off x="3366645" y="3575644"/>
              <a:ext cx="1254755" cy="418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4" name="Picture 2" descr="http://worldartsme.com/?module=images&amp;act=download&amp;url=brain-clipart-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7891" y="3158671"/>
              <a:ext cx="870978" cy="836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520" y="5813413"/>
            <a:ext cx="1280803" cy="812954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lumMod val="50000"/>
                <a:alpha val="71000"/>
              </a:schemeClr>
            </a:glo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578" y="1784411"/>
            <a:ext cx="1070483" cy="9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07080" y="536477"/>
            <a:ext cx="6409034" cy="8984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</a:rPr>
              <a:t>В медицинском  кабинете </a:t>
            </a:r>
          </a:p>
          <a:p>
            <a:pPr algn="ctr"/>
            <a:r>
              <a:rPr lang="ru-RU" sz="2600" b="1" dirty="0" smtClean="0">
                <a:solidFill>
                  <a:srgbClr val="FF0000"/>
                </a:solidFill>
              </a:rPr>
              <a:t>мы узнали в чем же польза и вред желе.</a:t>
            </a:r>
            <a:endParaRPr lang="ru-RU" sz="2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6260" y="1219390"/>
            <a:ext cx="3664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E3917"/>
                </a:solidFill>
              </a:rPr>
              <a:t>Польза желе:</a:t>
            </a:r>
            <a:endParaRPr lang="ru-RU" sz="2800" b="1" dirty="0">
              <a:solidFill>
                <a:srgbClr val="2E391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5232" y="1784411"/>
            <a:ext cx="475993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желе много витаминов и минералов!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Оно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способствует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повышению умственной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деятельности.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F0000"/>
                </a:solidFill>
              </a:rPr>
              <a:t>Желе из желатина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полезно для мозга, нервной системы и мышц.  Укрепляет кости и зубы.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F0000"/>
                </a:solidFill>
              </a:rPr>
              <a:t>Желе из агар-агара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</a:rPr>
              <a:t> пектина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может избавить организм от вредных веществ! Нормализует работу печени и почек. Богато полезными элементами. Улучшает работу кишечника.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82820" y="1219391"/>
            <a:ext cx="19851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2E3917"/>
                </a:solidFill>
              </a:rPr>
              <a:t>Вред желе:</a:t>
            </a:r>
            <a:endParaRPr lang="ru-RU" sz="2600" b="1" dirty="0">
              <a:solidFill>
                <a:srgbClr val="2E391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8229" y="1822415"/>
            <a:ext cx="36557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Желе содержит сахар, поэтому, если есть его много, будет вредным при лишнем  весе и болезнях зубов.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Желе, купленное в магазине, содержит вредные для здоровья красители и </a:t>
            </a:r>
            <a:r>
              <a:rPr lang="ru-RU" sz="2400" b="1" dirty="0" err="1" smtClean="0">
                <a:solidFill>
                  <a:schemeClr val="accent3">
                    <a:lumMod val="50000"/>
                  </a:schemeClr>
                </a:solidFill>
              </a:rPr>
              <a:t>ароматизаторы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64" name="Picture 16" descr="http://worldartsme.com/images/nurse-clipart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523" y="4650641"/>
            <a:ext cx="1384545" cy="220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2243">
            <a:off x="6511395" y="5187997"/>
            <a:ext cx="182245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27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5195" y="222195"/>
            <a:ext cx="5802790" cy="711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От шеф-повара мы узнали: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8327" y="812559"/>
            <a:ext cx="2901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 готовить желе?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8" name="Picture 4" descr="http://unity.lv/mealimages/recipe/39/608/39608/process/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73" y="1535419"/>
            <a:ext cx="2117563" cy="1588172"/>
          </a:xfrm>
          <a:prstGeom prst="rect">
            <a:avLst/>
          </a:prstGeom>
          <a:noFill/>
          <a:ln w="38100">
            <a:solidFill>
              <a:schemeClr val="accent3">
                <a:lumMod val="50000"/>
              </a:schemeClr>
            </a:solidFill>
          </a:ln>
          <a:effectLst>
            <a:glow rad="139700">
              <a:schemeClr val="accent3">
                <a:lumMod val="50000"/>
                <a:alpha val="72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Соединить апельсиновый сок и сахар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949" y="1518596"/>
            <a:ext cx="1985165" cy="167620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>
            <a:glow rad="127000">
              <a:schemeClr val="accent3">
                <a:lumMod val="50000"/>
              </a:schemeClr>
            </a:glow>
          </a:effectLst>
        </p:spPr>
      </p:pic>
      <p:pic>
        <p:nvPicPr>
          <p:cNvPr id="7" name="Рисунок 6" descr="Рецепт апельсинового жел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230" y="1518596"/>
            <a:ext cx="1915055" cy="167620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>
            <a:glow rad="127000">
              <a:schemeClr val="accent3">
                <a:lumMod val="50000"/>
              </a:scheme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189033" y="3373994"/>
            <a:ext cx="2443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Размочить желатин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15892" y="3420161"/>
            <a:ext cx="2290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Соединить его с соком и нагреть 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8197" y="3373994"/>
            <a:ext cx="23167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Остудить и разлить по формочкам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7373" y="4192525"/>
            <a:ext cx="3794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solidFill>
                  <a:srgbClr val="FF0000"/>
                </a:solidFill>
              </a:rPr>
              <a:t>Желе также можно готовить из компотов и отваров!</a:t>
            </a:r>
            <a:endParaRPr lang="ru-RU" sz="22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61055" y="4213100"/>
            <a:ext cx="40206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solidFill>
                  <a:srgbClr val="FF0000"/>
                </a:solidFill>
              </a:rPr>
              <a:t>Есть такие фрукты, желе из которых можно готовить без специальных веществ!</a:t>
            </a:r>
            <a:endParaRPr lang="ru-RU" sz="2200" b="1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633" y="5574111"/>
            <a:ext cx="3512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632313" y="2161519"/>
            <a:ext cx="412636" cy="3359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063676" y="2231291"/>
            <a:ext cx="373264" cy="26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201" y="4504472"/>
            <a:ext cx="1373052" cy="2180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54374" y="5425483"/>
            <a:ext cx="64136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solidFill>
                  <a:schemeClr val="accent3">
                    <a:lumMod val="50000"/>
                  </a:schemeClr>
                </a:solidFill>
              </a:rPr>
              <a:t>Хорошо такое желе тем, что хранить его можно </a:t>
            </a: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очень долго. </a:t>
            </a:r>
            <a:r>
              <a:rPr lang="ru-RU" sz="2200" b="1" i="1" dirty="0">
                <a:solidFill>
                  <a:schemeClr val="accent3">
                    <a:lumMod val="50000"/>
                  </a:schemeClr>
                </a:solidFill>
              </a:rPr>
              <a:t>Можно даже сделать заготовки на зиму.</a:t>
            </a:r>
          </a:p>
        </p:txBody>
      </p:sp>
    </p:spTree>
    <p:extLst>
      <p:ext uri="{BB962C8B-B14F-4D97-AF65-F5344CB8AC3E}">
        <p14:creationId xmlns:p14="http://schemas.microsoft.com/office/powerpoint/2010/main" val="315854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6260" y="527605"/>
            <a:ext cx="6566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                    Мы опросили 19 ребят в нашей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группе, чтобы узнать любят ли они желе?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76192" y="1487009"/>
            <a:ext cx="3512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Наш опрос показал: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85540" y="1888083"/>
            <a:ext cx="374127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Больше всего ребята в нашей группе любят  шоколад и мороженое.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Нравится желе 2 ребятам из 19.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17 ребят выберут желе, если узнают, что оно полезно!</a:t>
            </a: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16 ребят захотели приготовить желе дома.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32" y="1399211"/>
            <a:ext cx="4712483" cy="3658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96260" y="5311176"/>
            <a:ext cx="7479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Вывод: </a:t>
            </a: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</a:rPr>
              <a:t>мы обязательно должны познакомить ребят с нашим исследованием! Они узнают, что желе полезно, и будут его выбирать, чтобы полакомиться!</a:t>
            </a:r>
            <a:endParaRPr lang="ru-RU" sz="20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7193942" y="5194429"/>
            <a:ext cx="1950058" cy="1541040"/>
            <a:chOff x="5964344" y="3364929"/>
            <a:chExt cx="2918014" cy="2416842"/>
          </a:xfrm>
        </p:grpSpPr>
        <p:pic>
          <p:nvPicPr>
            <p:cNvPr id="12" name="Picture 2" descr="http://mp3-pesnja.com/main/get_cd_cover/original/8a5e8861f1f9f67df3d7cc12f5f3aa2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4175" y="3364929"/>
              <a:ext cx="1818183" cy="2291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http://img-fotki.yandex.ru/get/9804/16969765.22d/0_8f766_835efda3_orig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021927">
              <a:off x="6143037" y="3760801"/>
              <a:ext cx="1842277" cy="2199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2933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555" y="550243"/>
            <a:ext cx="7635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</a:rPr>
              <a:t>                  Проверяем желе из магазина</a:t>
            </a:r>
          </a:p>
          <a:p>
            <a:pPr lvl="0"/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Растворили несколько ложек желе 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в стакане горячей </a:t>
            </a:r>
            <a:endParaRPr lang="ru-RU" sz="2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воды 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и 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положили 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в 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жидкость 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яйцо. 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Наблюдали .</a:t>
            </a: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2736" y="5261460"/>
            <a:ext cx="82460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Результат:  яйцо окрасилось в ядовито-розовый цвет, значит в этом желе много красителя.</a:t>
            </a:r>
          </a:p>
          <a:p>
            <a:r>
              <a:rPr lang="ru-RU" sz="2200" b="1" dirty="0" smtClean="0">
                <a:solidFill>
                  <a:srgbClr val="FF0000"/>
                </a:solidFill>
              </a:rPr>
              <a:t>Вывод: желе лучше не покупать в магазине, а готовить дома, из натуральных продуктов!</a:t>
            </a:r>
            <a:endParaRPr lang="ru-RU" sz="2200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3970">
            <a:off x="4841250" y="2786464"/>
            <a:ext cx="2931412" cy="2117053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2853">
            <a:off x="665676" y="2263137"/>
            <a:ext cx="2087596" cy="2610147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245" y="2064497"/>
            <a:ext cx="2013641" cy="2787884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3">
                <a:lumMod val="50000"/>
              </a:schemeClr>
            </a:glow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 rot="439459">
            <a:off x="5068033" y="2308766"/>
            <a:ext cx="2901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Через 4 часа яйцо достали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Picture 4" descr="http://3.bp.blogspot.com/-qZHqcqRHAhc/Uv93UoYF7CI/AAAAAAABBc8/GsiDnYe2PJY/s1600/Forumfirtinadan_png_saat+(79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93432"/>
            <a:ext cx="1002330" cy="102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50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11990</TotalTime>
  <Words>962</Words>
  <Application>Microsoft Office PowerPoint</Application>
  <PresentationFormat>Экран (4:3)</PresentationFormat>
  <Paragraphs>107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Желе – лакомство для детского здоровья!           Исследовательский проект             </vt:lpstr>
      <vt:lpstr>Проблема:</vt:lpstr>
      <vt:lpstr>Задачи исследования:</vt:lpstr>
      <vt:lpstr>Изучая литературу и  интернет мы узнали:</vt:lpstr>
      <vt:lpstr>Презентация PowerPoint</vt:lpstr>
      <vt:lpstr>Презентация PowerPoint</vt:lpstr>
      <vt:lpstr>От шеф-повара мы узнали: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User</cp:lastModifiedBy>
  <cp:revision>166</cp:revision>
  <dcterms:created xsi:type="dcterms:W3CDTF">2013-08-21T19:17:07Z</dcterms:created>
  <dcterms:modified xsi:type="dcterms:W3CDTF">2017-03-28T06:21:00Z</dcterms:modified>
</cp:coreProperties>
</file>