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3EA"/>
    <a:srgbClr val="71BBFF"/>
    <a:srgbClr val="12C81B"/>
    <a:srgbClr val="71EBFF"/>
    <a:srgbClr val="000000"/>
    <a:srgbClr val="0A79B0"/>
    <a:srgbClr val="1190E7"/>
    <a:srgbClr val="FFFF00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95596" autoAdjust="0"/>
  </p:normalViewPr>
  <p:slideViewPr>
    <p:cSldViewPr>
      <p:cViewPr>
        <p:scale>
          <a:sx n="90" d="100"/>
          <a:sy n="90" d="100"/>
        </p:scale>
        <p:origin x="-17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E77683-DAB7-4FF9-937D-67DCF36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ECB57-D03F-4EF4-A8A0-261B3EE816C9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3998D-E29A-4951-AA00-F612487C638B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90600"/>
            <a:ext cx="7772400" cy="7048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76400"/>
            <a:ext cx="7772400" cy="6858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5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18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676400"/>
            <a:ext cx="18288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76400"/>
            <a:ext cx="53340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73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676400"/>
            <a:ext cx="7315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323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07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29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63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66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93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80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7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uk-U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91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676400"/>
            <a:ext cx="7315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438400"/>
            <a:ext cx="7315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space.ru/1963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arheroes.ru/hero/hero.asp?Hero_id=1311" TargetMode="External"/><Relationship Id="rId4" Type="http://schemas.openxmlformats.org/officeDocument/2006/relationships/hyperlink" Target="http://vkosmose.com/kosmonavtyi/sovetskie-kosmonavtyi/gubarev-aleksey-aleksandrovic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Государственное бюджетное общеобразовательное учреждение </a:t>
            </a:r>
            <a:endParaRPr lang="en-US" sz="1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Самарской области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средняя общеобразовательная школа «Образовательный центр»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имени героя Советского Союза Ваничкина Ивана Дмитриевича с. Алексеевка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муниципального района Алексеевский  Самарской области </a:t>
            </a:r>
            <a:endParaRPr lang="ru-RU" sz="1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ru-RU" sz="1800" b="1" smtClean="0">
                <a:solidFill>
                  <a:schemeClr val="bg1"/>
                </a:solidFill>
                <a:latin typeface="Comic Sans MS" pitchFamily="66" charset="0"/>
              </a:rPr>
              <a:t>КОНКУРС </a:t>
            </a:r>
            <a:r>
              <a:rPr lang="ru-RU" sz="1800" b="1" smtClean="0">
                <a:solidFill>
                  <a:schemeClr val="bg1"/>
                </a:solidFill>
                <a:latin typeface="Comic Sans MS" pitchFamily="66" charset="0"/>
              </a:rPr>
              <a:t>«ЭТОТ УДИВИТЕЛЬНЫЙ КОСМОС  »</a:t>
            </a:r>
            <a:endParaRPr lang="ru-RU" sz="1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18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Номинация: «Презентация»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Тема: «Космонавт номер тридцать три»</a:t>
            </a:r>
            <a:endParaRPr lang="ru-RU" sz="1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2400" y="4800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                    Автор: </a:t>
            </a:r>
            <a:r>
              <a:rPr lang="ru-RU" sz="1800" b="1" dirty="0" err="1" smtClean="0">
                <a:solidFill>
                  <a:schemeClr val="bg1"/>
                </a:solidFill>
                <a:latin typeface="Comic Sans MS" pitchFamily="66" charset="0"/>
              </a:rPr>
              <a:t>Суровиков</a:t>
            </a:r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 Сергей, ученик 4-Б класса </a:t>
            </a:r>
          </a:p>
          <a:p>
            <a:pPr algn="l"/>
            <a:r>
              <a:rPr lang="ru-RU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ГБОУ СОШ с. Алексеевка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Руководитель: Головачева Г.В., учитель начальных классов </a:t>
            </a:r>
          </a:p>
          <a:p>
            <a:pPr algn="l"/>
            <a:r>
              <a:rPr lang="ru-RU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         ГБОУ СОШ с. Алексеевка </a:t>
            </a:r>
            <a:endParaRPr lang="ru-RU" sz="1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7721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2017 год</a:t>
            </a:r>
            <a:endParaRPr lang="ru-RU" sz="1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493" y="1828800"/>
            <a:ext cx="9144000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1963 г. - зачисление в отряд советских космонавтов (1963 Группа ВВС 2). </a:t>
            </a:r>
            <a:endParaRPr lang="ru-RU" dirty="0" smtClean="0">
              <a:latin typeface="Comic Sans MS" pitchFamily="66" charset="0"/>
            </a:endParaRPr>
          </a:p>
          <a:p>
            <a:pPr lvl="0" indent="450000" algn="just"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Прошел </a:t>
            </a:r>
            <a:r>
              <a:rPr lang="ru-RU" dirty="0">
                <a:latin typeface="Comic Sans MS" pitchFamily="66" charset="0"/>
              </a:rPr>
              <a:t>полный курс </a:t>
            </a:r>
            <a:r>
              <a:rPr lang="ru-RU" dirty="0" err="1">
                <a:latin typeface="Comic Sans MS" pitchFamily="66" charset="0"/>
              </a:rPr>
              <a:t>общекосмической</a:t>
            </a:r>
            <a:r>
              <a:rPr lang="ru-RU" dirty="0">
                <a:latin typeface="Comic Sans MS" pitchFamily="66" charset="0"/>
              </a:rPr>
              <a:t> подготовки.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ДАЛЬНЕЙШИЙ ПУТЬ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6707" y="14478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300" dirty="0">
                <a:latin typeface="Comic Sans MS" pitchFamily="66" charset="0"/>
              </a:rPr>
              <a:t>11 января по 9 февраля 1975 года совместно с Георгием Михайловичем </a:t>
            </a:r>
            <a:r>
              <a:rPr lang="ru-RU" sz="2300" dirty="0" smtClean="0">
                <a:latin typeface="Comic Sans MS" pitchFamily="66" charset="0"/>
              </a:rPr>
              <a:t>Гречко </a:t>
            </a:r>
            <a:r>
              <a:rPr lang="ru-RU" sz="2300" dirty="0">
                <a:latin typeface="Comic Sans MS" pitchFamily="66" charset="0"/>
              </a:rPr>
              <a:t>– первый полет в качестве командира космического корабля </a:t>
            </a:r>
            <a:r>
              <a:rPr lang="ru-RU" sz="2300" dirty="0" smtClean="0">
                <a:latin typeface="Comic Sans MS" pitchFamily="66" charset="0"/>
              </a:rPr>
              <a:t>«Союз-17» </a:t>
            </a:r>
            <a:r>
              <a:rPr lang="ru-RU" sz="2300" dirty="0">
                <a:latin typeface="Comic Sans MS" pitchFamily="66" charset="0"/>
              </a:rPr>
              <a:t>и орбитального комплекса </a:t>
            </a:r>
            <a:r>
              <a:rPr lang="ru-RU" sz="2300" dirty="0" smtClean="0">
                <a:latin typeface="Comic Sans MS" pitchFamily="66" charset="0"/>
              </a:rPr>
              <a:t>«Салют-4» </a:t>
            </a:r>
            <a:r>
              <a:rPr lang="ru-RU" sz="2300" dirty="0">
                <a:latin typeface="Comic Sans MS" pitchFamily="66" charset="0"/>
              </a:rPr>
              <a:t>- </a:t>
            </a:r>
            <a:r>
              <a:rPr lang="ru-RU" sz="2300" dirty="0" smtClean="0">
                <a:latin typeface="Comic Sans MS" pitchFamily="66" charset="0"/>
              </a:rPr>
              <a:t>«Союз-17». Продолжительность </a:t>
            </a:r>
            <a:r>
              <a:rPr lang="ru-RU" sz="2300" dirty="0">
                <a:latin typeface="Comic Sans MS" pitchFamily="66" charset="0"/>
              </a:rPr>
              <a:t>пребывания в космосе - 29 дней 13 часов 19 минут 45 секунд. </a:t>
            </a:r>
            <a:endParaRPr lang="ru-RU" sz="2300" dirty="0" smtClean="0">
              <a:latin typeface="Comic Sans MS" pitchFamily="66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2300" dirty="0" smtClean="0">
                <a:latin typeface="Comic Sans MS" pitchFamily="66" charset="0"/>
              </a:rPr>
              <a:t>С </a:t>
            </a:r>
            <a:r>
              <a:rPr lang="ru-RU" sz="2300" dirty="0">
                <a:latin typeface="Comic Sans MS" pitchFamily="66" charset="0"/>
              </a:rPr>
              <a:t>1976 года проходит подготовку по программе сотрудничества с социалистическими странами </a:t>
            </a:r>
            <a:r>
              <a:rPr lang="ru-RU" sz="2300" dirty="0" smtClean="0">
                <a:latin typeface="Comic Sans MS" pitchFamily="66" charset="0"/>
              </a:rPr>
              <a:t>«</a:t>
            </a:r>
            <a:r>
              <a:rPr lang="ru-RU" sz="2300" dirty="0" err="1" smtClean="0">
                <a:latin typeface="Comic Sans MS" pitchFamily="66" charset="0"/>
              </a:rPr>
              <a:t>Интеркосмос</a:t>
            </a:r>
            <a:r>
              <a:rPr lang="ru-RU" sz="2300" dirty="0" smtClean="0">
                <a:latin typeface="Comic Sans MS" pitchFamily="66" charset="0"/>
              </a:rPr>
              <a:t>».   </a:t>
            </a:r>
            <a:endParaRPr lang="ru-RU" sz="23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ПЕРВЫЙ ПОЛЕТ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9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867400"/>
            <a:ext cx="9144000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>
              <a:lnSpc>
                <a:spcPct val="150000"/>
              </a:lnSpc>
            </a:pPr>
            <a:r>
              <a:rPr lang="ru-RU" sz="1800" dirty="0" smtClean="0">
                <a:latin typeface="Comic Sans MS" pitchFamily="66" charset="0"/>
              </a:rPr>
              <a:t>Первый </a:t>
            </a:r>
            <a:r>
              <a:rPr lang="ru-RU" sz="1800" dirty="0">
                <a:latin typeface="Comic Sans MS" pitchFamily="66" charset="0"/>
              </a:rPr>
              <a:t>полет в качестве командира космического корабля </a:t>
            </a:r>
            <a:r>
              <a:rPr lang="ru-RU" sz="1800" dirty="0" smtClean="0">
                <a:latin typeface="Comic Sans MS" pitchFamily="66" charset="0"/>
              </a:rPr>
              <a:t>«Союз-17» </a:t>
            </a:r>
            <a:r>
              <a:rPr lang="ru-RU" sz="1800" dirty="0">
                <a:latin typeface="Comic Sans MS" pitchFamily="66" charset="0"/>
              </a:rPr>
              <a:t>и орбитального комплекса </a:t>
            </a:r>
            <a:r>
              <a:rPr lang="ru-RU" sz="1800" dirty="0" smtClean="0">
                <a:latin typeface="Comic Sans MS" pitchFamily="66" charset="0"/>
              </a:rPr>
              <a:t>«Салют-4» </a:t>
            </a:r>
            <a:r>
              <a:rPr lang="ru-RU" sz="1800" dirty="0">
                <a:latin typeface="Comic Sans MS" pitchFamily="66" charset="0"/>
              </a:rPr>
              <a:t>- </a:t>
            </a:r>
            <a:r>
              <a:rPr lang="ru-RU" sz="1800" dirty="0" smtClean="0">
                <a:latin typeface="Comic Sans MS" pitchFamily="66" charset="0"/>
              </a:rPr>
              <a:t>«Союз-17».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ПЕРВЫЙ ПОЛЕТ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2427" r="1515" b="2718"/>
          <a:stretch/>
        </p:blipFill>
        <p:spPr>
          <a:xfrm>
            <a:off x="258726" y="1600200"/>
            <a:ext cx="4134547" cy="29718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67000"/>
            <a:ext cx="4134547" cy="29718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071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57400"/>
            <a:ext cx="9144000" cy="280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Со 2 по 10 марта 1978 года вместе с чехом Владимиром </a:t>
            </a:r>
            <a:r>
              <a:rPr lang="ru-RU" dirty="0" err="1">
                <a:latin typeface="Comic Sans MS" pitchFamily="66" charset="0"/>
              </a:rPr>
              <a:t>Ремеком</a:t>
            </a:r>
            <a:r>
              <a:rPr lang="ru-RU" dirty="0">
                <a:latin typeface="Comic Sans MS" pitchFamily="66" charset="0"/>
              </a:rPr>
              <a:t> – второй полет в качестве командира космического корабля </a:t>
            </a:r>
            <a:r>
              <a:rPr lang="ru-RU" dirty="0" smtClean="0">
                <a:latin typeface="Comic Sans MS" pitchFamily="66" charset="0"/>
              </a:rPr>
              <a:t>«Союз-28». </a:t>
            </a:r>
          </a:p>
          <a:p>
            <a:pPr lvl="0" indent="450000" algn="just"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Продолжительность </a:t>
            </a:r>
            <a:r>
              <a:rPr lang="ru-RU" dirty="0">
                <a:latin typeface="Comic Sans MS" pitchFamily="66" charset="0"/>
              </a:rPr>
              <a:t>пребывания в космосе - 7 дней 22 часа 16 минут.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ВТОРОЙ ПОЛЕТ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4809" y="5964695"/>
            <a:ext cx="9144000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>
              <a:lnSpc>
                <a:spcPct val="150000"/>
              </a:lnSpc>
            </a:pPr>
            <a:r>
              <a:rPr lang="ru-RU" sz="1800" dirty="0">
                <a:latin typeface="Comic Sans MS" pitchFamily="66" charset="0"/>
              </a:rPr>
              <a:t>Со 2 по 10 марта 1978 года вместе с чехом Владимиром </a:t>
            </a:r>
            <a:r>
              <a:rPr lang="ru-RU" sz="1800" dirty="0" err="1">
                <a:latin typeface="Comic Sans MS" pitchFamily="66" charset="0"/>
              </a:rPr>
              <a:t>Ремеком</a:t>
            </a:r>
            <a:r>
              <a:rPr lang="ru-RU" sz="1800" dirty="0">
                <a:latin typeface="Comic Sans MS" pitchFamily="66" charset="0"/>
              </a:rPr>
              <a:t> – второй полет в качестве командира космического корабля </a:t>
            </a:r>
            <a:r>
              <a:rPr lang="ru-RU" sz="1800" dirty="0" smtClean="0">
                <a:latin typeface="Comic Sans MS" pitchFamily="66" charset="0"/>
              </a:rPr>
              <a:t>«Союз-28».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ВТОРОЙ ПОЛЕТ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7313"/>
            <a:ext cx="3829050" cy="379841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" b="11306"/>
          <a:stretch/>
        </p:blipFill>
        <p:spPr>
          <a:xfrm>
            <a:off x="4876800" y="1694121"/>
            <a:ext cx="3675373" cy="408480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614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211033"/>
            <a:ext cx="5801833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За 2 полета в космос налетал </a:t>
            </a:r>
            <a:endParaRPr lang="ru-RU" dirty="0" smtClean="0">
              <a:latin typeface="Comic Sans MS" pitchFamily="66" charset="0"/>
            </a:endParaRP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37 </a:t>
            </a:r>
            <a:r>
              <a:rPr lang="ru-RU" dirty="0">
                <a:latin typeface="Comic Sans MS" pitchFamily="66" charset="0"/>
              </a:rPr>
              <a:t>дней 11 часов 35 минут 45 секунд.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ИТОГО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33" y="1828800"/>
            <a:ext cx="3266945" cy="43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1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57400"/>
            <a:ext cx="9144000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1981 г. – продолжил службу на командных должностях в Центре подготовки космонавтов имени Ю.А</a:t>
            </a:r>
            <a:r>
              <a:rPr lang="ru-RU" dirty="0" smtClean="0">
                <a:latin typeface="Comic Sans MS" pitchFamily="66" charset="0"/>
              </a:rPr>
              <a:t>. Гагарина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ПРОДОЛЖЕНИЕ СЛУЖБЫ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574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В 1980-х годах - заместитель начальника 30-го Центрального научно-исследовательского института Министерства обороны. </a:t>
            </a:r>
            <a:endParaRPr lang="ru-RU" dirty="0" smtClean="0">
              <a:latin typeface="Comic Sans MS" pitchFamily="66" charset="0"/>
            </a:endParaRPr>
          </a:p>
          <a:p>
            <a:pPr lvl="0" indent="450000" algn="just"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Член </a:t>
            </a:r>
            <a:r>
              <a:rPr lang="ru-RU" dirty="0">
                <a:latin typeface="Comic Sans MS" pitchFamily="66" charset="0"/>
              </a:rPr>
              <a:t>КПСС с 1957 по 1991 годы. Генерал-майор авиации (</a:t>
            </a:r>
            <a:r>
              <a:rPr lang="ru-RU" dirty="0" smtClean="0">
                <a:latin typeface="Comic Sans MS" pitchFamily="66" charset="0"/>
              </a:rPr>
              <a:t>1983 г.). </a:t>
            </a:r>
            <a:r>
              <a:rPr lang="ru-RU" dirty="0">
                <a:latin typeface="Comic Sans MS" pitchFamily="66" charset="0"/>
              </a:rPr>
              <a:t>Кандидат технических наук (с </a:t>
            </a:r>
            <a:r>
              <a:rPr lang="ru-RU" dirty="0" smtClean="0">
                <a:latin typeface="Comic Sans MS" pitchFamily="66" charset="0"/>
              </a:rPr>
              <a:t>1982 г.), </a:t>
            </a:r>
            <a:r>
              <a:rPr lang="ru-RU" dirty="0">
                <a:latin typeface="Comic Sans MS" pitchFamily="66" charset="0"/>
              </a:rPr>
              <a:t>имеет 16 научных работ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lvl="0" indent="4500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С 1988 года в отставке.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ПРОДОЛЖЕНИЕ СЛУЖБЫ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600" y="1828800"/>
            <a:ext cx="3864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 Дважды </a:t>
            </a:r>
            <a:r>
              <a:rPr lang="ru-RU" dirty="0">
                <a:latin typeface="Comic Sans MS" pitchFamily="66" charset="0"/>
              </a:rPr>
              <a:t>Герой Советского Союза. </a:t>
            </a:r>
            <a:endParaRPr lang="ru-RU" dirty="0" smtClean="0">
              <a:latin typeface="Comic Sans MS" pitchFamily="66" charset="0"/>
            </a:endParaRPr>
          </a:p>
          <a:p>
            <a:pPr marL="342900" lvl="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endParaRPr lang="ru-RU" dirty="0">
              <a:latin typeface="Comic Sans MS" pitchFamily="66" charset="0"/>
            </a:endParaRPr>
          </a:p>
          <a:p>
            <a:pPr marL="342900" lvl="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 Два </a:t>
            </a:r>
            <a:r>
              <a:rPr lang="ru-RU" dirty="0">
                <a:latin typeface="Comic Sans MS" pitchFamily="66" charset="0"/>
              </a:rPr>
              <a:t>ордена Ленина. </a:t>
            </a:r>
            <a:endParaRPr lang="ru-RU" dirty="0" smtClean="0">
              <a:latin typeface="Comic Sans MS" pitchFamily="66" charset="0"/>
            </a:endParaRPr>
          </a:p>
          <a:p>
            <a:pPr marL="342900" lvl="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endParaRPr lang="ru-RU" dirty="0">
              <a:latin typeface="Comic Sans MS" pitchFamily="66" charset="0"/>
            </a:endParaRPr>
          </a:p>
          <a:p>
            <a:pPr marL="342900" lvl="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Медаль </a:t>
            </a:r>
            <a:r>
              <a:rPr lang="ru-RU" dirty="0">
                <a:latin typeface="Comic Sans MS" pitchFamily="66" charset="0"/>
              </a:rPr>
              <a:t>«За заслуги в освоении космоса</a:t>
            </a:r>
            <a:r>
              <a:rPr lang="ru-RU" dirty="0" smtClean="0">
                <a:latin typeface="Comic Sans MS" pitchFamily="66" charset="0"/>
              </a:rPr>
              <a:t>».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НАГРАДЫ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9691"/>
            <a:ext cx="4724400" cy="542258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3276600" y="4876800"/>
            <a:ext cx="914400" cy="922318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H="1">
            <a:off x="4343400" y="3926958"/>
            <a:ext cx="1295400" cy="1375559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bg1"/>
            </a:solidFill>
            <a:prstDash val="dashDot"/>
            <a:round/>
            <a:headEnd type="none" w="med" len="med"/>
            <a:tailEnd type="arrow"/>
          </a:ln>
          <a:effectLst/>
        </p:spPr>
      </p:cxnSp>
      <p:sp>
        <p:nvSpPr>
          <p:cNvPr id="9" name="Прямоугольник 8"/>
          <p:cNvSpPr/>
          <p:nvPr/>
        </p:nvSpPr>
        <p:spPr bwMode="auto">
          <a:xfrm>
            <a:off x="914400" y="4222444"/>
            <a:ext cx="762000" cy="62932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Прямая со стрелкой 9"/>
          <p:cNvCxnSpPr>
            <a:stCxn id="5" idx="0"/>
          </p:cNvCxnSpPr>
          <p:nvPr/>
        </p:nvCxnSpPr>
        <p:spPr bwMode="auto">
          <a:xfrm flipH="1" flipV="1">
            <a:off x="1676400" y="4343401"/>
            <a:ext cx="2057400" cy="533399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bg1"/>
            </a:solidFill>
            <a:prstDash val="dashDot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4191000" y="4953000"/>
            <a:ext cx="1295400" cy="2667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bg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806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143000"/>
            <a:ext cx="9046535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sz="2200" dirty="0" smtClean="0">
                <a:latin typeface="Comic Sans MS" pitchFamily="66" charset="0"/>
              </a:rPr>
              <a:t> Медаль </a:t>
            </a:r>
            <a:r>
              <a:rPr lang="ru-RU" sz="2200" dirty="0">
                <a:latin typeface="Comic Sans MS" pitchFamily="66" charset="0"/>
              </a:rPr>
              <a:t>«За освоение целинных земель». </a:t>
            </a:r>
            <a:endParaRPr lang="ru-RU" sz="2200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sz="2200" dirty="0" smtClean="0">
                <a:latin typeface="Comic Sans MS" pitchFamily="66" charset="0"/>
              </a:rPr>
              <a:t> 9 </a:t>
            </a:r>
            <a:r>
              <a:rPr lang="ru-RU" sz="2200" dirty="0">
                <a:latin typeface="Comic Sans MS" pitchFamily="66" charset="0"/>
              </a:rPr>
              <a:t>советских юбилейных и за выслугу лет медалей. </a:t>
            </a:r>
            <a:endParaRPr lang="ru-RU" sz="2200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sz="2200" dirty="0" smtClean="0">
                <a:latin typeface="Comic Sans MS" pitchFamily="66" charset="0"/>
              </a:rPr>
              <a:t> Герой </a:t>
            </a:r>
            <a:r>
              <a:rPr lang="ru-RU" sz="2200" dirty="0">
                <a:latin typeface="Comic Sans MS" pitchFamily="66" charset="0"/>
              </a:rPr>
              <a:t>ЧССР. </a:t>
            </a:r>
            <a:endParaRPr lang="ru-RU" sz="2200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sz="2200" dirty="0" smtClean="0">
                <a:latin typeface="Comic Sans MS" pitchFamily="66" charset="0"/>
              </a:rPr>
              <a:t> Орден </a:t>
            </a:r>
            <a:r>
              <a:rPr lang="ru-RU" sz="2200" dirty="0" err="1">
                <a:latin typeface="Comic Sans MS" pitchFamily="66" charset="0"/>
              </a:rPr>
              <a:t>Клемента</a:t>
            </a:r>
            <a:r>
              <a:rPr lang="ru-RU" sz="2200" dirty="0">
                <a:latin typeface="Comic Sans MS" pitchFamily="66" charset="0"/>
              </a:rPr>
              <a:t> Готвальда (ЧССР). </a:t>
            </a:r>
            <a:endParaRPr lang="ru-RU" sz="2200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sz="2200" dirty="0">
                <a:latin typeface="Comic Sans MS" pitchFamily="66" charset="0"/>
              </a:rPr>
              <a:t> </a:t>
            </a:r>
            <a:r>
              <a:rPr lang="ru-RU" sz="2200" dirty="0" smtClean="0">
                <a:latin typeface="Comic Sans MS" pitchFamily="66" charset="0"/>
              </a:rPr>
              <a:t>Медаль </a:t>
            </a:r>
            <a:r>
              <a:rPr lang="ru-RU" sz="2200" dirty="0">
                <a:latin typeface="Comic Sans MS" pitchFamily="66" charset="0"/>
              </a:rPr>
              <a:t>«Китайско-Советской Дружбы» (</a:t>
            </a:r>
            <a:r>
              <a:rPr lang="ru-RU" sz="2200" dirty="0" smtClean="0">
                <a:latin typeface="Comic Sans MS" pitchFamily="66" charset="0"/>
              </a:rPr>
              <a:t>1955 г.). </a:t>
            </a:r>
          </a:p>
          <a:p>
            <a:pPr marL="34290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sz="2200" dirty="0">
                <a:latin typeface="Comic Sans MS" pitchFamily="66" charset="0"/>
              </a:rPr>
              <a:t> </a:t>
            </a:r>
            <a:r>
              <a:rPr lang="ru-RU" sz="2200" dirty="0" smtClean="0">
                <a:latin typeface="Comic Sans MS" pitchFamily="66" charset="0"/>
              </a:rPr>
              <a:t>Медаль </a:t>
            </a:r>
            <a:r>
              <a:rPr lang="ru-RU" sz="2200" dirty="0">
                <a:latin typeface="Comic Sans MS" pitchFamily="66" charset="0"/>
              </a:rPr>
              <a:t>«За укрепление дружбы по оружию» I степени (ЧССР). </a:t>
            </a:r>
            <a:endParaRPr lang="ru-RU" sz="2200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sz="2200" dirty="0" smtClean="0">
                <a:latin typeface="Comic Sans MS" pitchFamily="66" charset="0"/>
              </a:rPr>
              <a:t> Медаль </a:t>
            </a:r>
            <a:r>
              <a:rPr lang="ru-RU" sz="2200" dirty="0">
                <a:latin typeface="Comic Sans MS" pitchFamily="66" charset="0"/>
              </a:rPr>
              <a:t>«Братство по оружию» I степени (ГДР). </a:t>
            </a:r>
            <a:endParaRPr lang="ru-RU" sz="2200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sz="2200" dirty="0" smtClean="0">
                <a:latin typeface="Comic Sans MS" pitchFamily="66" charset="0"/>
              </a:rPr>
              <a:t> Золотая </a:t>
            </a:r>
            <a:r>
              <a:rPr lang="ru-RU" sz="2200" dirty="0">
                <a:latin typeface="Comic Sans MS" pitchFamily="66" charset="0"/>
              </a:rPr>
              <a:t>медаль имени К. Э. Циолковского АН СССР. </a:t>
            </a:r>
            <a:endParaRPr lang="ru-RU" sz="2200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sz="2200" dirty="0" smtClean="0">
                <a:latin typeface="Comic Sans MS" pitchFamily="66" charset="0"/>
              </a:rPr>
              <a:t> Золотая </a:t>
            </a:r>
            <a:r>
              <a:rPr lang="ru-RU" sz="2200" dirty="0">
                <a:latin typeface="Comic Sans MS" pitchFamily="66" charset="0"/>
              </a:rPr>
              <a:t>медаль имени Ю. А. Гагарина (FAI). </a:t>
            </a:r>
            <a:endParaRPr lang="ru-RU" sz="2200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sz="2200" dirty="0">
                <a:latin typeface="Comic Sans MS" pitchFamily="66" charset="0"/>
              </a:rPr>
              <a:t> </a:t>
            </a:r>
            <a:r>
              <a:rPr lang="ru-RU" sz="2200" dirty="0" smtClean="0">
                <a:latin typeface="Comic Sans MS" pitchFamily="66" charset="0"/>
              </a:rPr>
              <a:t>Золотая </a:t>
            </a:r>
            <a:r>
              <a:rPr lang="ru-RU" sz="2200" dirty="0">
                <a:latin typeface="Comic Sans MS" pitchFamily="66" charset="0"/>
              </a:rPr>
              <a:t>медаль Чехословацкой АН.</a:t>
            </a:r>
          </a:p>
          <a:p>
            <a:pPr lvl="0" algn="just">
              <a:lnSpc>
                <a:spcPct val="150000"/>
              </a:lnSpc>
              <a:buSzPct val="150000"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НАГРАДЫ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76200"/>
            <a:ext cx="7010400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ГУБАРЕВ </a:t>
            </a:r>
          </a:p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АЛЕКСЕЙ АЛЕКСАНДРОВИЧ</a:t>
            </a:r>
          </a:p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(29.03.1931 – 21.02.2015 Г.Г.)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81200"/>
            <a:ext cx="3058510" cy="442010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" y="2133600"/>
            <a:ext cx="5562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SzPct val="150000"/>
              <a:buFont typeface="Wingdings" pitchFamily="2" charset="2"/>
              <a:buChar char="ü"/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Космонавт СССР № 33 </a:t>
            </a:r>
          </a:p>
          <a:p>
            <a:pPr marL="342900" indent="-342900">
              <a:lnSpc>
                <a:spcPct val="125000"/>
              </a:lnSpc>
              <a:buSzPct val="150000"/>
              <a:buFont typeface="Wingdings" pitchFamily="2" charset="2"/>
              <a:buChar char="ü"/>
            </a:pP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25000"/>
              </a:lnSpc>
              <a:buSzPct val="150000"/>
              <a:buFont typeface="Wingdings" pitchFamily="2" charset="2"/>
              <a:buChar char="ü"/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Космонавт мира № 74</a:t>
            </a:r>
          </a:p>
          <a:p>
            <a:pPr>
              <a:lnSpc>
                <a:spcPct val="125000"/>
              </a:lnSpc>
              <a:buSzPct val="150000"/>
            </a:pPr>
            <a:endParaRPr lang="ru-RU" sz="23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Число полётов: 2</a:t>
            </a:r>
          </a:p>
          <a:p>
            <a:pPr algn="l">
              <a:lnSpc>
                <a:spcPct val="125000"/>
              </a:lnSpc>
            </a:pPr>
            <a:endParaRPr lang="ru-RU" sz="23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Продолжительность: </a:t>
            </a:r>
          </a:p>
          <a:p>
            <a:pPr algn="l"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37 </a:t>
            </a:r>
            <a:r>
              <a:rPr lang="ru-RU" sz="2300" b="1" dirty="0" err="1" smtClean="0">
                <a:solidFill>
                  <a:schemeClr val="bg1"/>
                </a:solidFill>
                <a:latin typeface="Comic Sans MS" pitchFamily="66" charset="0"/>
              </a:rPr>
              <a:t>сут</a:t>
            </a: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 11 ч 35 мин 45 с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288" y="1989546"/>
            <a:ext cx="9046535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lnSpc>
                <a:spcPct val="150000"/>
              </a:lnSpc>
              <a:buSzPct val="150000"/>
            </a:pPr>
            <a:r>
              <a:rPr lang="ru-RU" dirty="0">
                <a:latin typeface="Comic Sans MS" pitchFamily="66" charset="0"/>
              </a:rPr>
              <a:t>21 февраля 2015 г. сердце Губарева Алексея Александровича прекратило биться.</a:t>
            </a:r>
          </a:p>
          <a:p>
            <a:pPr algn="just">
              <a:lnSpc>
                <a:spcPct val="150000"/>
              </a:lnSpc>
              <a:buSzPct val="150000"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СМЕРТЬ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288" y="1676400"/>
            <a:ext cx="9046535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Похоронен на Федеральном военно-мемориальном </a:t>
            </a:r>
            <a:r>
              <a:rPr lang="ru-RU" dirty="0" smtClean="0">
                <a:latin typeface="Comic Sans MS" pitchFamily="66" charset="0"/>
              </a:rPr>
              <a:t>кладбище.</a:t>
            </a:r>
            <a:endParaRPr lang="ru-RU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SzPct val="150000"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СМЕРТЬ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95600"/>
            <a:ext cx="5562600" cy="37084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44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93" y="1447800"/>
            <a:ext cx="9124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16 марта 1978 года на родине дважды Героя Советского Союза, лётчика-космонавта СССР Губарева Алексея Александровича был сооружён бронзовый бюст.</a:t>
            </a:r>
          </a:p>
          <a:p>
            <a:pPr algn="just">
              <a:lnSpc>
                <a:spcPct val="150000"/>
              </a:lnSpc>
              <a:buSzPct val="150000"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ВОЗДВИЖЕНИЕ БЮСТА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/>
          <a:stretch/>
        </p:blipFill>
        <p:spPr>
          <a:xfrm>
            <a:off x="2133600" y="3329762"/>
            <a:ext cx="5260975" cy="322343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525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24507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Москва. Станция метро </a:t>
            </a:r>
            <a:r>
              <a:rPr lang="ru-RU" dirty="0" smtClean="0">
                <a:latin typeface="Comic Sans MS" pitchFamily="66" charset="0"/>
              </a:rPr>
              <a:t>«Пражская». </a:t>
            </a:r>
          </a:p>
          <a:p>
            <a:pPr lvl="0" indent="450000" algn="just"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Памятник </a:t>
            </a:r>
            <a:r>
              <a:rPr lang="ru-RU" dirty="0">
                <a:latin typeface="Comic Sans MS" pitchFamily="66" charset="0"/>
              </a:rPr>
              <a:t>советско-чехословацкому космическому </a:t>
            </a:r>
            <a:r>
              <a:rPr lang="ru-RU" dirty="0" smtClean="0">
                <a:latin typeface="Comic Sans MS" pitchFamily="66" charset="0"/>
              </a:rPr>
              <a:t>экипажу.</a:t>
            </a:r>
            <a:endParaRPr lang="ru-RU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SzPct val="150000"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ВОЗДВИЖЕНИЕ ПАМЯТНИКА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0" r="23333" b="19070"/>
          <a:stretch/>
        </p:blipFill>
        <p:spPr>
          <a:xfrm>
            <a:off x="1752600" y="2895600"/>
            <a:ext cx="6169973" cy="37338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184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93" y="2590800"/>
            <a:ext cx="9124507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Именем космонавта названа малая планета №</a:t>
            </a:r>
            <a:r>
              <a:rPr lang="ru-RU" dirty="0" smtClean="0">
                <a:latin typeface="Comic Sans MS" pitchFamily="66" charset="0"/>
              </a:rPr>
              <a:t>254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lnSpc>
                <a:spcPct val="150000"/>
              </a:lnSpc>
              <a:buSzPct val="150000"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МАЛАЯ ПЛАНЕТА – В ЧЕСТЬ КОСМОНАВТА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81" y="1447800"/>
            <a:ext cx="9124507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Почтовая марка, </a:t>
            </a:r>
            <a:r>
              <a:rPr lang="ru-RU" dirty="0" smtClean="0">
                <a:latin typeface="Comic Sans MS" pitchFamily="66" charset="0"/>
              </a:rPr>
              <a:t>посвященная </a:t>
            </a:r>
            <a:r>
              <a:rPr lang="ru-RU" dirty="0">
                <a:latin typeface="Comic Sans MS" pitchFamily="66" charset="0"/>
              </a:rPr>
              <a:t>космонавтам А.А. Губареву и Г.М. Гречко. 1975 </a:t>
            </a:r>
            <a:r>
              <a:rPr lang="ru-RU" dirty="0" smtClean="0">
                <a:latin typeface="Comic Sans MS" pitchFamily="66" charset="0"/>
              </a:rPr>
              <a:t>год.</a:t>
            </a:r>
            <a:endParaRPr lang="ru-RU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SzPct val="150000"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70104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ПОЧТОВАЯ МАРКА – В ЧЕСТЬ КОСМОНАВТОВ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13219" r="8710" b="23537"/>
          <a:stretch/>
        </p:blipFill>
        <p:spPr>
          <a:xfrm>
            <a:off x="924076" y="2953192"/>
            <a:ext cx="7329515" cy="310559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622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81" y="1447800"/>
            <a:ext cx="9124507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В свет вышли его книги </a:t>
            </a:r>
            <a:r>
              <a:rPr lang="ru-RU" dirty="0" smtClean="0">
                <a:latin typeface="Comic Sans MS" pitchFamily="66" charset="0"/>
              </a:rPr>
              <a:t>«Притяжение невесомости» </a:t>
            </a:r>
            <a:r>
              <a:rPr lang="ru-RU" dirty="0">
                <a:latin typeface="Comic Sans MS" pitchFamily="66" charset="0"/>
              </a:rPr>
              <a:t>и </a:t>
            </a:r>
            <a:r>
              <a:rPr lang="ru-RU" dirty="0" smtClean="0">
                <a:latin typeface="Comic Sans MS" pitchFamily="66" charset="0"/>
              </a:rPr>
              <a:t>«Орбита жизни», </a:t>
            </a:r>
            <a:r>
              <a:rPr lang="ru-RU" dirty="0">
                <a:latin typeface="Comic Sans MS" pitchFamily="66" charset="0"/>
              </a:rPr>
              <a:t>16 научных работ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НАУЧНЫЕ ТРУДЫ А.А. ГУБАРЕВА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19400"/>
            <a:ext cx="2476500" cy="380215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19400"/>
            <a:ext cx="2474728" cy="380215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149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81" y="1447800"/>
            <a:ext cx="91245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  <a:hlinkClick r:id="rId3"/>
              </a:rPr>
              <a:t>http</a:t>
            </a:r>
            <a:r>
              <a:rPr lang="ru-RU" dirty="0">
                <a:latin typeface="Comic Sans MS" pitchFamily="66" charset="0"/>
                <a:hlinkClick r:id="rId3"/>
              </a:rPr>
              <a:t>://</a:t>
            </a:r>
            <a:r>
              <a:rPr lang="ru-RU" dirty="0" smtClean="0">
                <a:latin typeface="Comic Sans MS" pitchFamily="66" charset="0"/>
                <a:hlinkClick r:id="rId3"/>
              </a:rPr>
              <a:t>www.federalspace.ru/1963/</a:t>
            </a:r>
            <a:endParaRPr lang="ru-RU" dirty="0" smtClean="0">
              <a:latin typeface="Comic Sans MS" pitchFamily="66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  <a:hlinkClick r:id="rId4"/>
              </a:rPr>
              <a:t>http</a:t>
            </a:r>
            <a:r>
              <a:rPr lang="ru-RU" dirty="0">
                <a:latin typeface="Comic Sans MS" pitchFamily="66" charset="0"/>
                <a:hlinkClick r:id="rId4"/>
              </a:rPr>
              <a:t>://</a:t>
            </a:r>
            <a:r>
              <a:rPr lang="ru-RU" dirty="0" smtClean="0">
                <a:latin typeface="Comic Sans MS" pitchFamily="66" charset="0"/>
                <a:hlinkClick r:id="rId4"/>
              </a:rPr>
              <a:t>vkosmose.com/kosmonavtyi/sovetskie-kosmonavtyi/gubarev-aleksey-aleksandrovich/</a:t>
            </a:r>
            <a:endParaRPr lang="ru-RU" dirty="0" smtClean="0">
              <a:latin typeface="Comic Sans MS" pitchFamily="66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  <a:hlinkClick r:id="rId5"/>
              </a:rPr>
              <a:t>http</a:t>
            </a:r>
            <a:r>
              <a:rPr lang="ru-RU" dirty="0">
                <a:latin typeface="Comic Sans MS" pitchFamily="66" charset="0"/>
                <a:hlinkClick r:id="rId5"/>
              </a:rPr>
              <a:t>://</a:t>
            </a:r>
            <a:r>
              <a:rPr lang="ru-RU" dirty="0" smtClean="0">
                <a:latin typeface="Comic Sans MS" pitchFamily="66" charset="0"/>
                <a:hlinkClick r:id="rId5"/>
              </a:rPr>
              <a:t>www.warheroes.ru/hero/hero.asp?Hero_id=1311</a:t>
            </a:r>
            <a:endParaRPr lang="ru-RU" dirty="0" smtClean="0">
              <a:latin typeface="Comic Sans MS" pitchFamily="66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Алексей </a:t>
            </a:r>
            <a:r>
              <a:rPr lang="ru-RU" dirty="0">
                <a:latin typeface="Comic Sans MS" pitchFamily="66" charset="0"/>
              </a:rPr>
              <a:t>Александрович Губарев [Текст] // Волжская коммуна. - 2011. - 3 </a:t>
            </a:r>
            <a:r>
              <a:rPr lang="ru-RU" dirty="0" err="1">
                <a:latin typeface="Comic Sans MS" pitchFamily="66" charset="0"/>
              </a:rPr>
              <a:t>нояб</a:t>
            </a:r>
            <a:r>
              <a:rPr lang="ru-RU" dirty="0">
                <a:latin typeface="Comic Sans MS" pitchFamily="66" charset="0"/>
              </a:rPr>
              <a:t>.- С.7 (вкладка </a:t>
            </a:r>
            <a:r>
              <a:rPr lang="ru-RU" dirty="0" smtClean="0">
                <a:latin typeface="Comic Sans MS" pitchFamily="66" charset="0"/>
              </a:rPr>
              <a:t>«Народное признание»).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ИСПОЛЬЗОВАННЫЕ ИНТЕРНЕТ-ИСТОЧНИКИ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4" y="3886200"/>
            <a:ext cx="7532057" cy="25725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1905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Родился 29 марта 1931 года в селе Гвардейцы Борского района Куйбышевской (ныне Самарской) области в семье </a:t>
            </a:r>
            <a:r>
              <a:rPr lang="ru-RU" dirty="0" smtClean="0">
                <a:latin typeface="Comic Sans MS" pitchFamily="66" charset="0"/>
              </a:rPr>
              <a:t>крестьянина.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МЕСТО РОЖДЕНИЯ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72" y="1676400"/>
            <a:ext cx="9144000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С 1936 года жил и учился в подмосковном совхозе «</a:t>
            </a:r>
            <a:r>
              <a:rPr lang="ru-RU" dirty="0" err="1">
                <a:latin typeface="Comic Sans MS" pitchFamily="66" charset="0"/>
              </a:rPr>
              <a:t>Чашниково</a:t>
            </a:r>
            <a:r>
              <a:rPr lang="ru-RU" dirty="0">
                <a:latin typeface="Comic Sans MS" pitchFamily="66" charset="0"/>
              </a:rPr>
              <a:t>», именно сюда перебралась семья после того, как умер отец. Здесь же застала Великая Отечественная </a:t>
            </a:r>
            <a:r>
              <a:rPr lang="ru-RU" dirty="0" smtClean="0">
                <a:latin typeface="Comic Sans MS" pitchFamily="66" charset="0"/>
              </a:rPr>
              <a:t>война.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МЕСТО УЧЕБЫ И ЖИТЕЛЬСТВА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9" b="15151"/>
          <a:stretch/>
        </p:blipFill>
        <p:spPr>
          <a:xfrm>
            <a:off x="3200400" y="3657600"/>
            <a:ext cx="5715000" cy="285838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263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72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Д</a:t>
            </a:r>
            <a:r>
              <a:rPr lang="ru-RU" dirty="0" smtClean="0">
                <a:latin typeface="Comic Sans MS" pitchFamily="66" charset="0"/>
              </a:rPr>
              <a:t>екабрь </a:t>
            </a:r>
            <a:r>
              <a:rPr lang="ru-RU" dirty="0">
                <a:latin typeface="Comic Sans MS" pitchFamily="66" charset="0"/>
              </a:rPr>
              <a:t>1941 года отступающие гитлеровские войска сожгли дом Губаревых. Ж</a:t>
            </a:r>
            <a:r>
              <a:rPr lang="ru-RU" dirty="0" smtClean="0">
                <a:latin typeface="Comic Sans MS" pitchFamily="66" charset="0"/>
              </a:rPr>
              <a:t>ить </a:t>
            </a:r>
            <a:r>
              <a:rPr lang="ru-RU" dirty="0">
                <a:latin typeface="Comic Sans MS" pitchFamily="66" charset="0"/>
              </a:rPr>
              <a:t>им стало негде. </a:t>
            </a:r>
            <a:r>
              <a:rPr lang="ru-RU" dirty="0" smtClean="0">
                <a:latin typeface="Comic Sans MS" pitchFamily="66" charset="0"/>
              </a:rPr>
              <a:t>Они </a:t>
            </a:r>
            <a:r>
              <a:rPr lang="ru-RU" dirty="0">
                <a:latin typeface="Comic Sans MS" pitchFamily="66" charset="0"/>
              </a:rPr>
              <a:t>в</a:t>
            </a:r>
            <a:r>
              <a:rPr lang="ru-RU" dirty="0" smtClean="0">
                <a:latin typeface="Comic Sans MS" pitchFamily="66" charset="0"/>
              </a:rPr>
              <a:t>ынуждены </a:t>
            </a:r>
            <a:r>
              <a:rPr lang="ru-RU" dirty="0">
                <a:latin typeface="Comic Sans MS" pitchFamily="66" charset="0"/>
              </a:rPr>
              <a:t>были перебраться сначала в подмосковные Химки, а потом вернуться в родное </a:t>
            </a:r>
            <a:r>
              <a:rPr lang="ru-RU" dirty="0" smtClean="0">
                <a:latin typeface="Comic Sans MS" pitchFamily="66" charset="0"/>
              </a:rPr>
              <a:t>село.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МЕСТО УЧЕБЫ И ЖИТЕЛЬСТВА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72" y="1905000"/>
            <a:ext cx="9144000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1950 г. – окончание средней школы , поступление в  Морское авиационное </a:t>
            </a:r>
            <a:r>
              <a:rPr lang="ru-RU" dirty="0" smtClean="0">
                <a:latin typeface="Comic Sans MS" pitchFamily="66" charset="0"/>
              </a:rPr>
              <a:t>училище.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МЕСТО УЧЕБЫ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76600"/>
            <a:ext cx="5015575" cy="319563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74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72" y="1752600"/>
            <a:ext cx="9144000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1952 г . – окончание училища. Служба в частях ВВС </a:t>
            </a:r>
            <a:r>
              <a:rPr lang="ru-RU" dirty="0" smtClean="0">
                <a:latin typeface="Comic Sans MS" pitchFamily="66" charset="0"/>
              </a:rPr>
              <a:t>СССР.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МЕСТО УЧЕБЫ И ДАЛЬНЕЙШАЯ СЛУЖБА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80"/>
          <a:stretch/>
        </p:blipFill>
        <p:spPr>
          <a:xfrm>
            <a:off x="2256479" y="2514600"/>
            <a:ext cx="4602685" cy="394467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50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493" y="13716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SzPct val="130000"/>
              <a:buFont typeface="Wingdings" pitchFamily="2" charset="2"/>
              <a:buChar char="Ø"/>
            </a:pPr>
            <a:r>
              <a:rPr lang="ru-RU" u="sng" dirty="0">
                <a:latin typeface="Comic Sans MS" pitchFamily="66" charset="0"/>
              </a:rPr>
              <a:t>Декабрь</a:t>
            </a:r>
            <a:r>
              <a:rPr lang="ru-RU" dirty="0">
                <a:latin typeface="Comic Sans MS" pitchFamily="66" charset="0"/>
              </a:rPr>
              <a:t> 1952 — </a:t>
            </a:r>
            <a:r>
              <a:rPr lang="ru-RU" dirty="0" smtClean="0">
                <a:latin typeface="Comic Sans MS" pitchFamily="66" charset="0"/>
              </a:rPr>
              <a:t>лётчик;</a:t>
            </a:r>
          </a:p>
          <a:p>
            <a:pPr marL="342900" lvl="0" indent="-342900" algn="just">
              <a:lnSpc>
                <a:spcPct val="150000"/>
              </a:lnSpc>
              <a:buSzPct val="130000"/>
              <a:buFont typeface="Wingdings" pitchFamily="2" charset="2"/>
              <a:buChar char="Ø"/>
            </a:pPr>
            <a:r>
              <a:rPr lang="ru-RU" u="sng" dirty="0" smtClean="0">
                <a:latin typeface="Comic Sans MS" pitchFamily="66" charset="0"/>
              </a:rPr>
              <a:t>март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1953 — старший </a:t>
            </a:r>
            <a:r>
              <a:rPr lang="ru-RU" dirty="0" smtClean="0">
                <a:latin typeface="Comic Sans MS" pitchFamily="66" charset="0"/>
              </a:rPr>
              <a:t>лётчик;</a:t>
            </a:r>
          </a:p>
          <a:p>
            <a:pPr marL="342900" lvl="0" indent="-342900" algn="just">
              <a:lnSpc>
                <a:spcPct val="150000"/>
              </a:lnSpc>
              <a:buSzPct val="130000"/>
              <a:buFont typeface="Wingdings" pitchFamily="2" charset="2"/>
              <a:buChar char="Ø"/>
            </a:pPr>
            <a:r>
              <a:rPr lang="ru-RU" u="sng" dirty="0" smtClean="0">
                <a:latin typeface="Comic Sans MS" pitchFamily="66" charset="0"/>
              </a:rPr>
              <a:t>январь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1956 - </a:t>
            </a:r>
            <a:r>
              <a:rPr lang="ru-RU" u="sng" dirty="0">
                <a:latin typeface="Comic Sans MS" pitchFamily="66" charset="0"/>
              </a:rPr>
              <a:t>февраль</a:t>
            </a:r>
            <a:r>
              <a:rPr lang="ru-RU" dirty="0">
                <a:latin typeface="Comic Sans MS" pitchFamily="66" charset="0"/>
              </a:rPr>
              <a:t> 1956 — командир звена. </a:t>
            </a:r>
          </a:p>
          <a:p>
            <a:pPr marL="342900" lvl="0" indent="-342900" algn="just">
              <a:lnSpc>
                <a:spcPct val="150000"/>
              </a:lnSpc>
              <a:buSzPct val="130000"/>
              <a:buFont typeface="Wingdings" pitchFamily="2" charset="2"/>
              <a:buChar char="Ø"/>
            </a:pPr>
            <a:r>
              <a:rPr lang="ru-RU" u="sng" dirty="0" smtClean="0">
                <a:latin typeface="Comic Sans MS" pitchFamily="66" charset="0"/>
              </a:rPr>
              <a:t>Сентябрь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1961 — командир эскадрильи 855-го отдельного минно-торпедного авиаполка ВВС ЧФ. </a:t>
            </a:r>
            <a:endParaRPr lang="ru-RU" dirty="0" smtClean="0">
              <a:latin typeface="Comic Sans MS" pitchFamily="66" charset="0"/>
            </a:endParaRPr>
          </a:p>
          <a:p>
            <a:pPr lvl="0" indent="450000" algn="just"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Летал </a:t>
            </a:r>
            <a:r>
              <a:rPr lang="ru-RU" dirty="0">
                <a:latin typeface="Comic Sans MS" pitchFamily="66" charset="0"/>
              </a:rPr>
              <a:t>на самолётах Як-18, Ту-2, Ил-28м, Л-29, </a:t>
            </a:r>
            <a:r>
              <a:rPr lang="ru-RU" dirty="0" smtClean="0">
                <a:latin typeface="Comic Sans MS" pitchFamily="66" charset="0"/>
              </a:rPr>
              <a:t>налёт</a:t>
            </a:r>
            <a:r>
              <a:rPr lang="ru-RU" dirty="0">
                <a:latin typeface="Comic Sans MS" pitchFamily="66" charset="0"/>
              </a:rPr>
              <a:t> — более 1450 часов.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ПРИСВОЕННЫЕ ЗВАНИЯ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493" y="1828800"/>
            <a:ext cx="9144000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>1961 г. – окончание </a:t>
            </a:r>
            <a:r>
              <a:rPr lang="ru-RU" dirty="0" smtClean="0">
                <a:latin typeface="Comic Sans MS" pitchFamily="66" charset="0"/>
              </a:rPr>
              <a:t>Военно</a:t>
            </a:r>
            <a:r>
              <a:rPr lang="ru-RU" dirty="0">
                <a:latin typeface="Comic Sans MS" pitchFamily="66" charset="0"/>
              </a:rPr>
              <a:t>-</a:t>
            </a:r>
            <a:r>
              <a:rPr lang="ru-RU" dirty="0" smtClean="0">
                <a:latin typeface="Comic Sans MS" pitchFamily="66" charset="0"/>
              </a:rPr>
              <a:t>воздушной </a:t>
            </a:r>
            <a:r>
              <a:rPr lang="ru-RU" dirty="0">
                <a:latin typeface="Comic Sans MS" pitchFamily="66" charset="0"/>
              </a:rPr>
              <a:t>академии, назначен в авиацию Черноморского флота.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7010400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ДАЛЬНЕЙШИЙ ПУТЬ</a:t>
            </a: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Custom 118">
      <a:dk1>
        <a:srgbClr val="FFFFFF"/>
      </a:dk1>
      <a:lt1>
        <a:srgbClr val="FFFFFF"/>
      </a:lt1>
      <a:dk2>
        <a:srgbClr val="FFFFFF"/>
      </a:dk2>
      <a:lt2>
        <a:srgbClr val="0541C6"/>
      </a:lt2>
      <a:accent1>
        <a:srgbClr val="175DF9"/>
      </a:accent1>
      <a:accent2>
        <a:srgbClr val="578AFB"/>
      </a:accent2>
      <a:accent3>
        <a:srgbClr val="FFFFFF"/>
      </a:accent3>
      <a:accent4>
        <a:srgbClr val="BBC9D7"/>
      </a:accent4>
      <a:accent5>
        <a:srgbClr val="BBC9D7"/>
      </a:accent5>
      <a:accent6>
        <a:srgbClr val="99AEC3"/>
      </a:accent6>
      <a:hlink>
        <a:srgbClr val="00B0F0"/>
      </a:hlink>
      <a:folHlink>
        <a:srgbClr val="FFFFFF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F6DF52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5D5537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534C31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588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869BCC"/>
        </a:lt2>
        <a:accent1>
          <a:srgbClr val="00A2D9"/>
        </a:accent1>
        <a:accent2>
          <a:srgbClr val="B486B0"/>
        </a:accent2>
        <a:accent3>
          <a:srgbClr val="FFFFFF"/>
        </a:accent3>
        <a:accent4>
          <a:srgbClr val="404040"/>
        </a:accent4>
        <a:accent5>
          <a:srgbClr val="AACEE9"/>
        </a:accent5>
        <a:accent6>
          <a:srgbClr val="A3799F"/>
        </a:accent6>
        <a:hlink>
          <a:srgbClr val="3D5EA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2A5CA3"/>
        </a:lt2>
        <a:accent1>
          <a:srgbClr val="45B0E1"/>
        </a:accent1>
        <a:accent2>
          <a:srgbClr val="2277C8"/>
        </a:accent2>
        <a:accent3>
          <a:srgbClr val="FFFFFF"/>
        </a:accent3>
        <a:accent4>
          <a:srgbClr val="404040"/>
        </a:accent4>
        <a:accent5>
          <a:srgbClr val="B0D4EE"/>
        </a:accent5>
        <a:accent6>
          <a:srgbClr val="1E6BB5"/>
        </a:accent6>
        <a:hlink>
          <a:srgbClr val="6BC5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3">
        <a:dk1>
          <a:srgbClr val="4D4D4D"/>
        </a:dk1>
        <a:lt1>
          <a:srgbClr val="FFFFFF"/>
        </a:lt1>
        <a:dk2>
          <a:srgbClr val="4D4D4D"/>
        </a:dk2>
        <a:lt2>
          <a:srgbClr val="234C89"/>
        </a:lt2>
        <a:accent1>
          <a:srgbClr val="33C3E5"/>
        </a:accent1>
        <a:accent2>
          <a:srgbClr val="2277C8"/>
        </a:accent2>
        <a:accent3>
          <a:srgbClr val="FFFFFF"/>
        </a:accent3>
        <a:accent4>
          <a:srgbClr val="404040"/>
        </a:accent4>
        <a:accent5>
          <a:srgbClr val="ADDEF0"/>
        </a:accent5>
        <a:accent6>
          <a:srgbClr val="1E6BB5"/>
        </a:accent6>
        <a:hlink>
          <a:srgbClr val="2BA6D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4">
        <a:dk1>
          <a:srgbClr val="4D4D4D"/>
        </a:dk1>
        <a:lt1>
          <a:srgbClr val="FFFFFF"/>
        </a:lt1>
        <a:dk2>
          <a:srgbClr val="4D4D4D"/>
        </a:dk2>
        <a:lt2>
          <a:srgbClr val="31211B"/>
        </a:lt2>
        <a:accent1>
          <a:srgbClr val="9D8C83"/>
        </a:accent1>
        <a:accent2>
          <a:srgbClr val="7E6152"/>
        </a:accent2>
        <a:accent3>
          <a:srgbClr val="FFFFFF"/>
        </a:accent3>
        <a:accent4>
          <a:srgbClr val="404040"/>
        </a:accent4>
        <a:accent5>
          <a:srgbClr val="CCC5C1"/>
        </a:accent5>
        <a:accent6>
          <a:srgbClr val="725749"/>
        </a:accent6>
        <a:hlink>
          <a:srgbClr val="544A3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5">
        <a:dk1>
          <a:srgbClr val="4D4D4D"/>
        </a:dk1>
        <a:lt1>
          <a:srgbClr val="FFFFFF"/>
        </a:lt1>
        <a:dk2>
          <a:srgbClr val="4D4D4D"/>
        </a:dk2>
        <a:lt2>
          <a:srgbClr val="3F1531"/>
        </a:lt2>
        <a:accent1>
          <a:srgbClr val="800428"/>
        </a:accent1>
        <a:accent2>
          <a:srgbClr val="BF4F73"/>
        </a:accent2>
        <a:accent3>
          <a:srgbClr val="FFFFFF"/>
        </a:accent3>
        <a:accent4>
          <a:srgbClr val="404040"/>
        </a:accent4>
        <a:accent5>
          <a:srgbClr val="C0AAAC"/>
        </a:accent5>
        <a:accent6>
          <a:srgbClr val="AD4768"/>
        </a:accent6>
        <a:hlink>
          <a:srgbClr val="122F4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6">
        <a:dk1>
          <a:srgbClr val="4D4D4D"/>
        </a:dk1>
        <a:lt1>
          <a:srgbClr val="FFFFFF"/>
        </a:lt1>
        <a:dk2>
          <a:srgbClr val="4D4D4D"/>
        </a:dk2>
        <a:lt2>
          <a:srgbClr val="1C2CDB"/>
        </a:lt2>
        <a:accent1>
          <a:srgbClr val="7B34D8"/>
        </a:accent1>
        <a:accent2>
          <a:srgbClr val="EC2143"/>
        </a:accent2>
        <a:accent3>
          <a:srgbClr val="FFFFFF"/>
        </a:accent3>
        <a:accent4>
          <a:srgbClr val="404040"/>
        </a:accent4>
        <a:accent5>
          <a:srgbClr val="BFAEE9"/>
        </a:accent5>
        <a:accent6>
          <a:srgbClr val="D61D3C"/>
        </a:accent6>
        <a:hlink>
          <a:srgbClr val="FF370E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99</TotalTime>
  <Words>754</Words>
  <Application>Microsoft Office PowerPoint</Application>
  <PresentationFormat>Экран (4:3)</PresentationFormat>
  <Paragraphs>129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powerpoint-template-24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Ula</dc:creator>
  <cp:lastModifiedBy>Deafult User</cp:lastModifiedBy>
  <cp:revision>21</cp:revision>
  <dcterms:created xsi:type="dcterms:W3CDTF">2012-04-26T08:00:11Z</dcterms:created>
  <dcterms:modified xsi:type="dcterms:W3CDTF">2017-04-01T18:10:33Z</dcterms:modified>
</cp:coreProperties>
</file>