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F9F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81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7%D0%B2%D1%91%D0%B7%D0%B4%D0%BD%D0%B0%D1%8F_%D1%8D%D0%B2%D0%BE%D0%BB%D1%8E%D1%86%D0%B8%D1%8F" TargetMode="External"/><Relationship Id="rId3" Type="http://schemas.openxmlformats.org/officeDocument/2006/relationships/hyperlink" Target="http://i99.beon.ru/hontos.ru/wp-content/uploads/2011/06/leoregulus_croman.jpg" TargetMode="External"/><Relationship Id="rId7" Type="http://schemas.openxmlformats.org/officeDocument/2006/relationships/hyperlink" Target="http://raznie.ru/wp-content/uploads/2014/06/Raznyie-solntsa.jpg" TargetMode="External"/><Relationship Id="rId2" Type="http://schemas.openxmlformats.org/officeDocument/2006/relationships/hyperlink" Target="http://www.tfo.su/uploads4/2007_03_27_19_53_35_0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forwallpaper.com/files/thumbs/preview/93/933967__magnet-star_p.jpg" TargetMode="External"/><Relationship Id="rId11" Type="http://schemas.openxmlformats.org/officeDocument/2006/relationships/hyperlink" Target="http://nichosy.ru/wp-content/uploads/2015/09/FK9A9832-2__880.jpg" TargetMode="External"/><Relationship Id="rId5" Type="http://schemas.openxmlformats.org/officeDocument/2006/relationships/hyperlink" Target="http://universe-beauty.com/albums/space/Star-field-3.JPG" TargetMode="External"/><Relationship Id="rId10" Type="http://schemas.openxmlformats.org/officeDocument/2006/relationships/hyperlink" Target="https://www.youtube.com/watch?v=G-GYVIdgnmI" TargetMode="External"/><Relationship Id="rId4" Type="http://schemas.openxmlformats.org/officeDocument/2006/relationships/hyperlink" Target="https://wallperz.com/wp-content/uploads/2017/02/04/wallperz.com-20170204071514.jpg" TargetMode="External"/><Relationship Id="rId9" Type="http://schemas.openxmlformats.org/officeDocument/2006/relationships/hyperlink" Target="http://www.scarrablog.com.au/wp-content/uploads/2013/04/RedGiant2-1024x768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32656"/>
            <a:ext cx="8060432" cy="1944216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Звездная эволюция</a:t>
            </a:r>
            <a:endParaRPr lang="ru-RU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79912" y="3068960"/>
            <a:ext cx="5040560" cy="2592288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Работа выполнена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Солодниковой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К.А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МАДОУ «ЭКОСАД» г.Перми</a:t>
            </a:r>
          </a:p>
          <a:p>
            <a:pPr algn="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9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businessinsider.in/photo/53830346/finance/ITS-GONE-A-sanctuary-for-bond-investors-has-disappear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645024"/>
            <a:ext cx="4248472" cy="3015656"/>
          </a:xfrm>
          <a:prstGeom prst="rect">
            <a:avLst/>
          </a:prstGeom>
          <a:noFill/>
        </p:spPr>
      </p:pic>
      <p:pic>
        <p:nvPicPr>
          <p:cNvPr id="3074" name="Picture 2" descr="http://www.spacedaily.com/images/magnetar-young-neutron-star-b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764704"/>
            <a:ext cx="3240360" cy="2088232"/>
          </a:xfrm>
          <a:prstGeom prst="rect">
            <a:avLst/>
          </a:prstGeom>
          <a:noFill/>
        </p:spPr>
      </p:pic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79512" y="332656"/>
            <a:ext cx="4040188" cy="639762"/>
          </a:xfrm>
        </p:spPr>
        <p:txBody>
          <a:bodyPr>
            <a:normAutofit/>
          </a:bodyPr>
          <a:lstStyle/>
          <a:p>
            <a:r>
              <a:rPr lang="ru-RU" sz="32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Нейтронная звезда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0" y="980728"/>
            <a:ext cx="4139952" cy="194421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Звезда, похожая на огромный сильный магнит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716016" y="3933056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Черная дыра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4644008" y="4509120"/>
            <a:ext cx="4041775" cy="204909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Космический пылесос, затягивающий в себя всё, что оказывается рядом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 rot="4246503">
            <a:off x="6737468" y="1739259"/>
            <a:ext cx="180266" cy="139123"/>
          </a:xfrm>
          <a:custGeom>
            <a:avLst/>
            <a:gdLst>
              <a:gd name="connsiteX0" fmla="*/ 124691 w 124691"/>
              <a:gd name="connsiteY0" fmla="*/ 29721 h 116692"/>
              <a:gd name="connsiteX1" fmla="*/ 13854 w 124691"/>
              <a:gd name="connsiteY1" fmla="*/ 29721 h 116692"/>
              <a:gd name="connsiteX2" fmla="*/ 0 w 124691"/>
              <a:gd name="connsiteY2" fmla="*/ 71285 h 116692"/>
              <a:gd name="connsiteX3" fmla="*/ 41564 w 124691"/>
              <a:gd name="connsiteY3" fmla="*/ 112849 h 11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691" h="116692">
                <a:moveTo>
                  <a:pt x="124691" y="29721"/>
                </a:moveTo>
                <a:cubicBezTo>
                  <a:pt x="84981" y="16485"/>
                  <a:pt x="58436" y="0"/>
                  <a:pt x="13854" y="29721"/>
                </a:cubicBezTo>
                <a:cubicBezTo>
                  <a:pt x="1703" y="37822"/>
                  <a:pt x="4618" y="57430"/>
                  <a:pt x="0" y="71285"/>
                </a:cubicBezTo>
                <a:cubicBezTo>
                  <a:pt x="30271" y="116692"/>
                  <a:pt x="11058" y="112849"/>
                  <a:pt x="41564" y="11284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6444208" y="1628800"/>
            <a:ext cx="150661" cy="161172"/>
          </a:xfrm>
          <a:custGeom>
            <a:avLst/>
            <a:gdLst>
              <a:gd name="connsiteX0" fmla="*/ 140611 w 168320"/>
              <a:gd name="connsiteY0" fmla="*/ 171845 h 171845"/>
              <a:gd name="connsiteX1" fmla="*/ 168320 w 168320"/>
              <a:gd name="connsiteY1" fmla="*/ 74863 h 171845"/>
              <a:gd name="connsiteX2" fmla="*/ 154465 w 168320"/>
              <a:gd name="connsiteY2" fmla="*/ 19445 h 171845"/>
              <a:gd name="connsiteX3" fmla="*/ 2065 w 168320"/>
              <a:gd name="connsiteY3" fmla="*/ 74863 h 171845"/>
              <a:gd name="connsiteX4" fmla="*/ 2065 w 168320"/>
              <a:gd name="connsiteY4" fmla="*/ 88717 h 17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320" h="171845">
                <a:moveTo>
                  <a:pt x="140611" y="171845"/>
                </a:moveTo>
                <a:cubicBezTo>
                  <a:pt x="147143" y="152248"/>
                  <a:pt x="168320" y="92255"/>
                  <a:pt x="168320" y="74863"/>
                </a:cubicBezTo>
                <a:cubicBezTo>
                  <a:pt x="168320" y="55822"/>
                  <a:pt x="159083" y="37918"/>
                  <a:pt x="154465" y="19445"/>
                </a:cubicBezTo>
                <a:cubicBezTo>
                  <a:pt x="47066" y="31378"/>
                  <a:pt x="39496" y="0"/>
                  <a:pt x="2065" y="74863"/>
                </a:cubicBezTo>
                <a:cubicBezTo>
                  <a:pt x="0" y="78993"/>
                  <a:pt x="2065" y="84099"/>
                  <a:pt x="2065" y="88717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6358345" y="1844824"/>
            <a:ext cx="589919" cy="220405"/>
          </a:xfrm>
          <a:custGeom>
            <a:avLst/>
            <a:gdLst>
              <a:gd name="connsiteX0" fmla="*/ 54681 w 110099"/>
              <a:gd name="connsiteY0" fmla="*/ 0 h 115217"/>
              <a:gd name="connsiteX1" fmla="*/ 13117 w 110099"/>
              <a:gd name="connsiteY1" fmla="*/ 27709 h 115217"/>
              <a:gd name="connsiteX2" fmla="*/ 68535 w 110099"/>
              <a:gd name="connsiteY2" fmla="*/ 110836 h 115217"/>
              <a:gd name="connsiteX3" fmla="*/ 110099 w 110099"/>
              <a:gd name="connsiteY3" fmla="*/ 110836 h 115217"/>
              <a:gd name="connsiteX0" fmla="*/ 54681 w 696213"/>
              <a:gd name="connsiteY0" fmla="*/ 11685 h 126902"/>
              <a:gd name="connsiteX1" fmla="*/ 13117 w 696213"/>
              <a:gd name="connsiteY1" fmla="*/ 39394 h 126902"/>
              <a:gd name="connsiteX2" fmla="*/ 68535 w 696213"/>
              <a:gd name="connsiteY2" fmla="*/ 122521 h 126902"/>
              <a:gd name="connsiteX3" fmla="*/ 696213 w 696213"/>
              <a:gd name="connsiteY3" fmla="*/ 0 h 126902"/>
              <a:gd name="connsiteX0" fmla="*/ 667729 w 1309261"/>
              <a:gd name="connsiteY0" fmla="*/ 11685 h 399392"/>
              <a:gd name="connsiteX1" fmla="*/ 13117 w 1309261"/>
              <a:gd name="connsiteY1" fmla="*/ 360040 h 399392"/>
              <a:gd name="connsiteX2" fmla="*/ 681583 w 1309261"/>
              <a:gd name="connsiteY2" fmla="*/ 122521 h 399392"/>
              <a:gd name="connsiteX3" fmla="*/ 1309261 w 1309261"/>
              <a:gd name="connsiteY3" fmla="*/ 0 h 399392"/>
              <a:gd name="connsiteX0" fmla="*/ 13855 w 1309999"/>
              <a:gd name="connsiteY0" fmla="*/ 0 h 615416"/>
              <a:gd name="connsiteX1" fmla="*/ 13855 w 1309999"/>
              <a:gd name="connsiteY1" fmla="*/ 576064 h 615416"/>
              <a:gd name="connsiteX2" fmla="*/ 682321 w 1309999"/>
              <a:gd name="connsiteY2" fmla="*/ 338545 h 615416"/>
              <a:gd name="connsiteX3" fmla="*/ 1309999 w 1309999"/>
              <a:gd name="connsiteY3" fmla="*/ 216024 h 615416"/>
              <a:gd name="connsiteX0" fmla="*/ 13855 w 1309999"/>
              <a:gd name="connsiteY0" fmla="*/ 0 h 724461"/>
              <a:gd name="connsiteX1" fmla="*/ 13855 w 1309999"/>
              <a:gd name="connsiteY1" fmla="*/ 576064 h 724461"/>
              <a:gd name="connsiteX2" fmla="*/ 661927 w 1309999"/>
              <a:gd name="connsiteY2" fmla="*/ 720080 h 724461"/>
              <a:gd name="connsiteX3" fmla="*/ 1309999 w 1309999"/>
              <a:gd name="connsiteY3" fmla="*/ 216024 h 724461"/>
              <a:gd name="connsiteX0" fmla="*/ 13855 w 1309999"/>
              <a:gd name="connsiteY0" fmla="*/ 0 h 724461"/>
              <a:gd name="connsiteX1" fmla="*/ 301887 w 1309999"/>
              <a:gd name="connsiteY1" fmla="*/ 288032 h 724461"/>
              <a:gd name="connsiteX2" fmla="*/ 661927 w 1309999"/>
              <a:gd name="connsiteY2" fmla="*/ 720080 h 724461"/>
              <a:gd name="connsiteX3" fmla="*/ 1309999 w 1309999"/>
              <a:gd name="connsiteY3" fmla="*/ 216024 h 724461"/>
              <a:gd name="connsiteX0" fmla="*/ 13855 w 1309999"/>
              <a:gd name="connsiteY0" fmla="*/ 0 h 436429"/>
              <a:gd name="connsiteX1" fmla="*/ 301887 w 1309999"/>
              <a:gd name="connsiteY1" fmla="*/ 288032 h 436429"/>
              <a:gd name="connsiteX2" fmla="*/ 805943 w 1309999"/>
              <a:gd name="connsiteY2" fmla="*/ 432048 h 436429"/>
              <a:gd name="connsiteX3" fmla="*/ 1309999 w 1309999"/>
              <a:gd name="connsiteY3" fmla="*/ 216024 h 436429"/>
              <a:gd name="connsiteX0" fmla="*/ 13855 w 1309999"/>
              <a:gd name="connsiteY0" fmla="*/ 0 h 436429"/>
              <a:gd name="connsiteX1" fmla="*/ 517911 w 1309999"/>
              <a:gd name="connsiteY1" fmla="*/ 360040 h 436429"/>
              <a:gd name="connsiteX2" fmla="*/ 805943 w 1309999"/>
              <a:gd name="connsiteY2" fmla="*/ 432048 h 436429"/>
              <a:gd name="connsiteX3" fmla="*/ 1309999 w 1309999"/>
              <a:gd name="connsiteY3" fmla="*/ 216024 h 436429"/>
              <a:gd name="connsiteX0" fmla="*/ 13855 w 877951"/>
              <a:gd name="connsiteY0" fmla="*/ 0 h 220405"/>
              <a:gd name="connsiteX1" fmla="*/ 85863 w 877951"/>
              <a:gd name="connsiteY1" fmla="*/ 144016 h 220405"/>
              <a:gd name="connsiteX2" fmla="*/ 373895 w 877951"/>
              <a:gd name="connsiteY2" fmla="*/ 216024 h 220405"/>
              <a:gd name="connsiteX3" fmla="*/ 877951 w 877951"/>
              <a:gd name="connsiteY3" fmla="*/ 0 h 220405"/>
              <a:gd name="connsiteX0" fmla="*/ 13855 w 589919"/>
              <a:gd name="connsiteY0" fmla="*/ 0 h 220405"/>
              <a:gd name="connsiteX1" fmla="*/ 85863 w 589919"/>
              <a:gd name="connsiteY1" fmla="*/ 144016 h 220405"/>
              <a:gd name="connsiteX2" fmla="*/ 373895 w 589919"/>
              <a:gd name="connsiteY2" fmla="*/ 216024 h 220405"/>
              <a:gd name="connsiteX3" fmla="*/ 589919 w 589919"/>
              <a:gd name="connsiteY3" fmla="*/ 72008 h 220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919" h="220405">
                <a:moveTo>
                  <a:pt x="13855" y="0"/>
                </a:moveTo>
                <a:cubicBezTo>
                  <a:pt x="0" y="9236"/>
                  <a:pt x="91129" y="128219"/>
                  <a:pt x="85863" y="144016"/>
                </a:cubicBezTo>
                <a:cubicBezTo>
                  <a:pt x="72746" y="183368"/>
                  <a:pt x="343607" y="205928"/>
                  <a:pt x="373895" y="216024"/>
                </a:cubicBezTo>
                <a:cubicBezTo>
                  <a:pt x="387039" y="220405"/>
                  <a:pt x="576064" y="72008"/>
                  <a:pt x="589919" y="72008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Арка 14"/>
          <p:cNvSpPr/>
          <p:nvPr/>
        </p:nvSpPr>
        <p:spPr>
          <a:xfrm rot="10575875">
            <a:off x="5960805" y="1210137"/>
            <a:ext cx="432048" cy="648072"/>
          </a:xfrm>
          <a:prstGeom prst="blockArc">
            <a:avLst>
              <a:gd name="adj1" fmla="val 10800000"/>
              <a:gd name="adj2" fmla="val 738466"/>
              <a:gd name="adj3" fmla="val 19330"/>
            </a:avLst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835696" y="4437112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203848" y="5661248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мка 18"/>
          <p:cNvSpPr/>
          <p:nvPr/>
        </p:nvSpPr>
        <p:spPr>
          <a:xfrm>
            <a:off x="4572000" y="692696"/>
            <a:ext cx="3456384" cy="2304256"/>
          </a:xfrm>
          <a:prstGeom prst="frame">
            <a:avLst>
              <a:gd name="adj1" fmla="val 288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Рамка 19"/>
          <p:cNvSpPr/>
          <p:nvPr/>
        </p:nvSpPr>
        <p:spPr>
          <a:xfrm>
            <a:off x="323528" y="3573016"/>
            <a:ext cx="4320480" cy="3024336"/>
          </a:xfrm>
          <a:prstGeom prst="frame">
            <a:avLst>
              <a:gd name="adj1" fmla="val 3386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63688" y="5805264"/>
            <a:ext cx="5544616" cy="64807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этом мы прощаемся с вами!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1331640" y="3212976"/>
            <a:ext cx="6696744" cy="2592288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Наше Солнце, как и любая звезда, однажды умрет и превратится в белый карлик. Но нам не стоит этого боятся – Солнце будет светить  и греть нашу планету ещё миллиарды лет. Топлива в нём ещё очень много!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Используемые материалы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>
            <a:normAutofit fontScale="55000" lnSpcReduction="20000"/>
          </a:bodyPr>
          <a:lstStyle/>
          <a:p>
            <a:r>
              <a:rPr lang="ru-RU" u="sng" dirty="0" smtClean="0">
                <a:hlinkClick r:id="rId2"/>
              </a:rPr>
              <a:t>http://www.tfo.su/uploads4/2007_03_27_19_53_35_01.jpg</a:t>
            </a:r>
            <a:endParaRPr lang="ru-RU" dirty="0" smtClean="0"/>
          </a:p>
          <a:p>
            <a:r>
              <a:rPr lang="ru-RU" u="sng" dirty="0" smtClean="0">
                <a:hlinkClick r:id="rId3"/>
              </a:rPr>
              <a:t>http://i99.beon.ru/hontos.ru/wp-content/uploads/2011/06/leoregulus_croman.jpg</a:t>
            </a:r>
            <a:endParaRPr lang="ru-RU" dirty="0" smtClean="0"/>
          </a:p>
          <a:p>
            <a:r>
              <a:rPr lang="ru-RU" u="sng" dirty="0" smtClean="0">
                <a:hlinkClick r:id="rId4"/>
              </a:rPr>
              <a:t>https://wallperz.com/wp-content/uploads/2017/02/04/wallperz.com-20170204071514.jpg</a:t>
            </a:r>
            <a:endParaRPr lang="ru-RU" dirty="0" smtClean="0"/>
          </a:p>
          <a:p>
            <a:r>
              <a:rPr lang="ru-RU" u="sng" dirty="0" smtClean="0">
                <a:hlinkClick r:id="rId5"/>
              </a:rPr>
              <a:t>http://universe-beauty.com/albums/space/Star-field-3.JPG</a:t>
            </a:r>
            <a:endParaRPr lang="ru-RU" dirty="0" smtClean="0"/>
          </a:p>
          <a:p>
            <a:r>
              <a:rPr lang="ru-RU" u="sng" dirty="0" smtClean="0">
                <a:hlinkClick r:id="rId6"/>
              </a:rPr>
              <a:t>http://images.forwallpaper.com/files/thumbs/preview/93/933967__magnet-star_p.jpg</a:t>
            </a:r>
            <a:endParaRPr lang="ru-RU" dirty="0" smtClean="0"/>
          </a:p>
          <a:p>
            <a:r>
              <a:rPr lang="ru-RU" u="sng" dirty="0" smtClean="0">
                <a:hlinkClick r:id="rId7"/>
              </a:rPr>
              <a:t>http://raznie.ru/wp-content/uploads/2014/06/Raznyie-solntsa.jpg</a:t>
            </a:r>
            <a:endParaRPr lang="ru-RU" dirty="0" smtClean="0"/>
          </a:p>
          <a:p>
            <a:r>
              <a:rPr lang="ru-RU" u="sng" dirty="0" smtClean="0">
                <a:hlinkClick r:id="rId8"/>
              </a:rPr>
              <a:t>https://ru.wikipedia.org/wiki/%D0%97%D0%B2%D1%91%D0%B7%D0%B4%D0%BD%D0%B0%D1%8F_%D1%8D%D0%B2%D0%BE%D0%BB%D1%8E%D1%86%D0%B8%D1%8F</a:t>
            </a:r>
            <a:endParaRPr lang="ru-RU" dirty="0" smtClean="0"/>
          </a:p>
          <a:p>
            <a:r>
              <a:rPr lang="ru-RU" u="sng" dirty="0" smtClean="0">
                <a:hlinkClick r:id="rId4"/>
              </a:rPr>
              <a:t>https://wallperz.com/wp-content/uploads/2017/02/04/wallperz.com-20170204071514.jpg</a:t>
            </a:r>
            <a:endParaRPr lang="ru-RU" dirty="0" smtClean="0"/>
          </a:p>
          <a:p>
            <a:r>
              <a:rPr lang="ru-RU" u="sng" dirty="0" smtClean="0">
                <a:hlinkClick r:id="rId9"/>
              </a:rPr>
              <a:t>http://www.scarrablog.com.au/wp-content/uploads/2013/04/RedGiant2-1024x768.jpg</a:t>
            </a:r>
            <a:endParaRPr lang="ru-RU" dirty="0" smtClean="0"/>
          </a:p>
          <a:p>
            <a:pPr fontAlgn="t"/>
            <a:r>
              <a:rPr lang="en-US" u="sng" dirty="0" smtClean="0">
                <a:hlinkClick r:id="rId10"/>
              </a:rPr>
              <a:t>https</a:t>
            </a:r>
            <a:r>
              <a:rPr lang="ru-RU" u="sng" dirty="0" smtClean="0">
                <a:hlinkClick r:id="rId10"/>
              </a:rPr>
              <a:t>://</a:t>
            </a:r>
            <a:r>
              <a:rPr lang="en-US" u="sng" dirty="0" smtClean="0">
                <a:hlinkClick r:id="rId10"/>
              </a:rPr>
              <a:t>www</a:t>
            </a:r>
            <a:r>
              <a:rPr lang="ru-RU" u="sng" dirty="0" smtClean="0">
                <a:hlinkClick r:id="rId10"/>
              </a:rPr>
              <a:t>.</a:t>
            </a:r>
            <a:r>
              <a:rPr lang="en-US" u="sng" dirty="0" err="1" smtClean="0">
                <a:hlinkClick r:id="rId10"/>
              </a:rPr>
              <a:t>youtube</a:t>
            </a:r>
            <a:r>
              <a:rPr lang="ru-RU" u="sng" dirty="0" smtClean="0">
                <a:hlinkClick r:id="rId10"/>
              </a:rPr>
              <a:t>.</a:t>
            </a:r>
            <a:r>
              <a:rPr lang="en-US" u="sng" dirty="0" smtClean="0">
                <a:hlinkClick r:id="rId10"/>
              </a:rPr>
              <a:t>com</a:t>
            </a:r>
            <a:r>
              <a:rPr lang="ru-RU" u="sng" dirty="0" smtClean="0">
                <a:hlinkClick r:id="rId10"/>
              </a:rPr>
              <a:t>/</a:t>
            </a:r>
            <a:r>
              <a:rPr lang="en-US" u="sng" dirty="0" smtClean="0">
                <a:hlinkClick r:id="rId10"/>
              </a:rPr>
              <a:t>watch</a:t>
            </a:r>
            <a:r>
              <a:rPr lang="ru-RU" u="sng" dirty="0" smtClean="0">
                <a:hlinkClick r:id="rId10"/>
              </a:rPr>
              <a:t>?</a:t>
            </a:r>
            <a:r>
              <a:rPr lang="en-US" u="sng" dirty="0" smtClean="0">
                <a:hlinkClick r:id="rId10"/>
              </a:rPr>
              <a:t>v</a:t>
            </a:r>
            <a:r>
              <a:rPr lang="ru-RU" u="sng" dirty="0" smtClean="0">
                <a:hlinkClick r:id="rId10"/>
              </a:rPr>
              <a:t>=</a:t>
            </a:r>
            <a:r>
              <a:rPr lang="en-US" u="sng" dirty="0" smtClean="0">
                <a:hlinkClick r:id="rId10"/>
              </a:rPr>
              <a:t>G</a:t>
            </a:r>
            <a:r>
              <a:rPr lang="ru-RU" u="sng" dirty="0" smtClean="0">
                <a:hlinkClick r:id="rId10"/>
              </a:rPr>
              <a:t>-</a:t>
            </a:r>
            <a:r>
              <a:rPr lang="en-US" u="sng" dirty="0" err="1" smtClean="0">
                <a:hlinkClick r:id="rId10"/>
              </a:rPr>
              <a:t>GYVIdgnmI</a:t>
            </a:r>
            <a:endParaRPr lang="ru-RU" dirty="0" smtClean="0"/>
          </a:p>
          <a:p>
            <a:pPr fontAlgn="t"/>
            <a:r>
              <a:rPr lang="ru-RU" u="sng" dirty="0" smtClean="0">
                <a:hlinkClick r:id="rId11"/>
              </a:rPr>
              <a:t>http://nichosy.ru/wp-content/uploads/2015/09/FK9A9832-2__880.jpg</a:t>
            </a:r>
            <a:endParaRPr lang="ru-RU" u="sng" dirty="0" smtClean="0"/>
          </a:p>
          <a:p>
            <a:pPr fontAlgn="t"/>
            <a:r>
              <a:rPr lang="ru-RU" u="sng" dirty="0" smtClean="0"/>
              <a:t>Большая энциклопедия знаний/Перевод с немецкого Л.С Беловой, </a:t>
            </a:r>
            <a:r>
              <a:rPr lang="ru-RU" u="sng" dirty="0" err="1" smtClean="0"/>
              <a:t>Е.В.Черныш.-М.:Эксмо</a:t>
            </a:r>
            <a:r>
              <a:rPr lang="ru-RU" u="sng" dirty="0" smtClean="0"/>
              <a:t>, 2014.- 344 с.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7904" y="260648"/>
            <a:ext cx="4978896" cy="6264696"/>
          </a:xfrm>
        </p:spPr>
        <p:txBody>
          <a:bodyPr>
            <a:normAutofit lnSpcReduction="10000"/>
          </a:bodyPr>
          <a:lstStyle/>
          <a:p>
            <a:pPr algn="r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Никогда не задумывались о жизни звезд на небе? </a:t>
            </a:r>
          </a:p>
          <a:p>
            <a:pPr algn="r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Оказывается, звезды, так же как и люди, рождаются , живут и умирают!</a:t>
            </a:r>
            <a:b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Одна из ярчайших звезд на небе, Регул, расскажет о жизненном цикле звезд,</a:t>
            </a:r>
          </a:p>
          <a:p>
            <a:pPr algn="r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или </a:t>
            </a:r>
          </a:p>
          <a:p>
            <a:pPr algn="r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ЗВЁЗДНОЙ ЭВОЛЮЦИИ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 rot="418276">
            <a:off x="1115616" y="404664"/>
            <a:ext cx="1368152" cy="792088"/>
          </a:xfrm>
          <a:prstGeom prst="wedgeRoundRectCallout">
            <a:avLst>
              <a:gd name="adj1" fmla="val -21861"/>
              <a:gd name="adj2" fmla="val 73354"/>
              <a:gd name="adj3" fmla="val 16667"/>
            </a:avLst>
          </a:prstGeom>
          <a:noFill/>
          <a:ln>
            <a:solidFill>
              <a:srgbClr val="C7F9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Привет, я – Регул!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3240360" cy="1368152"/>
          </a:xfrm>
          <a:noFill/>
        </p:spPr>
        <p:txBody>
          <a:bodyPr>
            <a:noAutofit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1.Облако межзвездного газа</a:t>
            </a:r>
            <a:endParaRPr lang="ru-RU" sz="3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772816"/>
            <a:ext cx="3744416" cy="4896544"/>
          </a:xfrm>
        </p:spPr>
        <p:txBody>
          <a:bodyPr>
            <a:normAutofit fontScale="77500" lnSpcReduction="20000"/>
          </a:bodyPr>
          <a:lstStyle/>
          <a:p>
            <a:pPr marL="0">
              <a:lnSpc>
                <a:spcPct val="120000"/>
              </a:lnSpc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Звезда появляется из облака, состоящего из водорода и пыли. Это облако сжимается с невероятной силой и превращается в протозвезду (невидимую слабую звездочку), а разогревшись до 15-20 миллионов градусов Цельсия,  рождается звезда!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332656"/>
            <a:ext cx="3168352" cy="1368152"/>
          </a:xfrm>
          <a:prstGeom prst="rect">
            <a:avLst/>
          </a:prstGeom>
          <a:noFill/>
          <a:ln>
            <a:solidFill>
              <a:srgbClr val="C7F9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 rot="16200000">
            <a:off x="6732240" y="4725144"/>
            <a:ext cx="1368152" cy="1800200"/>
          </a:xfrm>
          <a:prstGeom prst="wedgeRoundRectCallout">
            <a:avLst>
              <a:gd name="adj1" fmla="val 9557"/>
              <a:gd name="adj2" fmla="val 66613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C7F9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660232" y="5013176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Каждые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 дней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рождается новая звезда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Середина жизненного цикла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980728"/>
            <a:ext cx="7560840" cy="2088232"/>
          </a:xfrm>
        </p:spPr>
        <p:txBody>
          <a:bodyPr>
            <a:normAutofit fontScale="85000" lnSpcReduction="20000"/>
          </a:bodyPr>
          <a:lstStyle/>
          <a:p>
            <a:pPr marL="0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Звёзды живут очень долго – от миллиона до десятков миллиардов лет. В середине своей жизни звезда упорно трудится. Внутри неё происходят постоянные термоядерные реакции – сжигается водород, и звезда может испускать тепло и свет.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pp.userapi.com/c639820/v639820860/14891/LHPiay-HsW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1127" y="4193704"/>
            <a:ext cx="4262873" cy="2664296"/>
          </a:xfrm>
          <a:prstGeom prst="rect">
            <a:avLst/>
          </a:prstGeom>
          <a:noFill/>
        </p:spPr>
      </p:pic>
      <p:pic>
        <p:nvPicPr>
          <p:cNvPr id="2052" name="Picture 4" descr="https://pp.userapi.com/c639820/v639820860/1489a/YAPcnaGtGJ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140968"/>
            <a:ext cx="4536504" cy="283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4581128"/>
            <a:ext cx="4125144" cy="150304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Цвет звезды зависит от температуры и расстояния до неё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21296"/>
            <a:ext cx="3815408" cy="633670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Не все звезды светят одинаково ярко, потому что имеют разный возраст и находятся от нас на разном расстоянии. Есть звёзды невероятно большие, есть очень маленькие. Очень тяжелые и совсем легкие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211960" y="4725144"/>
            <a:ext cx="432048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1681015">
            <a:off x="3648571" y="5135840"/>
            <a:ext cx="1131511" cy="1344760"/>
          </a:xfrm>
          <a:prstGeom prst="downArrow">
            <a:avLst>
              <a:gd name="adj1" fmla="val 48703"/>
              <a:gd name="adj2" fmla="val 49553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Холодная и слабая</a:t>
            </a:r>
          </a:p>
        </p:txBody>
      </p:sp>
      <p:sp>
        <p:nvSpPr>
          <p:cNvPr id="14" name="Овал 13"/>
          <p:cNvSpPr/>
          <p:nvPr/>
        </p:nvSpPr>
        <p:spPr>
          <a:xfrm>
            <a:off x="8100392" y="5949280"/>
            <a:ext cx="1043608" cy="908720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6588224" y="5949280"/>
            <a:ext cx="1440160" cy="908720"/>
          </a:xfrm>
          <a:prstGeom prst="rightArrow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Молодая и горячая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://physicstime.com/sites/physicstime.com/files/Sun-Waveleng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764704"/>
            <a:ext cx="4464496" cy="34248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5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2376264" cy="6525344"/>
          </a:xfrm>
        </p:spPr>
        <p:txBody>
          <a:bodyPr>
            <a:normAutofit fontScale="90000"/>
          </a:bodyPr>
          <a:lstStyle/>
          <a:p>
            <a:pPr algn="l"/>
            <a:r>
              <a:rPr lang="ru-RU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Солнце -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это единственная звезда в названной в честь неё же Солнечной системе.</a:t>
            </a:r>
            <a:b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нем поместится 1000 000 планет Земля.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40152" y="404665"/>
            <a:ext cx="2952328" cy="2016223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Возраст Солнца – примерно        4.8 миллиардов лет </a:t>
            </a:r>
          </a:p>
          <a:p>
            <a:pPr>
              <a:buNone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72200" y="4941168"/>
            <a:ext cx="2592288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228184" y="5373216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Температура на поверхности – около 5500 ̊С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7824" y="5657671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 некоторые звезды в 1000 раз больше Солнца!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Рамка 7"/>
          <p:cNvSpPr/>
          <p:nvPr/>
        </p:nvSpPr>
        <p:spPr>
          <a:xfrm>
            <a:off x="2987824" y="5661248"/>
            <a:ext cx="1944216" cy="1196752"/>
          </a:xfrm>
          <a:prstGeom prst="frame">
            <a:avLst>
              <a:gd name="adj1" fmla="val 66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707904" y="2492896"/>
            <a:ext cx="360040" cy="288032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3334043" y="3151163"/>
            <a:ext cx="2700997" cy="633046"/>
          </a:xfrm>
          <a:custGeom>
            <a:avLst/>
            <a:gdLst>
              <a:gd name="connsiteX0" fmla="*/ 0 w 2700997"/>
              <a:gd name="connsiteY0" fmla="*/ 42203 h 633046"/>
              <a:gd name="connsiteX1" fmla="*/ 112542 w 2700997"/>
              <a:gd name="connsiteY1" fmla="*/ 126609 h 633046"/>
              <a:gd name="connsiteX2" fmla="*/ 140677 w 2700997"/>
              <a:gd name="connsiteY2" fmla="*/ 154745 h 633046"/>
              <a:gd name="connsiteX3" fmla="*/ 182880 w 2700997"/>
              <a:gd name="connsiteY3" fmla="*/ 196948 h 633046"/>
              <a:gd name="connsiteX4" fmla="*/ 239151 w 2700997"/>
              <a:gd name="connsiteY4" fmla="*/ 281354 h 633046"/>
              <a:gd name="connsiteX5" fmla="*/ 379828 w 2700997"/>
              <a:gd name="connsiteY5" fmla="*/ 422031 h 633046"/>
              <a:gd name="connsiteX6" fmla="*/ 422031 w 2700997"/>
              <a:gd name="connsiteY6" fmla="*/ 464234 h 633046"/>
              <a:gd name="connsiteX7" fmla="*/ 450166 w 2700997"/>
              <a:gd name="connsiteY7" fmla="*/ 506437 h 633046"/>
              <a:gd name="connsiteX8" fmla="*/ 506437 w 2700997"/>
              <a:gd name="connsiteY8" fmla="*/ 520505 h 633046"/>
              <a:gd name="connsiteX9" fmla="*/ 675249 w 2700997"/>
              <a:gd name="connsiteY9" fmla="*/ 534572 h 633046"/>
              <a:gd name="connsiteX10" fmla="*/ 717452 w 2700997"/>
              <a:gd name="connsiteY10" fmla="*/ 548640 h 633046"/>
              <a:gd name="connsiteX11" fmla="*/ 844062 w 2700997"/>
              <a:gd name="connsiteY11" fmla="*/ 576775 h 633046"/>
              <a:gd name="connsiteX12" fmla="*/ 970671 w 2700997"/>
              <a:gd name="connsiteY12" fmla="*/ 604911 h 633046"/>
              <a:gd name="connsiteX13" fmla="*/ 1139483 w 2700997"/>
              <a:gd name="connsiteY13" fmla="*/ 633046 h 633046"/>
              <a:gd name="connsiteX14" fmla="*/ 1800665 w 2700997"/>
              <a:gd name="connsiteY14" fmla="*/ 618979 h 633046"/>
              <a:gd name="connsiteX15" fmla="*/ 1842868 w 2700997"/>
              <a:gd name="connsiteY15" fmla="*/ 604911 h 633046"/>
              <a:gd name="connsiteX16" fmla="*/ 1899139 w 2700997"/>
              <a:gd name="connsiteY16" fmla="*/ 590843 h 633046"/>
              <a:gd name="connsiteX17" fmla="*/ 2011680 w 2700997"/>
              <a:gd name="connsiteY17" fmla="*/ 576775 h 633046"/>
              <a:gd name="connsiteX18" fmla="*/ 2110154 w 2700997"/>
              <a:gd name="connsiteY18" fmla="*/ 548640 h 633046"/>
              <a:gd name="connsiteX19" fmla="*/ 2166425 w 2700997"/>
              <a:gd name="connsiteY19" fmla="*/ 534572 h 633046"/>
              <a:gd name="connsiteX20" fmla="*/ 2307102 w 2700997"/>
              <a:gd name="connsiteY20" fmla="*/ 492369 h 633046"/>
              <a:gd name="connsiteX21" fmla="*/ 2363372 w 2700997"/>
              <a:gd name="connsiteY21" fmla="*/ 450166 h 633046"/>
              <a:gd name="connsiteX22" fmla="*/ 2419643 w 2700997"/>
              <a:gd name="connsiteY22" fmla="*/ 393895 h 633046"/>
              <a:gd name="connsiteX23" fmla="*/ 2489982 w 2700997"/>
              <a:gd name="connsiteY23" fmla="*/ 351692 h 633046"/>
              <a:gd name="connsiteX24" fmla="*/ 2532185 w 2700997"/>
              <a:gd name="connsiteY24" fmla="*/ 323557 h 633046"/>
              <a:gd name="connsiteX25" fmla="*/ 2574388 w 2700997"/>
              <a:gd name="connsiteY25" fmla="*/ 309489 h 633046"/>
              <a:gd name="connsiteX26" fmla="*/ 2672862 w 2700997"/>
              <a:gd name="connsiteY26" fmla="*/ 225083 h 633046"/>
              <a:gd name="connsiteX27" fmla="*/ 2700997 w 2700997"/>
              <a:gd name="connsiteY27" fmla="*/ 182880 h 633046"/>
              <a:gd name="connsiteX28" fmla="*/ 2686929 w 2700997"/>
              <a:gd name="connsiteY28" fmla="*/ 0 h 63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00997" h="633046">
                <a:moveTo>
                  <a:pt x="0" y="42203"/>
                </a:moveTo>
                <a:cubicBezTo>
                  <a:pt x="73658" y="66756"/>
                  <a:pt x="31719" y="45786"/>
                  <a:pt x="112542" y="126609"/>
                </a:cubicBezTo>
                <a:lnTo>
                  <a:pt x="140677" y="154745"/>
                </a:lnTo>
                <a:cubicBezTo>
                  <a:pt x="154745" y="168813"/>
                  <a:pt x="171844" y="180395"/>
                  <a:pt x="182880" y="196948"/>
                </a:cubicBezTo>
                <a:cubicBezTo>
                  <a:pt x="201637" y="225083"/>
                  <a:pt x="215241" y="257444"/>
                  <a:pt x="239151" y="281354"/>
                </a:cubicBezTo>
                <a:lnTo>
                  <a:pt x="379828" y="422031"/>
                </a:lnTo>
                <a:cubicBezTo>
                  <a:pt x="393896" y="436099"/>
                  <a:pt x="410996" y="447681"/>
                  <a:pt x="422031" y="464234"/>
                </a:cubicBezTo>
                <a:cubicBezTo>
                  <a:pt x="431409" y="478302"/>
                  <a:pt x="436098" y="497059"/>
                  <a:pt x="450166" y="506437"/>
                </a:cubicBezTo>
                <a:cubicBezTo>
                  <a:pt x="466253" y="517162"/>
                  <a:pt x="487252" y="518107"/>
                  <a:pt x="506437" y="520505"/>
                </a:cubicBezTo>
                <a:cubicBezTo>
                  <a:pt x="562467" y="527509"/>
                  <a:pt x="618978" y="529883"/>
                  <a:pt x="675249" y="534572"/>
                </a:cubicBezTo>
                <a:cubicBezTo>
                  <a:pt x="689317" y="539261"/>
                  <a:pt x="703194" y="544566"/>
                  <a:pt x="717452" y="548640"/>
                </a:cubicBezTo>
                <a:cubicBezTo>
                  <a:pt x="771639" y="564122"/>
                  <a:pt x="786029" y="564339"/>
                  <a:pt x="844062" y="576775"/>
                </a:cubicBezTo>
                <a:cubicBezTo>
                  <a:pt x="886335" y="585833"/>
                  <a:pt x="928202" y="596822"/>
                  <a:pt x="970671" y="604911"/>
                </a:cubicBezTo>
                <a:cubicBezTo>
                  <a:pt x="1026710" y="615585"/>
                  <a:pt x="1139483" y="633046"/>
                  <a:pt x="1139483" y="633046"/>
                </a:cubicBezTo>
                <a:lnTo>
                  <a:pt x="1800665" y="618979"/>
                </a:lnTo>
                <a:cubicBezTo>
                  <a:pt x="1815482" y="618386"/>
                  <a:pt x="1828610" y="608985"/>
                  <a:pt x="1842868" y="604911"/>
                </a:cubicBezTo>
                <a:cubicBezTo>
                  <a:pt x="1861458" y="599599"/>
                  <a:pt x="1880068" y="594022"/>
                  <a:pt x="1899139" y="590843"/>
                </a:cubicBezTo>
                <a:cubicBezTo>
                  <a:pt x="1936430" y="584628"/>
                  <a:pt x="1974389" y="582990"/>
                  <a:pt x="2011680" y="576775"/>
                </a:cubicBezTo>
                <a:cubicBezTo>
                  <a:pt x="2064463" y="567978"/>
                  <a:pt x="2063318" y="562022"/>
                  <a:pt x="2110154" y="548640"/>
                </a:cubicBezTo>
                <a:cubicBezTo>
                  <a:pt x="2128744" y="543328"/>
                  <a:pt x="2147906" y="540128"/>
                  <a:pt x="2166425" y="534572"/>
                </a:cubicBezTo>
                <a:cubicBezTo>
                  <a:pt x="2337672" y="483198"/>
                  <a:pt x="2177403" y="524794"/>
                  <a:pt x="2307102" y="492369"/>
                </a:cubicBezTo>
                <a:cubicBezTo>
                  <a:pt x="2325859" y="478301"/>
                  <a:pt x="2345727" y="465605"/>
                  <a:pt x="2363372" y="450166"/>
                </a:cubicBezTo>
                <a:cubicBezTo>
                  <a:pt x="2383335" y="432698"/>
                  <a:pt x="2396897" y="407543"/>
                  <a:pt x="2419643" y="393895"/>
                </a:cubicBezTo>
                <a:cubicBezTo>
                  <a:pt x="2443089" y="379827"/>
                  <a:pt x="2466795" y="366184"/>
                  <a:pt x="2489982" y="351692"/>
                </a:cubicBezTo>
                <a:cubicBezTo>
                  <a:pt x="2504319" y="342731"/>
                  <a:pt x="2517063" y="331118"/>
                  <a:pt x="2532185" y="323557"/>
                </a:cubicBezTo>
                <a:cubicBezTo>
                  <a:pt x="2545448" y="316925"/>
                  <a:pt x="2560320" y="314178"/>
                  <a:pt x="2574388" y="309489"/>
                </a:cubicBezTo>
                <a:cubicBezTo>
                  <a:pt x="2615785" y="278441"/>
                  <a:pt x="2640206" y="264271"/>
                  <a:pt x="2672862" y="225083"/>
                </a:cubicBezTo>
                <a:cubicBezTo>
                  <a:pt x="2683686" y="212095"/>
                  <a:pt x="2691619" y="196948"/>
                  <a:pt x="2700997" y="182880"/>
                </a:cubicBezTo>
                <a:cubicBezTo>
                  <a:pt x="2676693" y="85666"/>
                  <a:pt x="2686929" y="145943"/>
                  <a:pt x="2686929" y="0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5436096" y="2564904"/>
            <a:ext cx="360040" cy="288032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3744416" cy="1224136"/>
          </a:xfrm>
          <a:solidFill>
            <a:schemeClr val="tx2"/>
          </a:solidFill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Зрелость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628800"/>
            <a:ext cx="4186808" cy="4525963"/>
          </a:xfrm>
          <a:solidFill>
            <a:schemeClr val="tx2"/>
          </a:solidFill>
          <a:effectLst>
            <a:softEdge rad="635000"/>
          </a:effectLst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Когда запас водорода в звезде заканчивается, она начинает использовать гелий как топливо для горения. При этом звезда, как на дрожжах, начинает стремительно расти и превращается в 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красного гиганта!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5584874" y="3123028"/>
            <a:ext cx="465398" cy="182880"/>
          </a:xfrm>
          <a:custGeom>
            <a:avLst/>
            <a:gdLst>
              <a:gd name="connsiteX0" fmla="*/ 464234 w 465398"/>
              <a:gd name="connsiteY0" fmla="*/ 182880 h 182880"/>
              <a:gd name="connsiteX1" fmla="*/ 450166 w 465398"/>
              <a:gd name="connsiteY1" fmla="*/ 28135 h 182880"/>
              <a:gd name="connsiteX2" fmla="*/ 407963 w 465398"/>
              <a:gd name="connsiteY2" fmla="*/ 0 h 182880"/>
              <a:gd name="connsiteX3" fmla="*/ 140677 w 465398"/>
              <a:gd name="connsiteY3" fmla="*/ 14067 h 182880"/>
              <a:gd name="connsiteX4" fmla="*/ 98474 w 465398"/>
              <a:gd name="connsiteY4" fmla="*/ 28135 h 182880"/>
              <a:gd name="connsiteX5" fmla="*/ 70338 w 465398"/>
              <a:gd name="connsiteY5" fmla="*/ 56270 h 182880"/>
              <a:gd name="connsiteX6" fmla="*/ 28135 w 465398"/>
              <a:gd name="connsiteY6" fmla="*/ 84406 h 182880"/>
              <a:gd name="connsiteX7" fmla="*/ 0 w 465398"/>
              <a:gd name="connsiteY7" fmla="*/ 168812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5398" h="182880">
                <a:moveTo>
                  <a:pt x="464234" y="182880"/>
                </a:moveTo>
                <a:cubicBezTo>
                  <a:pt x="459545" y="131298"/>
                  <a:pt x="465398" y="77639"/>
                  <a:pt x="450166" y="28135"/>
                </a:cubicBezTo>
                <a:cubicBezTo>
                  <a:pt x="445194" y="11975"/>
                  <a:pt x="424853" y="768"/>
                  <a:pt x="407963" y="0"/>
                </a:cubicBezTo>
                <a:lnTo>
                  <a:pt x="140677" y="14067"/>
                </a:lnTo>
                <a:cubicBezTo>
                  <a:pt x="126609" y="18756"/>
                  <a:pt x="111190" y="20506"/>
                  <a:pt x="98474" y="28135"/>
                </a:cubicBezTo>
                <a:cubicBezTo>
                  <a:pt x="87101" y="34959"/>
                  <a:pt x="80695" y="47985"/>
                  <a:pt x="70338" y="56270"/>
                </a:cubicBezTo>
                <a:cubicBezTo>
                  <a:pt x="57136" y="66832"/>
                  <a:pt x="42203" y="75027"/>
                  <a:pt x="28135" y="84406"/>
                </a:cubicBezTo>
                <a:lnTo>
                  <a:pt x="0" y="168812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6791856" y="3362178"/>
            <a:ext cx="607906" cy="384507"/>
          </a:xfrm>
          <a:custGeom>
            <a:avLst/>
            <a:gdLst>
              <a:gd name="connsiteX0" fmla="*/ 2839 w 607906"/>
              <a:gd name="connsiteY0" fmla="*/ 154745 h 384507"/>
              <a:gd name="connsiteX1" fmla="*/ 16907 w 607906"/>
              <a:gd name="connsiteY1" fmla="*/ 84407 h 384507"/>
              <a:gd name="connsiteX2" fmla="*/ 101313 w 607906"/>
              <a:gd name="connsiteY2" fmla="*/ 56271 h 384507"/>
              <a:gd name="connsiteX3" fmla="*/ 129449 w 607906"/>
              <a:gd name="connsiteY3" fmla="*/ 28136 h 384507"/>
              <a:gd name="connsiteX4" fmla="*/ 213855 w 607906"/>
              <a:gd name="connsiteY4" fmla="*/ 0 h 384507"/>
              <a:gd name="connsiteX5" fmla="*/ 481141 w 607906"/>
              <a:gd name="connsiteY5" fmla="*/ 14068 h 384507"/>
              <a:gd name="connsiteX6" fmla="*/ 509276 w 607906"/>
              <a:gd name="connsiteY6" fmla="*/ 42204 h 384507"/>
              <a:gd name="connsiteX7" fmla="*/ 537412 w 607906"/>
              <a:gd name="connsiteY7" fmla="*/ 126610 h 384507"/>
              <a:gd name="connsiteX8" fmla="*/ 551479 w 607906"/>
              <a:gd name="connsiteY8" fmla="*/ 168813 h 384507"/>
              <a:gd name="connsiteX9" fmla="*/ 523344 w 607906"/>
              <a:gd name="connsiteY9" fmla="*/ 379828 h 384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7906" h="384507">
                <a:moveTo>
                  <a:pt x="2839" y="154745"/>
                </a:moveTo>
                <a:cubicBezTo>
                  <a:pt x="7528" y="131299"/>
                  <a:pt x="0" y="101314"/>
                  <a:pt x="16907" y="84407"/>
                </a:cubicBezTo>
                <a:cubicBezTo>
                  <a:pt x="37878" y="63436"/>
                  <a:pt x="101313" y="56271"/>
                  <a:pt x="101313" y="56271"/>
                </a:cubicBezTo>
                <a:cubicBezTo>
                  <a:pt x="110692" y="46893"/>
                  <a:pt x="117586" y="34067"/>
                  <a:pt x="129449" y="28136"/>
                </a:cubicBezTo>
                <a:cubicBezTo>
                  <a:pt x="155975" y="14873"/>
                  <a:pt x="213855" y="0"/>
                  <a:pt x="213855" y="0"/>
                </a:cubicBezTo>
                <a:cubicBezTo>
                  <a:pt x="302950" y="4689"/>
                  <a:pt x="392819" y="1450"/>
                  <a:pt x="481141" y="14068"/>
                </a:cubicBezTo>
                <a:cubicBezTo>
                  <a:pt x="494271" y="15944"/>
                  <a:pt x="503345" y="30341"/>
                  <a:pt x="509276" y="42204"/>
                </a:cubicBezTo>
                <a:cubicBezTo>
                  <a:pt x="522539" y="68730"/>
                  <a:pt x="528034" y="98475"/>
                  <a:pt x="537412" y="126610"/>
                </a:cubicBezTo>
                <a:lnTo>
                  <a:pt x="551479" y="168813"/>
                </a:lnTo>
                <a:cubicBezTo>
                  <a:pt x="537100" y="384507"/>
                  <a:pt x="607906" y="379828"/>
                  <a:pt x="523344" y="379828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156176" y="3861048"/>
            <a:ext cx="288032" cy="21602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6871881" y="4304714"/>
            <a:ext cx="260439" cy="674207"/>
          </a:xfrm>
          <a:custGeom>
            <a:avLst/>
            <a:gdLst>
              <a:gd name="connsiteX0" fmla="*/ 260439 w 260439"/>
              <a:gd name="connsiteY0" fmla="*/ 661181 h 674207"/>
              <a:gd name="connsiteX1" fmla="*/ 190101 w 260439"/>
              <a:gd name="connsiteY1" fmla="*/ 590843 h 674207"/>
              <a:gd name="connsiteX2" fmla="*/ 133830 w 260439"/>
              <a:gd name="connsiteY2" fmla="*/ 534572 h 674207"/>
              <a:gd name="connsiteX3" fmla="*/ 119762 w 260439"/>
              <a:gd name="connsiteY3" fmla="*/ 379828 h 674207"/>
              <a:gd name="connsiteX4" fmla="*/ 91627 w 260439"/>
              <a:gd name="connsiteY4" fmla="*/ 351692 h 674207"/>
              <a:gd name="connsiteX5" fmla="*/ 35356 w 260439"/>
              <a:gd name="connsiteY5" fmla="*/ 295421 h 674207"/>
              <a:gd name="connsiteX6" fmla="*/ 7221 w 260439"/>
              <a:gd name="connsiteY6" fmla="*/ 253218 h 674207"/>
              <a:gd name="connsiteX7" fmla="*/ 49424 w 260439"/>
              <a:gd name="connsiteY7" fmla="*/ 126609 h 674207"/>
              <a:gd name="connsiteX8" fmla="*/ 35356 w 260439"/>
              <a:gd name="connsiteY8" fmla="*/ 0 h 6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439" h="674207">
                <a:moveTo>
                  <a:pt x="260439" y="661181"/>
                </a:moveTo>
                <a:cubicBezTo>
                  <a:pt x="152065" y="634089"/>
                  <a:pt x="242203" y="674207"/>
                  <a:pt x="190101" y="590843"/>
                </a:cubicBezTo>
                <a:cubicBezTo>
                  <a:pt x="176042" y="568349"/>
                  <a:pt x="133830" y="534572"/>
                  <a:pt x="133830" y="534572"/>
                </a:cubicBezTo>
                <a:cubicBezTo>
                  <a:pt x="129141" y="482991"/>
                  <a:pt x="131408" y="430296"/>
                  <a:pt x="119762" y="379828"/>
                </a:cubicBezTo>
                <a:cubicBezTo>
                  <a:pt x="116780" y="366904"/>
                  <a:pt x="98451" y="363065"/>
                  <a:pt x="91627" y="351692"/>
                </a:cubicBezTo>
                <a:cubicBezTo>
                  <a:pt x="54114" y="289169"/>
                  <a:pt x="110383" y="320430"/>
                  <a:pt x="35356" y="295421"/>
                </a:cubicBezTo>
                <a:cubicBezTo>
                  <a:pt x="25978" y="281353"/>
                  <a:pt x="9088" y="270022"/>
                  <a:pt x="7221" y="253218"/>
                </a:cubicBezTo>
                <a:cubicBezTo>
                  <a:pt x="0" y="188234"/>
                  <a:pt x="19732" y="171147"/>
                  <a:pt x="49424" y="126609"/>
                </a:cubicBezTo>
                <a:lnTo>
                  <a:pt x="35356" y="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5008098" y="4037428"/>
            <a:ext cx="590844" cy="351692"/>
          </a:xfrm>
          <a:custGeom>
            <a:avLst/>
            <a:gdLst>
              <a:gd name="connsiteX0" fmla="*/ 0 w 590844"/>
              <a:gd name="connsiteY0" fmla="*/ 351692 h 351692"/>
              <a:gd name="connsiteX1" fmla="*/ 140677 w 590844"/>
              <a:gd name="connsiteY1" fmla="*/ 309489 h 351692"/>
              <a:gd name="connsiteX2" fmla="*/ 239151 w 590844"/>
              <a:gd name="connsiteY2" fmla="*/ 295421 h 351692"/>
              <a:gd name="connsiteX3" fmla="*/ 309490 w 590844"/>
              <a:gd name="connsiteY3" fmla="*/ 239150 h 351692"/>
              <a:gd name="connsiteX4" fmla="*/ 351693 w 590844"/>
              <a:gd name="connsiteY4" fmla="*/ 225083 h 351692"/>
              <a:gd name="connsiteX5" fmla="*/ 422031 w 590844"/>
              <a:gd name="connsiteY5" fmla="*/ 182880 h 351692"/>
              <a:gd name="connsiteX6" fmla="*/ 548640 w 590844"/>
              <a:gd name="connsiteY6" fmla="*/ 112541 h 351692"/>
              <a:gd name="connsiteX7" fmla="*/ 576776 w 590844"/>
              <a:gd name="connsiteY7" fmla="*/ 84406 h 351692"/>
              <a:gd name="connsiteX8" fmla="*/ 590844 w 590844"/>
              <a:gd name="connsiteY8" fmla="*/ 0 h 35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844" h="351692">
                <a:moveTo>
                  <a:pt x="0" y="351692"/>
                </a:moveTo>
                <a:cubicBezTo>
                  <a:pt x="44037" y="337013"/>
                  <a:pt x="93909" y="317992"/>
                  <a:pt x="140677" y="309489"/>
                </a:cubicBezTo>
                <a:cubicBezTo>
                  <a:pt x="173300" y="303557"/>
                  <a:pt x="206326" y="300110"/>
                  <a:pt x="239151" y="295421"/>
                </a:cubicBezTo>
                <a:cubicBezTo>
                  <a:pt x="265319" y="269254"/>
                  <a:pt x="274001" y="256895"/>
                  <a:pt x="309490" y="239150"/>
                </a:cubicBezTo>
                <a:cubicBezTo>
                  <a:pt x="322753" y="232518"/>
                  <a:pt x="337625" y="229772"/>
                  <a:pt x="351693" y="225083"/>
                </a:cubicBezTo>
                <a:cubicBezTo>
                  <a:pt x="414814" y="161960"/>
                  <a:pt x="339853" y="228534"/>
                  <a:pt x="422031" y="182880"/>
                </a:cubicBezTo>
                <a:cubicBezTo>
                  <a:pt x="567152" y="102257"/>
                  <a:pt x="453143" y="144374"/>
                  <a:pt x="548640" y="112541"/>
                </a:cubicBezTo>
                <a:cubicBezTo>
                  <a:pt x="558019" y="103163"/>
                  <a:pt x="572119" y="96825"/>
                  <a:pt x="576776" y="84406"/>
                </a:cubicBezTo>
                <a:cubicBezTo>
                  <a:pt x="586791" y="57699"/>
                  <a:pt x="590844" y="0"/>
                  <a:pt x="590844" y="0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5528603" y="3870610"/>
            <a:ext cx="225083" cy="259975"/>
          </a:xfrm>
          <a:custGeom>
            <a:avLst/>
            <a:gdLst>
              <a:gd name="connsiteX0" fmla="*/ 225083 w 225083"/>
              <a:gd name="connsiteY0" fmla="*/ 82412 h 259975"/>
              <a:gd name="connsiteX1" fmla="*/ 0 w 225083"/>
              <a:gd name="connsiteY1" fmla="*/ 40208 h 259975"/>
              <a:gd name="connsiteX2" fmla="*/ 14068 w 225083"/>
              <a:gd name="connsiteY2" fmla="*/ 138682 h 259975"/>
              <a:gd name="connsiteX3" fmla="*/ 56271 w 225083"/>
              <a:gd name="connsiteY3" fmla="*/ 209021 h 25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083" h="259975">
                <a:moveTo>
                  <a:pt x="225083" y="82412"/>
                </a:moveTo>
                <a:cubicBezTo>
                  <a:pt x="101466" y="0"/>
                  <a:pt x="174324" y="22776"/>
                  <a:pt x="0" y="40208"/>
                </a:cubicBezTo>
                <a:cubicBezTo>
                  <a:pt x="4689" y="73033"/>
                  <a:pt x="601" y="108382"/>
                  <a:pt x="14068" y="138682"/>
                </a:cubicBezTo>
                <a:cubicBezTo>
                  <a:pt x="67976" y="259975"/>
                  <a:pt x="56271" y="78893"/>
                  <a:pt x="56271" y="209021"/>
                </a:cubicBezTo>
              </a:path>
            </a:pathLst>
          </a:cu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6907237" y="4076931"/>
            <a:ext cx="171870" cy="260467"/>
          </a:xfrm>
          <a:custGeom>
            <a:avLst/>
            <a:gdLst>
              <a:gd name="connsiteX0" fmla="*/ 28135 w 171870"/>
              <a:gd name="connsiteY0" fmla="*/ 44903 h 260467"/>
              <a:gd name="connsiteX1" fmla="*/ 168812 w 171870"/>
              <a:gd name="connsiteY1" fmla="*/ 44903 h 260467"/>
              <a:gd name="connsiteX2" fmla="*/ 140677 w 171870"/>
              <a:gd name="connsiteY2" fmla="*/ 213715 h 260467"/>
              <a:gd name="connsiteX3" fmla="*/ 112541 w 171870"/>
              <a:gd name="connsiteY3" fmla="*/ 241851 h 260467"/>
              <a:gd name="connsiteX4" fmla="*/ 0 w 171870"/>
              <a:gd name="connsiteY4" fmla="*/ 255918 h 260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870" h="260467">
                <a:moveTo>
                  <a:pt x="28135" y="44903"/>
                </a:moveTo>
                <a:cubicBezTo>
                  <a:pt x="63239" y="33201"/>
                  <a:pt x="141870" y="0"/>
                  <a:pt x="168812" y="44903"/>
                </a:cubicBezTo>
                <a:cubicBezTo>
                  <a:pt x="171870" y="50000"/>
                  <a:pt x="161621" y="178809"/>
                  <a:pt x="140677" y="213715"/>
                </a:cubicBezTo>
                <a:cubicBezTo>
                  <a:pt x="133853" y="225088"/>
                  <a:pt x="124404" y="235919"/>
                  <a:pt x="112541" y="241851"/>
                </a:cubicBezTo>
                <a:cubicBezTo>
                  <a:pt x="75309" y="260467"/>
                  <a:pt x="39481" y="255918"/>
                  <a:pt x="0" y="255918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3816424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Финал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00808"/>
            <a:ext cx="4680520" cy="482453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Звезды любят уходить красиво! Если звезда обладает достаточной массой, то в определённый момент она становится СВЕРХНОВОЙ ЗВЕЗДОЙ! Происходит потрясающий, невероятно мощный взрыв – и звезда разрывается как гигантская бомба!</a:t>
            </a:r>
            <a:endParaRPr lang="ru-RU" sz="3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516216" y="2924944"/>
            <a:ext cx="432048" cy="5040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7092280" y="2924944"/>
            <a:ext cx="432048" cy="5040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Хорда 9"/>
          <p:cNvSpPr/>
          <p:nvPr/>
        </p:nvSpPr>
        <p:spPr>
          <a:xfrm rot="16200000">
            <a:off x="6179947" y="3456009"/>
            <a:ext cx="1728192" cy="576064"/>
          </a:xfrm>
          <a:prstGeom prst="chord">
            <a:avLst>
              <a:gd name="adj1" fmla="val 3684526"/>
              <a:gd name="adj2" fmla="val 1772176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660232" y="2924944"/>
            <a:ext cx="144016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236296" y="2924944"/>
            <a:ext cx="144016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 rot="20394675">
            <a:off x="6558928" y="4919131"/>
            <a:ext cx="223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itchFamily="34" charset="0"/>
              </a:rPr>
              <a:t>Ба-БАХ</a:t>
            </a:r>
            <a:r>
              <a:rPr lang="ru-RU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itchFamily="34" charset="0"/>
              </a:rPr>
              <a:t>!</a:t>
            </a:r>
            <a:endParaRPr lang="ru-RU" sz="3600" dirty="0">
              <a:solidFill>
                <a:schemeClr val="accent1">
                  <a:lumMod val="40000"/>
                  <a:lumOff val="6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contrast="-24000"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ore.physicsinfo.co.uk/filestore/1549/White_dwarf_G29-38_NA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140968"/>
            <a:ext cx="3562350" cy="26193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После взрыва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507288" cy="485740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Судьба центральной части звезды полностью зависит от её массы, — ядро звезды может закончить свою эволюцию как:</a:t>
            </a:r>
          </a:p>
          <a:p>
            <a:pPr>
              <a:buNone/>
            </a:pP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Белый карлик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Очень-очень маленькая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холодная звёздочка…</a:t>
            </a:r>
            <a:endParaRPr lang="ru-RU" sz="2800" b="1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  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4932040" y="3140968"/>
            <a:ext cx="3816424" cy="2664296"/>
          </a:xfrm>
          <a:prstGeom prst="frame">
            <a:avLst>
              <a:gd name="adj1" fmla="val 3338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носка-облако 8"/>
          <p:cNvSpPr/>
          <p:nvPr/>
        </p:nvSpPr>
        <p:spPr>
          <a:xfrm rot="225860">
            <a:off x="6758500" y="3479719"/>
            <a:ext cx="1573060" cy="851673"/>
          </a:xfrm>
          <a:prstGeom prst="cloud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948264" y="3573016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Меня кто-то видит?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447</Words>
  <Application>Microsoft Office PowerPoint</Application>
  <PresentationFormat>Экран (4:3)</PresentationFormat>
  <Paragraphs>57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Звездная эволюция</vt:lpstr>
      <vt:lpstr>Слайд 2</vt:lpstr>
      <vt:lpstr>1.Облако межзвездного газа</vt:lpstr>
      <vt:lpstr>Середина жизненного цикла</vt:lpstr>
      <vt:lpstr>Цвет звезды зависит от температуры и расстояния до неё</vt:lpstr>
      <vt:lpstr>Солнце - это единственная звезда в названной в честь неё же Солнечной системе. В нем поместится 1000 000 планет Земля.</vt:lpstr>
      <vt:lpstr>Зрелость</vt:lpstr>
      <vt:lpstr>Финал</vt:lpstr>
      <vt:lpstr>После взрыва</vt:lpstr>
      <vt:lpstr>Слайд 10</vt:lpstr>
      <vt:lpstr>На этом мы прощаемся с вами!</vt:lpstr>
      <vt:lpstr>Используемые материалы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Звездная эволюция</dc:title>
  <dc:creator>Admin</dc:creator>
  <cp:lastModifiedBy>Admin</cp:lastModifiedBy>
  <cp:revision>64</cp:revision>
  <dcterms:created xsi:type="dcterms:W3CDTF">2017-04-03T04:07:19Z</dcterms:created>
  <dcterms:modified xsi:type="dcterms:W3CDTF">2017-04-03T15:28:34Z</dcterms:modified>
</cp:coreProperties>
</file>