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65" r:id="rId3"/>
    <p:sldId id="266" r:id="rId4"/>
    <p:sldId id="258" r:id="rId5"/>
    <p:sldId id="264" r:id="rId6"/>
    <p:sldId id="294" r:id="rId7"/>
    <p:sldId id="291" r:id="rId8"/>
    <p:sldId id="267" r:id="rId9"/>
    <p:sldId id="293" r:id="rId10"/>
    <p:sldId id="273" r:id="rId11"/>
    <p:sldId id="280" r:id="rId12"/>
    <p:sldId id="281" r:id="rId13"/>
    <p:sldId id="283" r:id="rId14"/>
    <p:sldId id="284" r:id="rId15"/>
    <p:sldId id="285" r:id="rId16"/>
    <p:sldId id="286" r:id="rId17"/>
    <p:sldId id="287" r:id="rId18"/>
    <p:sldId id="268" r:id="rId19"/>
    <p:sldId id="290" r:id="rId20"/>
    <p:sldId id="288" r:id="rId21"/>
    <p:sldId id="292" r:id="rId22"/>
    <p:sldId id="27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63" autoAdjust="0"/>
    <p:restoredTop sz="94660"/>
  </p:normalViewPr>
  <p:slideViewPr>
    <p:cSldViewPr>
      <p:cViewPr varScale="1">
        <p:scale>
          <a:sx n="69" d="100"/>
          <a:sy n="69" d="100"/>
        </p:scale>
        <p:origin x="-13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знают 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16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3 класс </c:v>
                </c:pt>
                <c:pt idx="1">
                  <c:v>5 класс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3</c:v>
                </c:pt>
                <c:pt idx="1">
                  <c:v>11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не знают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txPr>
              <a:bodyPr/>
              <a:lstStyle/>
              <a:p>
                <a:pPr>
                  <a:defRPr sz="16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3 класс </c:v>
                </c:pt>
                <c:pt idx="1">
                  <c:v>5 класс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  <c:pt idx="0">
                  <c:v>22</c:v>
                </c:pt>
                <c:pt idx="1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3295488"/>
        <c:axId val="23297024"/>
        <c:axId val="0"/>
      </c:bar3DChart>
      <c:catAx>
        <c:axId val="2329548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aseline="0"/>
            </a:pPr>
            <a:endParaRPr lang="ru-RU"/>
          </a:p>
        </c:txPr>
        <c:crossAx val="23297024"/>
        <c:crosses val="autoZero"/>
        <c:auto val="1"/>
        <c:lblAlgn val="ctr"/>
        <c:lblOffset val="100"/>
        <c:noMultiLvlLbl val="0"/>
      </c:catAx>
      <c:valAx>
        <c:axId val="23297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3295488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60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знают 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txPr>
              <a:bodyPr/>
              <a:lstStyle/>
              <a:p>
                <a:pPr>
                  <a:defRPr sz="16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3 класс </c:v>
                </c:pt>
                <c:pt idx="1">
                  <c:v>5 класс</c:v>
                </c:pt>
              </c:strCache>
            </c:strRef>
          </c:cat>
          <c:val>
            <c:numRef>
              <c:f>Лист1!$B$2:$C$2</c:f>
              <c:numCache>
                <c:formatCode>General</c:formatCode>
                <c:ptCount val="2"/>
                <c:pt idx="0">
                  <c:v>3</c:v>
                </c:pt>
                <c:pt idx="1">
                  <c:v>9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не знают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Lbls>
            <c:txPr>
              <a:bodyPr/>
              <a:lstStyle/>
              <a:p>
                <a:pPr>
                  <a:defRPr sz="16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Лист1!$B$1:$C$1</c:f>
              <c:strCache>
                <c:ptCount val="2"/>
                <c:pt idx="0">
                  <c:v>3 класс </c:v>
                </c:pt>
                <c:pt idx="1">
                  <c:v>5 класс</c:v>
                </c:pt>
              </c:strCache>
            </c:strRef>
          </c:cat>
          <c:val>
            <c:numRef>
              <c:f>Лист1!$B$3:$C$3</c:f>
              <c:numCache>
                <c:formatCode>General</c:formatCode>
                <c:ptCount val="2"/>
                <c:pt idx="0">
                  <c:v>22</c:v>
                </c:pt>
                <c:pt idx="1">
                  <c:v>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23528192"/>
        <c:axId val="23529728"/>
        <c:axId val="0"/>
      </c:bar3DChart>
      <c:catAx>
        <c:axId val="2352819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600" baseline="0"/>
            </a:pPr>
            <a:endParaRPr lang="ru-RU"/>
          </a:p>
        </c:txPr>
        <c:crossAx val="23529728"/>
        <c:crosses val="autoZero"/>
        <c:auto val="1"/>
        <c:lblAlgn val="ctr"/>
        <c:lblOffset val="100"/>
        <c:noMultiLvlLbl val="0"/>
      </c:catAx>
      <c:valAx>
        <c:axId val="235297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352819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60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B4E922-5665-403A-A786-019362BBC185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A0331-0A7F-4C51-AA1F-30CAC553562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5647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4A0331-0A7F-4C51-AA1F-30CAC5535629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550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2B012-E20A-463D-A8F3-D45602D40D2E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422B-E007-4A36-94B0-DD84D4C1C0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096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2B012-E20A-463D-A8F3-D45602D40D2E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422B-E007-4A36-94B0-DD84D4C1C0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481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2B012-E20A-463D-A8F3-D45602D40D2E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422B-E007-4A36-94B0-DD84D4C1C0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167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2B012-E20A-463D-A8F3-D45602D40D2E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422B-E007-4A36-94B0-DD84D4C1C0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41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2B012-E20A-463D-A8F3-D45602D40D2E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422B-E007-4A36-94B0-DD84D4C1C0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129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2B012-E20A-463D-A8F3-D45602D40D2E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422B-E007-4A36-94B0-DD84D4C1C0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531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2B012-E20A-463D-A8F3-D45602D40D2E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422B-E007-4A36-94B0-DD84D4C1C0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62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2B012-E20A-463D-A8F3-D45602D40D2E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422B-E007-4A36-94B0-DD84D4C1C0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0071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2B012-E20A-463D-A8F3-D45602D40D2E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422B-E007-4A36-94B0-DD84D4C1C0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608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2B012-E20A-463D-A8F3-D45602D40D2E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422B-E007-4A36-94B0-DD84D4C1C0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5673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2B012-E20A-463D-A8F3-D45602D40D2E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A3422B-E007-4A36-94B0-DD84D4C1C0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745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2B012-E20A-463D-A8F3-D45602D40D2E}" type="datetimeFigureOut">
              <a:rPr lang="ru-RU" smtClean="0"/>
              <a:pPr/>
              <a:t>07.04.2017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3422B-E007-4A36-94B0-DD84D4C1C0C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176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21.jpeg"/><Relationship Id="rId7" Type="http://schemas.openxmlformats.org/officeDocument/2006/relationships/slide" Target="slide9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13.xml"/><Relationship Id="rId11" Type="http://schemas.openxmlformats.org/officeDocument/2006/relationships/image" Target="../media/image23.jpeg"/><Relationship Id="rId5" Type="http://schemas.openxmlformats.org/officeDocument/2006/relationships/slide" Target="slide11.xml"/><Relationship Id="rId10" Type="http://schemas.openxmlformats.org/officeDocument/2006/relationships/image" Target="../media/image22.jpeg"/><Relationship Id="rId4" Type="http://schemas.openxmlformats.org/officeDocument/2006/relationships/slide" Target="slide2.xml"/><Relationship Id="rId9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slide" Target="slide10.xml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2.gif"/><Relationship Id="rId7" Type="http://schemas.openxmlformats.org/officeDocument/2006/relationships/image" Target="../media/image35.jpeg"/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11" Type="http://schemas.openxmlformats.org/officeDocument/2006/relationships/image" Target="../media/image38.gif"/><Relationship Id="rId5" Type="http://schemas.openxmlformats.org/officeDocument/2006/relationships/image" Target="../media/image34.jpeg"/><Relationship Id="rId10" Type="http://schemas.openxmlformats.org/officeDocument/2006/relationships/image" Target="../media/image24.jpeg"/><Relationship Id="rId4" Type="http://schemas.openxmlformats.org/officeDocument/2006/relationships/image" Target="../media/image33.gif"/><Relationship Id="rId9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33.gif"/><Relationship Id="rId7" Type="http://schemas.openxmlformats.org/officeDocument/2006/relationships/image" Target="../media/image37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11" Type="http://schemas.openxmlformats.org/officeDocument/2006/relationships/image" Target="../media/image39.jpeg"/><Relationship Id="rId5" Type="http://schemas.openxmlformats.org/officeDocument/2006/relationships/image" Target="../media/image35.jpeg"/><Relationship Id="rId10" Type="http://schemas.openxmlformats.org/officeDocument/2006/relationships/slide" Target="slide17.xml"/><Relationship Id="rId4" Type="http://schemas.openxmlformats.org/officeDocument/2006/relationships/image" Target="../media/image34.jpeg"/><Relationship Id="rId9" Type="http://schemas.openxmlformats.org/officeDocument/2006/relationships/image" Target="../media/image38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33.gif"/><Relationship Id="rId7" Type="http://schemas.openxmlformats.org/officeDocument/2006/relationships/image" Target="../media/image37.jpeg"/><Relationship Id="rId12" Type="http://schemas.openxmlformats.org/officeDocument/2006/relationships/image" Target="../media/image40.jpe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11" Type="http://schemas.openxmlformats.org/officeDocument/2006/relationships/image" Target="../media/image39.jpeg"/><Relationship Id="rId5" Type="http://schemas.openxmlformats.org/officeDocument/2006/relationships/image" Target="../media/image35.jpeg"/><Relationship Id="rId10" Type="http://schemas.openxmlformats.org/officeDocument/2006/relationships/slide" Target="slide14.xml"/><Relationship Id="rId4" Type="http://schemas.openxmlformats.org/officeDocument/2006/relationships/image" Target="../media/image34.jpeg"/><Relationship Id="rId9" Type="http://schemas.openxmlformats.org/officeDocument/2006/relationships/image" Target="../media/image38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microsoft.com/office/2007/relationships/hdphoto" Target="../media/hdphoto4.wdp"/><Relationship Id="rId7" Type="http://schemas.microsoft.com/office/2007/relationships/hdphoto" Target="../media/hdphoto6.wdp"/><Relationship Id="rId12" Type="http://schemas.openxmlformats.org/officeDocument/2006/relationships/image" Target="../media/image48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jpeg"/><Relationship Id="rId11" Type="http://schemas.openxmlformats.org/officeDocument/2006/relationships/image" Target="../media/image47.png"/><Relationship Id="rId5" Type="http://schemas.microsoft.com/office/2007/relationships/hdphoto" Target="../media/hdphoto5.wdp"/><Relationship Id="rId10" Type="http://schemas.openxmlformats.org/officeDocument/2006/relationships/image" Target="../media/image46.png"/><Relationship Id="rId4" Type="http://schemas.openxmlformats.org/officeDocument/2006/relationships/image" Target="../media/image43.jpeg"/><Relationship Id="rId9" Type="http://schemas.microsoft.com/office/2007/relationships/hdphoto" Target="../media/hdphoto7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ourism33.ru/events/reviews/50-letie-zolotogo-kolca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lifeglobe.net/blogs/details?id=584" TargetMode="External"/><Relationship Id="rId4" Type="http://schemas.openxmlformats.org/officeDocument/2006/relationships/hyperlink" Target="https://www.tripadvisor.ru/Attractions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hyperlink" Target="http://gid.guru/wp-content/uploads/kostroma-loseferma.jpg" TargetMode="External"/><Relationship Id="rId7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5" Type="http://schemas.openxmlformats.org/officeDocument/2006/relationships/image" Target="../media/image8.jpeg"/><Relationship Id="rId10" Type="http://schemas.openxmlformats.org/officeDocument/2006/relationships/image" Target="../media/image13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jpeg"/><Relationship Id="rId5" Type="http://schemas.microsoft.com/office/2007/relationships/hdphoto" Target="../media/hdphoto2.wdp"/><Relationship Id="rId4" Type="http://schemas.openxmlformats.org/officeDocument/2006/relationships/image" Target="../media/image16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573016"/>
            <a:ext cx="8208912" cy="3318402"/>
          </a:xfrm>
        </p:spPr>
        <p:txBody>
          <a:bodyPr>
            <a:normAutofit fontScale="40000" lnSpcReduction="20000"/>
          </a:bodyPr>
          <a:lstStyle/>
          <a:p>
            <a:endParaRPr lang="ru-RU" b="1" dirty="0" smtClean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5700" b="1" dirty="0" smtClean="0">
                <a:ln w="11430">
                  <a:solidFill>
                    <a:srgbClr val="FFFF00"/>
                  </a:solidFill>
                </a:ln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Автор:  </a:t>
            </a:r>
            <a:r>
              <a:rPr lang="ru-RU" sz="5700" b="1" dirty="0">
                <a:ln w="11430">
                  <a:solidFill>
                    <a:srgbClr val="FFFF00"/>
                  </a:solidFill>
                </a:ln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Субботина Алиса </a:t>
            </a:r>
            <a:r>
              <a:rPr lang="ru-RU" sz="5700" b="1" dirty="0" smtClean="0">
                <a:ln w="11430">
                  <a:solidFill>
                    <a:srgbClr val="FFFF00"/>
                  </a:solidFill>
                </a:ln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Алексеевна</a:t>
            </a:r>
          </a:p>
          <a:p>
            <a:r>
              <a:rPr lang="ru-RU" sz="5700" b="1" dirty="0" smtClean="0">
                <a:ln w="11430">
                  <a:solidFill>
                    <a:srgbClr val="FFFF00"/>
                  </a:solidFill>
                </a:ln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ученица 3 класса гимназии № 8 им. Л.М. </a:t>
            </a:r>
            <a:r>
              <a:rPr lang="ru-RU" sz="5700" b="1" dirty="0" err="1" smtClean="0">
                <a:ln w="11430">
                  <a:solidFill>
                    <a:srgbClr val="FFFF00"/>
                  </a:solidFill>
                </a:ln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Марасиновой</a:t>
            </a:r>
            <a:endParaRPr lang="ru-RU" sz="5700" b="1" dirty="0">
              <a:ln w="11430">
                <a:solidFill>
                  <a:srgbClr val="FFFF00"/>
                </a:solidFill>
              </a:ln>
              <a:solidFill>
                <a:srgbClr val="CC99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endParaRPr lang="ru-RU" dirty="0">
              <a:solidFill>
                <a:srgbClr val="FF9900"/>
              </a:solidFill>
            </a:endParaRPr>
          </a:p>
          <a:p>
            <a:r>
              <a:rPr lang="ru-RU" sz="4400" b="1" i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Научные руководители: </a:t>
            </a:r>
          </a:p>
          <a:p>
            <a:r>
              <a:rPr lang="ru-RU" sz="4400" b="1" i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Богданова Галина Викторовна,  </a:t>
            </a:r>
            <a:r>
              <a:rPr lang="ru-RU" sz="4400" b="1" i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                                                                                                                 </a:t>
            </a:r>
            <a:endParaRPr lang="ru-RU" sz="4400" b="1" i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400" b="1" i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Максимова Ирина Викторовна</a:t>
            </a:r>
            <a:r>
              <a:rPr lang="ru-RU" sz="4400" b="1" i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endParaRPr lang="ru-RU" sz="4400" b="1" i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400" b="1" i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Хрущёва Ирина Евгеньевна, </a:t>
            </a:r>
          </a:p>
          <a:p>
            <a:r>
              <a:rPr lang="ru-RU" sz="4400" b="1" i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 дополнительного   образования </a:t>
            </a:r>
            <a:r>
              <a:rPr lang="ru-RU" sz="4400" b="1" i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                                                              </a:t>
            </a:r>
            <a:endParaRPr lang="ru-RU" sz="4400" b="1" i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4400" b="1" i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Центра технического </a:t>
            </a:r>
            <a:r>
              <a:rPr lang="ru-RU" sz="4400" b="1" i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творчества г. Рыбинска</a:t>
            </a:r>
            <a:endParaRPr lang="ru-RU" sz="4400" b="1" i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pic>
        <p:nvPicPr>
          <p:cNvPr id="4" name="Рисунок 3" descr="http://900igr.net/datai/geografija/Zolotoe-Koltso-3-klass/0001-001-Avtory-Muzhichina-V.V.-uchitel-nachalnykh-klassov-Mitjaeva-E.K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6572"/>
            <a:ext cx="9144000" cy="306896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96982" y="9491"/>
            <a:ext cx="88675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IV Всероссийский конкурс детских исследовательских проектов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"Первые шаги в науку" </a:t>
            </a:r>
          </a:p>
        </p:txBody>
      </p:sp>
    </p:spTree>
    <p:extLst>
      <p:ext uri="{BB962C8B-B14F-4D97-AF65-F5344CB8AC3E}">
        <p14:creationId xmlns:p14="http://schemas.microsoft.com/office/powerpoint/2010/main" val="338394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Рисунок 55" descr="кольцо12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0"/>
            <a:ext cx="9137668" cy="6858000"/>
          </a:xfrm>
          <a:prstGeom prst="rect">
            <a:avLst/>
          </a:prstGeom>
        </p:spPr>
      </p:pic>
      <p:pic>
        <p:nvPicPr>
          <p:cNvPr id="23" name="Рисунок 22" descr="&amp;zcy;&amp;ocy;&amp;lcy;&amp;ocy;&amp;tcy;&amp;ocy;&amp;iecy; &amp;kcy;&amp;ocy;&amp;lcy;&amp;softcy;&amp;tscy;&amp;ocy; &amp;rcy;&amp;ocy;&amp;scy;&amp;scy;&amp;icy;&amp;icy;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44036" y="5085184"/>
            <a:ext cx="1740332" cy="373255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TextBox 21"/>
          <p:cNvSpPr txBox="1"/>
          <p:nvPr/>
        </p:nvSpPr>
        <p:spPr>
          <a:xfrm>
            <a:off x="6165068" y="5014337"/>
            <a:ext cx="15752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dirty="0" smtClean="0">
                <a:solidFill>
                  <a:srgbClr val="744D26"/>
                </a:solidFill>
                <a:latin typeface="Bookman Old Style" pitchFamily="18" charset="0"/>
              </a:rPr>
              <a:t>Суздаль</a:t>
            </a:r>
            <a:endParaRPr lang="ru-RU" sz="2100" b="1" dirty="0">
              <a:solidFill>
                <a:srgbClr val="744D26"/>
              </a:solidFill>
              <a:latin typeface="Bookman Old Style" pitchFamily="18" charset="0"/>
            </a:endParaRPr>
          </a:p>
        </p:txBody>
      </p:sp>
      <p:sp>
        <p:nvSpPr>
          <p:cNvPr id="33" name="Овал 32">
            <a:hlinkClick r:id="rId4" action="ppaction://hlinksldjump"/>
          </p:cNvPr>
          <p:cNvSpPr/>
          <p:nvPr/>
        </p:nvSpPr>
        <p:spPr>
          <a:xfrm>
            <a:off x="1619672" y="3212976"/>
            <a:ext cx="520552" cy="504056"/>
          </a:xfrm>
          <a:prstGeom prst="ellipse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>
            <a:hlinkClick r:id="rId5" action="ppaction://hlinksldjump"/>
          </p:cNvPr>
          <p:cNvSpPr/>
          <p:nvPr/>
        </p:nvSpPr>
        <p:spPr>
          <a:xfrm>
            <a:off x="1673209" y="3262342"/>
            <a:ext cx="413478" cy="395114"/>
          </a:xfrm>
          <a:prstGeom prst="ellipse">
            <a:avLst/>
          </a:prstGeom>
          <a:solidFill>
            <a:srgbClr val="FFC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>
            <a:hlinkClick r:id="rId4" action="ppaction://hlinksldjump"/>
          </p:cNvPr>
          <p:cNvSpPr/>
          <p:nvPr/>
        </p:nvSpPr>
        <p:spPr>
          <a:xfrm>
            <a:off x="2555776" y="1772816"/>
            <a:ext cx="520552" cy="504056"/>
          </a:xfrm>
          <a:prstGeom prst="ellipse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>
            <a:hlinkClick r:id="rId6" action="ppaction://hlinksldjump"/>
          </p:cNvPr>
          <p:cNvSpPr/>
          <p:nvPr/>
        </p:nvSpPr>
        <p:spPr>
          <a:xfrm>
            <a:off x="2609313" y="1822182"/>
            <a:ext cx="413478" cy="395114"/>
          </a:xfrm>
          <a:prstGeom prst="ellipse">
            <a:avLst/>
          </a:prstGeom>
          <a:solidFill>
            <a:srgbClr val="FFC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>
            <a:hlinkClick r:id="rId4" action="ppaction://hlinksldjump"/>
          </p:cNvPr>
          <p:cNvSpPr/>
          <p:nvPr/>
        </p:nvSpPr>
        <p:spPr>
          <a:xfrm>
            <a:off x="4283968" y="1315025"/>
            <a:ext cx="780936" cy="745823"/>
          </a:xfrm>
          <a:prstGeom prst="ellipse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>
            <a:hlinkClick r:id="rId7" action="ppaction://hlinksldjump"/>
          </p:cNvPr>
          <p:cNvSpPr/>
          <p:nvPr/>
        </p:nvSpPr>
        <p:spPr>
          <a:xfrm>
            <a:off x="4364285" y="1388069"/>
            <a:ext cx="620303" cy="584627"/>
          </a:xfrm>
          <a:prstGeom prst="ellipse">
            <a:avLst/>
          </a:prstGeom>
          <a:solidFill>
            <a:srgbClr val="FFC00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>
            <a:hlinkClick r:id="rId4" action="ppaction://hlinksldjump"/>
          </p:cNvPr>
          <p:cNvSpPr/>
          <p:nvPr/>
        </p:nvSpPr>
        <p:spPr>
          <a:xfrm>
            <a:off x="6217032" y="1822038"/>
            <a:ext cx="520552" cy="504056"/>
          </a:xfrm>
          <a:prstGeom prst="ellipse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>
            <a:hlinkClick r:id="rId8" action="ppaction://hlinksldjump"/>
          </p:cNvPr>
          <p:cNvSpPr/>
          <p:nvPr/>
        </p:nvSpPr>
        <p:spPr>
          <a:xfrm>
            <a:off x="6270569" y="1871404"/>
            <a:ext cx="413478" cy="395114"/>
          </a:xfrm>
          <a:prstGeom prst="ellipse">
            <a:avLst/>
          </a:prstGeom>
          <a:solidFill>
            <a:srgbClr val="FFC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>
            <a:hlinkClick r:id="rId4" action="ppaction://hlinksldjump"/>
          </p:cNvPr>
          <p:cNvSpPr/>
          <p:nvPr/>
        </p:nvSpPr>
        <p:spPr>
          <a:xfrm>
            <a:off x="7122486" y="3177372"/>
            <a:ext cx="520552" cy="504056"/>
          </a:xfrm>
          <a:prstGeom prst="ellipse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>
            <a:hlinkClick r:id="rId9" action="ppaction://hlinksldjump"/>
          </p:cNvPr>
          <p:cNvSpPr/>
          <p:nvPr/>
        </p:nvSpPr>
        <p:spPr>
          <a:xfrm>
            <a:off x="7176023" y="3226738"/>
            <a:ext cx="413478" cy="395114"/>
          </a:xfrm>
          <a:prstGeom prst="ellipse">
            <a:avLst/>
          </a:prstGeom>
          <a:solidFill>
            <a:srgbClr val="FFC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>
            <a:hlinkClick r:id="rId4" action="ppaction://hlinksldjump"/>
          </p:cNvPr>
          <p:cNvSpPr/>
          <p:nvPr/>
        </p:nvSpPr>
        <p:spPr>
          <a:xfrm>
            <a:off x="2555776" y="4567496"/>
            <a:ext cx="576064" cy="589696"/>
          </a:xfrm>
          <a:prstGeom prst="ellipse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>
            <a:hlinkClick r:id="rId7" action="ppaction://hlinksldjump"/>
          </p:cNvPr>
          <p:cNvSpPr/>
          <p:nvPr/>
        </p:nvSpPr>
        <p:spPr>
          <a:xfrm>
            <a:off x="2615022" y="4625249"/>
            <a:ext cx="457572" cy="462244"/>
          </a:xfrm>
          <a:prstGeom prst="ellipse">
            <a:avLst/>
          </a:prstGeom>
          <a:solidFill>
            <a:srgbClr val="FFC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>
            <a:hlinkClick r:id="rId4" action="ppaction://hlinksldjump"/>
          </p:cNvPr>
          <p:cNvSpPr/>
          <p:nvPr/>
        </p:nvSpPr>
        <p:spPr>
          <a:xfrm>
            <a:off x="4355976" y="4941168"/>
            <a:ext cx="576064" cy="560676"/>
          </a:xfrm>
          <a:prstGeom prst="ellipse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Овал 54">
            <a:hlinkClick r:id="rId9" action="ppaction://hlinksldjump"/>
          </p:cNvPr>
          <p:cNvSpPr/>
          <p:nvPr/>
        </p:nvSpPr>
        <p:spPr>
          <a:xfrm>
            <a:off x="4415222" y="4996079"/>
            <a:ext cx="457572" cy="439496"/>
          </a:xfrm>
          <a:prstGeom prst="ellipse">
            <a:avLst/>
          </a:prstGeom>
          <a:solidFill>
            <a:srgbClr val="FFC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>
            <a:hlinkClick r:id="rId4" action="ppaction://hlinksldjump"/>
          </p:cNvPr>
          <p:cNvSpPr/>
          <p:nvPr/>
        </p:nvSpPr>
        <p:spPr>
          <a:xfrm>
            <a:off x="6084168" y="4509120"/>
            <a:ext cx="576064" cy="589696"/>
          </a:xfrm>
          <a:prstGeom prst="ellipse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Овал 58">
            <a:hlinkClick r:id="rId9" action="ppaction://hlinksldjump"/>
          </p:cNvPr>
          <p:cNvSpPr/>
          <p:nvPr/>
        </p:nvSpPr>
        <p:spPr>
          <a:xfrm>
            <a:off x="6143414" y="4566873"/>
            <a:ext cx="457572" cy="462244"/>
          </a:xfrm>
          <a:prstGeom prst="ellipse">
            <a:avLst/>
          </a:prstGeom>
          <a:solidFill>
            <a:srgbClr val="FFC000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0" name="Рисунок 59" descr="i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64277" y="0"/>
            <a:ext cx="679723" cy="679723"/>
          </a:xfrm>
          <a:prstGeom prst="rect">
            <a:avLst/>
          </a:prstGeom>
        </p:spPr>
      </p:pic>
      <p:pic>
        <p:nvPicPr>
          <p:cNvPr id="24" name="Picture 4" descr="http://s15.stc.all.kpcdn.net/share/i/4/614120/wx1080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11" cstate="email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8204" y="1412776"/>
            <a:ext cx="543836" cy="576064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5870" y="188640"/>
            <a:ext cx="8229600" cy="114300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Ярославль</a:t>
            </a:r>
            <a:endParaRPr lang="ru-RU" sz="5400" b="1" dirty="0">
              <a:ln w="11430"/>
              <a:solidFill>
                <a:srgbClr val="CC99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Содержимое 4" descr="http://review-planet.ru/wp-content/uploads/2014/12/review-planet.ru1_5.jpg"/>
          <p:cNvPicPr>
            <a:picLocks noGrp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80312" y="142282"/>
            <a:ext cx="1584176" cy="20625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Содержимое 3" descr="&amp;zcy;&amp;ocy;&amp;lcy;&amp;ocy;&amp;tcy;&amp;ocy;&amp;iecy; &amp;kcy;&amp;ocy;&amp;lcy;&amp;softcy;&amp;tscy;&amp;ocy; &amp;rcy;&amp;ocy;&amp;scy;&amp;scy;&amp;icy;&amp;icy;">
            <a:hlinkClick r:id="rId3" action="ppaction://hlinksldjump"/>
          </p:cNvPr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433133" cy="118072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2214546" y="1571612"/>
            <a:ext cx="45828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Достопримечательность</a:t>
            </a:r>
            <a:endParaRPr lang="ru-RU" sz="32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" name="Picture 4" descr="http://s15.stc.all.kpcdn.net/share/i/4/614120/wx1080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7356" y="142852"/>
            <a:ext cx="1285884" cy="1362085"/>
          </a:xfrm>
          <a:prstGeom prst="rect">
            <a:avLst/>
          </a:prstGeom>
          <a:noFill/>
        </p:spPr>
      </p:pic>
      <p:pic>
        <p:nvPicPr>
          <p:cNvPr id="12" name="Рисунок 11" descr="https://azbyka.ru/palomnik/images/thumb/e/ed/%D0%A5%D1%80%D0%B0%D0%BC_%D0%98%D0%BB%D0%B8%D0%B8_%D0%9F%D1%80%D0%BE%D1%80%D0%BE%D0%BA%D0%B0.jpg/600px-%D0%A5%D1%80%D0%B0%D0%BC_%D0%98%D0%BB%D0%B8%D0%B8_%D0%9F%D1%80%D0%BE%D1%80%D0%BE%D0%BA%D0%B0.jpg"/>
          <p:cNvPicPr/>
          <p:nvPr/>
        </p:nvPicPr>
        <p:blipFill>
          <a:blip r:embed="rId6" cstate="email">
            <a:lum bright="1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2204864"/>
            <a:ext cx="6768752" cy="4248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3275856" y="6413266"/>
            <a:ext cx="27562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Церковь Ильи пророка</a:t>
            </a:r>
            <a:endParaRPr lang="ru-RU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32" y="188640"/>
            <a:ext cx="8229600" cy="1143000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Ярославль</a:t>
            </a:r>
            <a:endParaRPr lang="ru-RU" sz="5400" b="1" dirty="0">
              <a:ln w="11430"/>
              <a:solidFill>
                <a:srgbClr val="CC99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Содержимое 4" descr="http://review-planet.ru/wp-content/uploads/2014/12/review-planet.ru1_5.jpg"/>
          <p:cNvPicPr>
            <a:picLocks noGrp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08304" y="116632"/>
            <a:ext cx="1656184" cy="21602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Содержимое 3" descr="&amp;zcy;&amp;ocy;&amp;lcy;&amp;ocy;&amp;tcy;&amp;ocy;&amp;iecy; &amp;kcy;&amp;ocy;&amp;lcy;&amp;softcy;&amp;tscy;&amp;ocy; &amp;rcy;&amp;ocy;&amp;scy;&amp;scy;&amp;icy;&amp;icy;">
            <a:hlinkClick r:id="rId3" action="ppaction://hlinksldjump"/>
          </p:cNvPr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1433133" cy="118072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4644008" y="1643203"/>
            <a:ext cx="15937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Бренды</a:t>
            </a:r>
            <a:endParaRPr lang="ru-RU" sz="32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60232" y="6488668"/>
            <a:ext cx="15901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Дельфинарий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4581128"/>
            <a:ext cx="38288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Резиденция </a:t>
            </a:r>
            <a:endParaRPr lang="ru-RU" b="1" dirty="0" smtClean="0"/>
          </a:p>
          <a:p>
            <a:pPr algn="ctr"/>
            <a:r>
              <a:rPr lang="ru-RU" b="1" dirty="0" smtClean="0"/>
              <a:t>Главной </a:t>
            </a:r>
            <a:r>
              <a:rPr lang="ru-RU" b="1" dirty="0"/>
              <a:t>Масленицы России</a:t>
            </a:r>
          </a:p>
        </p:txBody>
      </p:sp>
      <p:sp>
        <p:nvSpPr>
          <p:cNvPr id="27650" name="AutoShape 2" descr="http://s15.stc.all.kpcdn.net/share/i/4/614120/wx108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4" descr="http://s15.stc.all.kpcdn.net/share/i/4/614120/wx1080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142852"/>
            <a:ext cx="1285884" cy="1362085"/>
          </a:xfrm>
          <a:prstGeom prst="rect">
            <a:avLst/>
          </a:prstGeom>
          <a:noFill/>
        </p:spPr>
      </p:pic>
      <p:pic>
        <p:nvPicPr>
          <p:cNvPr id="14" name="Рисунок 13" descr="&amp;Mcy;&amp;ucy;&amp;zcy;&amp;iecy;&amp;icy; &amp;YAcy;&amp;rcy;&amp;ocy;&amp;scy;&amp;lcy;&amp;acy;&amp;vcy;&amp;lcy;&amp;yacy;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7803"/>
          <a:stretch>
            <a:fillRect/>
          </a:stretch>
        </p:blipFill>
        <p:spPr bwMode="auto">
          <a:xfrm>
            <a:off x="251520" y="1772816"/>
            <a:ext cx="3888432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/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500" t="31701" r="27600" b="19243"/>
          <a:stretch/>
        </p:blipFill>
        <p:spPr bwMode="auto">
          <a:xfrm>
            <a:off x="5436096" y="4437112"/>
            <a:ext cx="3707904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24328" y="3789040"/>
            <a:ext cx="1016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Зоопарк</a:t>
            </a:r>
            <a:endParaRPr lang="ru-RU" dirty="0"/>
          </a:p>
        </p:txBody>
      </p:sp>
      <p:pic>
        <p:nvPicPr>
          <p:cNvPr id="15" name="Рисунок 14" descr="http://www.goldring.ru/wp-content/uploads/2014/08/%D0%B7%D0%BE%D0%BE%D0%BF%D0%B0%D1%80%D0%BA.jpg"/>
          <p:cNvPicPr/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698" t="7160"/>
          <a:stretch/>
        </p:blipFill>
        <p:spPr bwMode="auto">
          <a:xfrm>
            <a:off x="3923928" y="2526768"/>
            <a:ext cx="3284032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s://smolensk-i.ru/wp-content/uploads/2015/09/artamonov-obsudit-s-medvedevym-vklyuchenie-kalugi-v-zolotoe-kolco-rossii-7888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568952" cy="648072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Прямоугольник 8"/>
          <p:cNvSpPr/>
          <p:nvPr/>
        </p:nvSpPr>
        <p:spPr>
          <a:xfrm rot="19869396">
            <a:off x="345117" y="1107589"/>
            <a:ext cx="434573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Викторина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19326124">
            <a:off x="5588324" y="4962160"/>
            <a:ext cx="3433483" cy="97110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>
                <a:gd name="adj" fmla="val 19653933"/>
              </a:avLst>
            </a:prstTxWarp>
            <a:spAutoFit/>
          </a:bodyPr>
          <a:lstStyle/>
          <a:p>
            <a:pPr algn="ctr"/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по Золотому кольцу</a:t>
            </a:r>
            <a:endParaRPr lang="ru-RU" sz="3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1425431">
            <a:off x="7685536" y="5931450"/>
            <a:ext cx="120097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Рыбинск</a:t>
            </a:r>
            <a:br>
              <a:rPr lang="ru-RU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2017</a:t>
            </a:r>
            <a:endParaRPr lang="ru-RU" sz="2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rot="19869396">
            <a:off x="-227375" y="1658729"/>
            <a:ext cx="434573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Интерактивная </a:t>
            </a:r>
            <a:b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викторина</a:t>
            </a:r>
            <a:b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«Золотое кольцо </a:t>
            </a:r>
            <a:b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России»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Рисунок 3" descr="http://www.zolotoe-koltso.ru/goroda_new/vladimir/pics_vlad/vladimir_gerb.gif">
            <a:hlinkClick r:id="rId2" action="ppaction://hlinksldjump"/>
          </p:cNvPr>
          <p:cNvPicPr/>
          <p:nvPr/>
        </p:nvPicPr>
        <p:blipFill rotWithShape="1"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65" t="2857" r="5078" b="2857"/>
          <a:stretch/>
        </p:blipFill>
        <p:spPr bwMode="auto">
          <a:xfrm>
            <a:off x="7308304" y="188640"/>
            <a:ext cx="1656184" cy="20882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://www.heraldicum.ru/russia/subjects/towns/images/suzdal2.gif">
            <a:hlinkClick r:id="rId2" action="ppaction://hlinksldjump"/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62" y="188640"/>
            <a:ext cx="1675910" cy="2197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www.ama-cargo.ru/userfiles/ivanovo.jpg">
            <a:hlinkClick r:id="rId2" action="ppaction://hlinksldjump"/>
          </p:cNvPr>
          <p:cNvPicPr/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1792" y="2348880"/>
            <a:ext cx="1872208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 descr="https://im3-tub-ru.yandex.net/i?id=671c0b99fbb67c4e13dabdc6de04adbc-l&amp;n=1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2492896"/>
            <a:ext cx="1656184" cy="2208245"/>
          </a:xfrm>
          <a:prstGeom prst="rect">
            <a:avLst/>
          </a:prstGeom>
          <a:noFill/>
        </p:spPr>
      </p:pic>
      <p:pic>
        <p:nvPicPr>
          <p:cNvPr id="11" name="Рисунок 10" descr="http://cdbvizit.ru/wp-content/uploads/2013/09/gerb-g.-rostova-velikogo.jpg">
            <a:hlinkClick r:id="rId2" action="ppaction://hlinksldjump"/>
          </p:cNvPr>
          <p:cNvPicPr/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188640"/>
            <a:ext cx="1715693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герб.jpg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824" y="2492896"/>
            <a:ext cx="1728192" cy="2272166"/>
          </a:xfrm>
          <a:prstGeom prst="rect">
            <a:avLst/>
          </a:prstGeom>
        </p:spPr>
      </p:pic>
      <p:pic>
        <p:nvPicPr>
          <p:cNvPr id="13" name="Содержимое 4" descr="http://review-planet.ru/wp-content/uploads/2014/12/review-planet.ru1_5.jpg">
            <a:hlinkClick r:id="rId2" action="ppaction://hlinksldjump"/>
          </p:cNvPr>
          <p:cNvPicPr>
            <a:picLocks noGrp="1"/>
          </p:cNvPicPr>
          <p:nvPr>
            <p:ph idx="1"/>
          </p:nvPr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3568" y="2204864"/>
            <a:ext cx="1656184" cy="21602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http://www.bankgorodov.ru/public/photos/coa/2214_bi.gif">
            <a:hlinkClick r:id="rId2" action="ppaction://hlinksldjump"/>
          </p:cNvPr>
          <p:cNvPicPr/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4625752"/>
            <a:ext cx="1656184" cy="223224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/>
          <p:cNvSpPr txBox="1"/>
          <p:nvPr/>
        </p:nvSpPr>
        <p:spPr>
          <a:xfrm>
            <a:off x="3131840" y="5013176"/>
            <a:ext cx="57606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Выбери герб города 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Сергиев Посад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rot="19869396">
            <a:off x="-227375" y="1658729"/>
            <a:ext cx="434573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Интерактивная </a:t>
            </a:r>
            <a:b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викторина</a:t>
            </a:r>
            <a:b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«Золотое кольцо </a:t>
            </a:r>
            <a:b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России»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Рисунок 3" descr="http://www.zolotoe-koltso.ru/goroda_new/vladimir/pics_vlad/vladimir_gerb.gif"/>
          <p:cNvPicPr/>
          <p:nvPr/>
        </p:nvPicPr>
        <p:blipFill rotWithShape="1"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65" t="2857" r="5078" b="2857"/>
          <a:stretch/>
        </p:blipFill>
        <p:spPr bwMode="auto">
          <a:xfrm>
            <a:off x="7308304" y="188640"/>
            <a:ext cx="1656184" cy="20882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://www.heraldicum.ru/russia/subjects/towns/images/suzdal2.gif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62" y="188640"/>
            <a:ext cx="1675910" cy="2197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www.ama-cargo.ru/userfiles/ivanovo.jpg"/>
          <p:cNvPicPr/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1792" y="2348880"/>
            <a:ext cx="1872208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 descr="https://im3-tub-ru.yandex.net/i?id=671c0b99fbb67c4e13dabdc6de04adbc-l&amp;n=1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2492896"/>
            <a:ext cx="1656184" cy="2208245"/>
          </a:xfrm>
          <a:prstGeom prst="rect">
            <a:avLst/>
          </a:prstGeom>
          <a:noFill/>
        </p:spPr>
      </p:pic>
      <p:pic>
        <p:nvPicPr>
          <p:cNvPr id="11" name="Рисунок 10" descr="http://cdbvizit.ru/wp-content/uploads/2013/09/gerb-g.-rostova-velikogo.jpg"/>
          <p:cNvPicPr/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188640"/>
            <a:ext cx="1715693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герб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824" y="2492896"/>
            <a:ext cx="1728192" cy="2272166"/>
          </a:xfrm>
          <a:prstGeom prst="rect">
            <a:avLst/>
          </a:prstGeom>
        </p:spPr>
      </p:pic>
      <p:pic>
        <p:nvPicPr>
          <p:cNvPr id="13" name="Содержимое 4" descr="http://review-planet.ru/wp-content/uploads/2014/12/review-planet.ru1_5.jpg"/>
          <p:cNvPicPr>
            <a:picLocks noGrp="1"/>
          </p:cNvPicPr>
          <p:nvPr>
            <p:ph idx="1"/>
          </p:nvPr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3568" y="2204864"/>
            <a:ext cx="1656184" cy="21602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http://www.bankgorodov.ru/public/photos/coa/2214_bi.gif"/>
          <p:cNvPicPr/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4625752"/>
            <a:ext cx="1656184" cy="223224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Прямоугольник 15"/>
          <p:cNvSpPr/>
          <p:nvPr/>
        </p:nvSpPr>
        <p:spPr>
          <a:xfrm>
            <a:off x="0" y="-1179512"/>
            <a:ext cx="9144000" cy="8037512"/>
          </a:xfrm>
          <a:prstGeom prst="rect">
            <a:avLst/>
          </a:prstGeom>
          <a:solidFill>
            <a:schemeClr val="bg1">
              <a:alpha val="8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2" descr="https://im3-tub-ru.yandex.net/i?id=671c0b99fbb67c4e13dabdc6de04adbc-l&amp;n=1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7904" y="188640"/>
            <a:ext cx="3960440" cy="5328592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3059832" y="5805264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Правильный ответ</a:t>
            </a:r>
          </a:p>
        </p:txBody>
      </p:sp>
      <p:pic>
        <p:nvPicPr>
          <p:cNvPr id="19" name="Рисунок 18" descr="i.jpg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60432" y="6093296"/>
            <a:ext cx="432048" cy="43204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rot="19869396">
            <a:off x="-227375" y="1658729"/>
            <a:ext cx="434573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Интерактивная </a:t>
            </a:r>
            <a:b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викторина</a:t>
            </a:r>
            <a:b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«Золотое кольцо </a:t>
            </a:r>
            <a:b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России»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Рисунок 3" descr="http://www.zolotoe-koltso.ru/goroda_new/vladimir/pics_vlad/vladimir_gerb.gif"/>
          <p:cNvPicPr/>
          <p:nvPr/>
        </p:nvPicPr>
        <p:blipFill rotWithShape="1">
          <a:blip r:embed="rId2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65" t="2857" r="5078" b="2857"/>
          <a:stretch/>
        </p:blipFill>
        <p:spPr bwMode="auto">
          <a:xfrm>
            <a:off x="7308304" y="188640"/>
            <a:ext cx="1656184" cy="20882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http://www.heraldicum.ru/russia/subjects/towns/images/suzdal2.gif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44362" y="188640"/>
            <a:ext cx="1675910" cy="219762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www.ama-cargo.ru/userfiles/ivanovo.jpg"/>
          <p:cNvPicPr/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1792" y="2348880"/>
            <a:ext cx="1872208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 descr="https://im3-tub-ru.yandex.net/i?id=671c0b99fbb67c4e13dabdc6de04adbc-l&amp;n=1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088" y="2492896"/>
            <a:ext cx="1656184" cy="2208245"/>
          </a:xfrm>
          <a:prstGeom prst="rect">
            <a:avLst/>
          </a:prstGeom>
          <a:noFill/>
        </p:spPr>
      </p:pic>
      <p:pic>
        <p:nvPicPr>
          <p:cNvPr id="11" name="Рисунок 10" descr="http://cdbvizit.ru/wp-content/uploads/2013/09/gerb-g.-rostova-velikogo.jpg"/>
          <p:cNvPicPr/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832" y="188640"/>
            <a:ext cx="1715693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герб.jpg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87824" y="2492896"/>
            <a:ext cx="1728192" cy="2272166"/>
          </a:xfrm>
          <a:prstGeom prst="rect">
            <a:avLst/>
          </a:prstGeom>
        </p:spPr>
      </p:pic>
      <p:pic>
        <p:nvPicPr>
          <p:cNvPr id="13" name="Содержимое 4" descr="http://review-planet.ru/wp-content/uploads/2014/12/review-planet.ru1_5.jpg"/>
          <p:cNvPicPr>
            <a:picLocks noGrp="1"/>
          </p:cNvPicPr>
          <p:nvPr>
            <p:ph idx="1"/>
          </p:nvPr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3568" y="2204864"/>
            <a:ext cx="1656184" cy="21602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http://www.bankgorodov.ru/public/photos/coa/2214_bi.gif"/>
          <p:cNvPicPr/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4625752"/>
            <a:ext cx="1656184" cy="223224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Прямоугольник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8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 descr="i.jpg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60432" y="6093296"/>
            <a:ext cx="432048" cy="432048"/>
          </a:xfrm>
          <a:prstGeom prst="rect">
            <a:avLst/>
          </a:prstGeom>
        </p:spPr>
      </p:pic>
      <p:sp>
        <p:nvSpPr>
          <p:cNvPr id="21" name="Прямоугольник 20"/>
          <p:cNvSpPr/>
          <p:nvPr/>
        </p:nvSpPr>
        <p:spPr>
          <a:xfrm>
            <a:off x="3851920" y="5157192"/>
            <a:ext cx="360521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Неверно! </a:t>
            </a:r>
            <a:b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Подумай  ещё!</a:t>
            </a:r>
          </a:p>
        </p:txBody>
      </p:sp>
      <p:pic>
        <p:nvPicPr>
          <p:cNvPr id="18" name="Рисунок 17" descr="подумай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843808" y="44624"/>
            <a:ext cx="5184576" cy="518457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дорово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9752" y="620688"/>
            <a:ext cx="3960440" cy="375107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19672" y="4221088"/>
            <a:ext cx="6261650" cy="1200329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>
                <a:gd name="adj" fmla="val 21158040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 О Л О Д Е Ц !</a:t>
            </a:r>
            <a:endParaRPr lang="ru-RU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634082"/>
          </a:xfrm>
        </p:spPr>
        <p:txBody>
          <a:bodyPr>
            <a:noAutofit/>
          </a:bodyPr>
          <a:lstStyle/>
          <a:p>
            <a:r>
              <a:rPr lang="ru-RU" sz="4000" b="1" dirty="0">
                <a:ln w="11430">
                  <a:solidFill>
                    <a:srgbClr val="FFFF00"/>
                  </a:solidFill>
                </a:ln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Настольная игра-викторина</a:t>
            </a:r>
          </a:p>
        </p:txBody>
      </p:sp>
      <p:pic>
        <p:nvPicPr>
          <p:cNvPr id="3" name="Рисунок 2" descr="C:\Users\ПК\Desktop\Фото3714.jpg"/>
          <p:cNvPicPr/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5941" b="156"/>
          <a:stretch/>
        </p:blipFill>
        <p:spPr bwMode="auto">
          <a:xfrm>
            <a:off x="-29020" y="755607"/>
            <a:ext cx="2905357" cy="2447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ПК\Desktop\Фото3712.jpg"/>
          <p:cNvPicPr/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200" r="3099"/>
          <a:stretch/>
        </p:blipFill>
        <p:spPr bwMode="auto">
          <a:xfrm>
            <a:off x="-1" y="3429000"/>
            <a:ext cx="2876338" cy="230425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92062" y="5733256"/>
            <a:ext cx="2692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Задания командам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16016" y="6381328"/>
            <a:ext cx="29542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Материалы для игры</a:t>
            </a:r>
            <a:endParaRPr lang="ru-RU" sz="2400" dirty="0"/>
          </a:p>
        </p:txBody>
      </p:sp>
      <p:pic>
        <p:nvPicPr>
          <p:cNvPr id="9" name="Рисунок 8" descr="C:\Users\ПК\Desktop\Фото3718.jpg"/>
          <p:cNvPicPr/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640" t="1735" r="5423"/>
          <a:stretch/>
        </p:blipFill>
        <p:spPr bwMode="auto">
          <a:xfrm>
            <a:off x="3580001" y="3427730"/>
            <a:ext cx="2272030" cy="188341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ПК\Desktop\Фото3717.jpg"/>
          <p:cNvPicPr/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437" t="1984"/>
          <a:stretch/>
        </p:blipFill>
        <p:spPr bwMode="auto">
          <a:xfrm>
            <a:off x="6035709" y="3429000"/>
            <a:ext cx="2343150" cy="18821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/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09" t="20635" r="49449" b="47936"/>
          <a:stretch/>
        </p:blipFill>
        <p:spPr bwMode="auto">
          <a:xfrm>
            <a:off x="3139802" y="5398938"/>
            <a:ext cx="2800350" cy="11303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Рисунок 11"/>
          <p:cNvPicPr/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833" t="21587" r="1946" b="48254"/>
          <a:stretch/>
        </p:blipFill>
        <p:spPr bwMode="auto">
          <a:xfrm>
            <a:off x="6000750" y="5444023"/>
            <a:ext cx="2857500" cy="10852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6" descr="C:\Users\ПК\Desktop\телеф и в март 17\20170314_172931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41643" y="602024"/>
            <a:ext cx="3672408" cy="27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521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ru-RU" sz="4000" b="1" dirty="0">
                <a:ln w="11430">
                  <a:solidFill>
                    <a:srgbClr val="FFFF00"/>
                  </a:solidFill>
                </a:ln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Проведение игры</a:t>
            </a:r>
          </a:p>
        </p:txBody>
      </p:sp>
      <p:pic>
        <p:nvPicPr>
          <p:cNvPr id="3" name="Picture 2" descr="C:\Users\ПК\Desktop\телеф и в март 17\20170314_17214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0787" y="899165"/>
            <a:ext cx="4283968" cy="31385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ПК\Desktop\20170324_14340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0223" y="883181"/>
            <a:ext cx="4184774" cy="31385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ПК\Desktop\телеф и в март 17\20170324_14455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167" y="4037746"/>
            <a:ext cx="3791208" cy="28434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ПК\Desktop\телеф и в март 17\20170324_14332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6313" y="3989861"/>
            <a:ext cx="3840298" cy="2880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764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62074"/>
          </a:xfrm>
        </p:spPr>
        <p:txBody>
          <a:bodyPr>
            <a:noAutofit/>
          </a:bodyPr>
          <a:lstStyle/>
          <a:p>
            <a:r>
              <a:rPr lang="ru-RU" sz="4000" b="1" dirty="0">
                <a:ln w="11430">
                  <a:solidFill>
                    <a:srgbClr val="FFFF00"/>
                  </a:solidFill>
                </a:ln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Результаты анкетирования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4376652"/>
              </p:ext>
            </p:extLst>
          </p:nvPr>
        </p:nvGraphicFramePr>
        <p:xfrm>
          <a:off x="4067945" y="2996952"/>
          <a:ext cx="5076056" cy="32497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232929" y="890765"/>
            <a:ext cx="50337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Что такое «Золотое кольцо России»?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99531" y="1352430"/>
            <a:ext cx="38442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Чем знамениты эти города?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67744" y="6246681"/>
            <a:ext cx="53289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Какие города входят в Золотое кольцо?</a:t>
            </a: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00719621"/>
              </p:ext>
            </p:extLst>
          </p:nvPr>
        </p:nvGraphicFramePr>
        <p:xfrm>
          <a:off x="-18434" y="620688"/>
          <a:ext cx="5094490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27177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980728"/>
          </a:xfrm>
        </p:spPr>
        <p:txBody>
          <a:bodyPr>
            <a:noAutofit/>
          </a:bodyPr>
          <a:lstStyle/>
          <a:p>
            <a:r>
              <a:rPr lang="ru-RU" sz="4000" b="1" dirty="0">
                <a:ln w="11430">
                  <a:solidFill>
                    <a:srgbClr val="FFFF00"/>
                  </a:solidFill>
                </a:ln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Золотой юбилей </a:t>
            </a:r>
            <a:r>
              <a:rPr lang="ru-RU" sz="4000" b="1" dirty="0" smtClean="0">
                <a:ln w="11430">
                  <a:solidFill>
                    <a:srgbClr val="FFFF00"/>
                  </a:solidFill>
                </a:ln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4000" b="1" dirty="0" smtClean="0">
                <a:ln w="11430">
                  <a:solidFill>
                    <a:srgbClr val="FFFF00"/>
                  </a:solidFill>
                </a:ln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4000" b="1" dirty="0" smtClean="0">
                <a:ln w="11430">
                  <a:solidFill>
                    <a:srgbClr val="FFFF00"/>
                  </a:solidFill>
                </a:ln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Золотого кольца России</a:t>
            </a:r>
            <a:endParaRPr lang="ru-RU" sz="4000" b="1" dirty="0">
              <a:ln w="11430">
                <a:solidFill>
                  <a:srgbClr val="FFFF00"/>
                </a:solidFill>
              </a:ln>
              <a:solidFill>
                <a:srgbClr val="CC99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http://www.yarnews.net/files/1/1000/5947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024" b="17760"/>
          <a:stretch>
            <a:fillRect/>
          </a:stretch>
        </p:blipFill>
        <p:spPr bwMode="auto">
          <a:xfrm>
            <a:off x="107504" y="1468322"/>
            <a:ext cx="8964488" cy="5057022"/>
          </a:xfrm>
          <a:prstGeom prst="rect">
            <a:avLst/>
          </a:prstGeom>
          <a:noFill/>
        </p:spPr>
      </p:pic>
      <p:pic>
        <p:nvPicPr>
          <p:cNvPr id="4" name="Picture 4" descr="http://s15.stc.all.kpcdn.net/share/i/4/614120/wx1080.jpg"/>
          <p:cNvPicPr/>
          <p:nvPr/>
        </p:nvPicPr>
        <p:blipFill>
          <a:blip r:embed="rId3" cstate="email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280" y="4365104"/>
            <a:ext cx="1728192" cy="19442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4988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Использованы фотографии с сайтов: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1772815"/>
            <a:ext cx="9371668" cy="45243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2400" dirty="0">
                <a:hlinkClick r:id="rId3"/>
              </a:rPr>
              <a:t>https://www.tourism33.ru/events/reviews/50-letie-zolotogo-kolca/</a:t>
            </a:r>
            <a:endParaRPr lang="ru-RU" sz="2400" dirty="0"/>
          </a:p>
          <a:p>
            <a:pPr lvl="0">
              <a:lnSpc>
                <a:spcPct val="150000"/>
              </a:lnSpc>
            </a:pPr>
            <a:r>
              <a:rPr lang="ru-RU" sz="2400" dirty="0" smtClean="0"/>
              <a:t>https</a:t>
            </a:r>
            <a:r>
              <a:rPr lang="ru-RU" sz="2400" dirty="0"/>
              <a:t>://yandex.ru/images/search?text=золотое кольцо </a:t>
            </a:r>
            <a:r>
              <a:rPr lang="ru-RU" sz="2400" dirty="0" err="1"/>
              <a:t>россии</a:t>
            </a:r>
            <a:r>
              <a:rPr lang="ru-RU" sz="2400" dirty="0"/>
              <a:t> </a:t>
            </a:r>
            <a:r>
              <a:rPr lang="ru-RU" sz="2400" dirty="0" smtClean="0"/>
              <a:t>картинки</a:t>
            </a:r>
          </a:p>
          <a:p>
            <a:pPr lvl="0">
              <a:lnSpc>
                <a:spcPct val="150000"/>
              </a:lnSpc>
            </a:pPr>
            <a:r>
              <a:rPr lang="en-US" sz="2400" dirty="0">
                <a:hlinkClick r:id="rId4"/>
              </a:rPr>
              <a:t>https://</a:t>
            </a:r>
            <a:r>
              <a:rPr lang="en-US" sz="2400" dirty="0" smtClean="0">
                <a:hlinkClick r:id="rId4"/>
              </a:rPr>
              <a:t>www.tripadvisor.ru/Attractions</a:t>
            </a:r>
            <a:endParaRPr lang="ru-RU" sz="2400" dirty="0" smtClean="0"/>
          </a:p>
          <a:p>
            <a:pPr>
              <a:lnSpc>
                <a:spcPct val="150000"/>
              </a:lnSpc>
            </a:pPr>
            <a:r>
              <a:rPr lang="ru-RU" sz="2400" u="sng" dirty="0">
                <a:hlinkClick r:id="rId5"/>
              </a:rPr>
              <a:t>http://</a:t>
            </a:r>
            <a:r>
              <a:rPr lang="ru-RU" sz="2400" u="sng" dirty="0" smtClean="0">
                <a:hlinkClick r:id="rId5"/>
              </a:rPr>
              <a:t>lifeglobe.net/blogs/details?id=584</a:t>
            </a:r>
            <a:endParaRPr lang="ru-RU" sz="2400" u="sng" dirty="0" smtClean="0"/>
          </a:p>
          <a:p>
            <a:pPr lvl="0">
              <a:lnSpc>
                <a:spcPct val="150000"/>
              </a:lnSpc>
            </a:pPr>
            <a:r>
              <a:rPr lang="en-US" sz="2400" u="sng" dirty="0"/>
              <a:t>https://zebra-tv.ru/novosti/jizn/zolotomu-koltsu-vybirayut-logotip/</a:t>
            </a:r>
            <a:r>
              <a:rPr lang="ru-RU" sz="2400" u="sng" dirty="0" smtClean="0"/>
              <a:t>.</a:t>
            </a:r>
            <a:endParaRPr lang="ru-RU" sz="2400" dirty="0"/>
          </a:p>
          <a:p>
            <a:pPr>
              <a:lnSpc>
                <a:spcPct val="150000"/>
              </a:lnSpc>
            </a:pPr>
            <a:endParaRPr lang="ru-RU" sz="2400" u="sng" dirty="0" smtClean="0"/>
          </a:p>
          <a:p>
            <a:pPr>
              <a:lnSpc>
                <a:spcPct val="150000"/>
              </a:lnSpc>
            </a:pPr>
            <a:endParaRPr lang="ru-RU" sz="2400" dirty="0"/>
          </a:p>
          <a:p>
            <a:pPr lvl="0">
              <a:lnSpc>
                <a:spcPct val="150000"/>
              </a:lnSpc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40704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varcent.ru/files/news/842.jpeg"/>
          <p:cNvPicPr/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901" b="6951"/>
          <a:stretch>
            <a:fillRect/>
          </a:stretch>
        </p:blipFill>
        <p:spPr bwMode="auto">
          <a:xfrm>
            <a:off x="1835696" y="116632"/>
            <a:ext cx="6120680" cy="561662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403648" y="5169966"/>
            <a:ext cx="7200800" cy="995338"/>
          </a:xfrm>
          <a:prstGeom prst="rect">
            <a:avLst/>
          </a:prstGeom>
        </p:spPr>
        <p:txBody>
          <a:bodyPr wrap="none">
            <a:prstTxWarp prst="textArchDow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450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143000"/>
          </a:xfrm>
        </p:spPr>
        <p:txBody>
          <a:bodyPr>
            <a:noAutofit/>
          </a:bodyPr>
          <a:lstStyle/>
          <a:p>
            <a:pPr algn="l"/>
            <a:r>
              <a:rPr lang="ru-RU" sz="3200" b="1" dirty="0">
                <a:ln w="11430">
                  <a:solidFill>
                    <a:srgbClr val="FFFF00"/>
                  </a:solidFill>
                </a:ln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Цель проекта: </a:t>
            </a:r>
            <a:r>
              <a:rPr lang="ru-RU" sz="2800" b="1" dirty="0">
                <a:ln w="11430">
                  <a:solidFill>
                    <a:srgbClr val="FFFF00"/>
                  </a:solidFill>
                </a:ln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Разработать презентацию и викторины, которые можно использовать для   ознакомления с  городами Золотого кольца России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34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  <a:endParaRPr lang="ru-RU" sz="3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>
              <a:buFont typeface="Wingdings" pitchFamily="2" charset="2"/>
              <a:buChar char="Ø"/>
            </a:pPr>
            <a:r>
              <a:rPr lang="ru-RU" sz="3400" b="1" dirty="0">
                <a:solidFill>
                  <a:schemeClr val="accent6">
                    <a:lumMod val="50000"/>
                  </a:schemeClr>
                </a:solidFill>
              </a:rPr>
              <a:t>Узнать об истории  туристического маршрута «Золотое кольцо России»;</a:t>
            </a:r>
          </a:p>
          <a:p>
            <a:pPr lvl="0">
              <a:buFont typeface="Wingdings" pitchFamily="2" charset="2"/>
              <a:buChar char="Ø"/>
            </a:pPr>
            <a:r>
              <a:rPr lang="ru-RU" sz="3400" b="1" dirty="0">
                <a:solidFill>
                  <a:schemeClr val="accent6">
                    <a:lumMod val="50000"/>
                  </a:schemeClr>
                </a:solidFill>
              </a:rPr>
              <a:t>Изучить и изготовить на занятиях гербы городов в технике торцевания;</a:t>
            </a:r>
          </a:p>
          <a:p>
            <a:pPr lvl="0">
              <a:buFont typeface="Wingdings" pitchFamily="2" charset="2"/>
              <a:buChar char="Ø"/>
            </a:pPr>
            <a:r>
              <a:rPr lang="ru-RU" sz="3400" b="1" dirty="0">
                <a:solidFill>
                  <a:schemeClr val="accent6">
                    <a:lumMod val="50000"/>
                  </a:schemeClr>
                </a:solidFill>
              </a:rPr>
              <a:t>Провести анкетирование учащихся  третьего и пятого классов для выявления имеющихся знаний по данной теме;</a:t>
            </a:r>
          </a:p>
          <a:p>
            <a:pPr lvl="0">
              <a:buFont typeface="Wingdings" pitchFamily="2" charset="2"/>
              <a:buChar char="Ø"/>
            </a:pPr>
            <a:r>
              <a:rPr lang="ru-RU" sz="3400" b="1" dirty="0">
                <a:solidFill>
                  <a:schemeClr val="accent6">
                    <a:lumMod val="50000"/>
                  </a:schemeClr>
                </a:solidFill>
              </a:rPr>
              <a:t>Собрать коллекции значков с изображениями гербов;  магнитов, кружек и открыток с видами городов Золотого кольца;</a:t>
            </a:r>
          </a:p>
          <a:p>
            <a:pPr lvl="0">
              <a:buFont typeface="Wingdings" pitchFamily="2" charset="2"/>
              <a:buChar char="Ø"/>
            </a:pPr>
            <a:r>
              <a:rPr lang="ru-RU" sz="3400" b="1" dirty="0">
                <a:solidFill>
                  <a:schemeClr val="accent6">
                    <a:lumMod val="50000"/>
                  </a:schemeClr>
                </a:solidFill>
              </a:rPr>
              <a:t>Сделать интерактивную обучающую презентацию для ознакомления с достопримечательностями городов Золотого кольца и популярными брендами с викториной для проверки знаний по теме;</a:t>
            </a:r>
          </a:p>
          <a:p>
            <a:pPr lvl="0">
              <a:buFont typeface="Wingdings" pitchFamily="2" charset="2"/>
              <a:buChar char="Ø"/>
            </a:pPr>
            <a:r>
              <a:rPr lang="ru-RU" sz="3400" b="1" dirty="0">
                <a:solidFill>
                  <a:schemeClr val="accent6">
                    <a:lumMod val="50000"/>
                  </a:schemeClr>
                </a:solidFill>
              </a:rPr>
              <a:t>Разработать и провести настольную игру-викторину по городам Золотого кольца.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27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ocbase.org/uploads/posts/2016-03/3/4/8/34809917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9293" y="0"/>
            <a:ext cx="58547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www.tourism33.ru/tourism/img/obzory/golden_bychkov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1268760"/>
            <a:ext cx="3289293" cy="216024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0" y="3501008"/>
            <a:ext cx="3059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Юрий </a:t>
            </a:r>
            <a:r>
              <a:rPr lang="ru-RU" sz="2400" dirty="0" smtClean="0"/>
              <a:t>Бычков</a:t>
            </a:r>
            <a:r>
              <a:rPr lang="ru-RU" sz="2400" dirty="0"/>
              <a:t>, основатель маршрута </a:t>
            </a:r>
            <a:endParaRPr lang="ru-RU" sz="2400" dirty="0" smtClean="0"/>
          </a:p>
          <a:p>
            <a:pPr algn="ctr"/>
            <a:r>
              <a:rPr lang="ru-RU" sz="2400" dirty="0" smtClean="0"/>
              <a:t>«</a:t>
            </a:r>
            <a:r>
              <a:rPr lang="ru-RU" sz="2400" dirty="0"/>
              <a:t>Золотое кольцо»</a:t>
            </a:r>
          </a:p>
        </p:txBody>
      </p:sp>
    </p:spTree>
    <p:extLst>
      <p:ext uri="{BB962C8B-B14F-4D97-AF65-F5344CB8AC3E}">
        <p14:creationId xmlns:p14="http://schemas.microsoft.com/office/powerpoint/2010/main" val="72081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55948"/>
          </a:xfrm>
        </p:spPr>
        <p:txBody>
          <a:bodyPr>
            <a:normAutofit/>
          </a:bodyPr>
          <a:lstStyle/>
          <a:p>
            <a:r>
              <a:rPr lang="ru-RU" sz="4000" b="1" dirty="0">
                <a:ln w="11430">
                  <a:solidFill>
                    <a:srgbClr val="FFFF00"/>
                  </a:solidFill>
                </a:ln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Города Золотого кольца России</a:t>
            </a:r>
          </a:p>
        </p:txBody>
      </p:sp>
      <p:pic>
        <p:nvPicPr>
          <p:cNvPr id="3" name="Рисунок 2" descr="http://www.vipgeo.ru/uploads/redactor/large/425155.jpg"/>
          <p:cNvPicPr/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688" y="620688"/>
            <a:ext cx="5184576" cy="4873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526" t="23649" r="26636" b="57301"/>
          <a:stretch/>
        </p:blipFill>
        <p:spPr bwMode="auto">
          <a:xfrm>
            <a:off x="1331640" y="5661248"/>
            <a:ext cx="5760085" cy="11087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4799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4928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n w="11430">
                  <a:solidFill>
                    <a:srgbClr val="FFFF00"/>
                  </a:solidFill>
                </a:ln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Популярные бренды</a:t>
            </a:r>
            <a:br>
              <a:rPr lang="ru-RU" b="1" dirty="0">
                <a:ln w="11430">
                  <a:solidFill>
                    <a:srgbClr val="FFFF00"/>
                  </a:solidFill>
                </a:ln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>
                <a:ln w="11430">
                  <a:solidFill>
                    <a:srgbClr val="FFFF00"/>
                  </a:solidFill>
                </a:ln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городов Золотого кольца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827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&amp;Dcy;&amp;ocy;&amp;scy;&amp;tcy;&amp;ocy;&amp;pcy;&amp;rcy;&amp;icy;&amp;mcy;&amp;iecy;&amp;chcy;&amp;acy;&amp;tcy;&amp;iecy;&amp;lcy;&amp;softcy;&amp;ncy;&amp;ocy;&amp;scy;&amp;tcy;&amp;icy; &amp;Pcy;&amp;iecy;&amp;rcy;&amp;iecy;&amp;scy;&amp;lcy;&amp;acy;&amp;vcy;&amp;lcy;&amp;yacy;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97" y="1"/>
            <a:ext cx="2904519" cy="1988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gid.guru/wp-content/uploads/kostroma-loseferma-680x510.jpg">
            <a:hlinkClick r:id="rId3"/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0777" y="3869"/>
            <a:ext cx="2697367" cy="1984972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683568" y="1979548"/>
            <a:ext cx="16529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Дом Берендея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91791" y="1996303"/>
            <a:ext cx="1760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Лосиная ферма</a:t>
            </a:r>
            <a:endParaRPr lang="ru-RU" b="1" dirty="0"/>
          </a:p>
        </p:txBody>
      </p:sp>
      <p:pic>
        <p:nvPicPr>
          <p:cNvPr id="8" name="Рисунок 7" descr="http://gid.guru/wp-content/uploads/img_4403.jpg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96" y="2348880"/>
            <a:ext cx="2883520" cy="1939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gid.guru/wp-content/uploads/53ad41b645c912.40923946.jpg"/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96" y="4709704"/>
            <a:ext cx="2883520" cy="1743632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641857" y="6453336"/>
            <a:ext cx="1736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Музей лягушки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45919" y="4340372"/>
            <a:ext cx="17123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Музей варенья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804248" y="1996304"/>
            <a:ext cx="17318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Музей пряника</a:t>
            </a:r>
            <a:endParaRPr lang="ru-RU" dirty="0"/>
          </a:p>
        </p:txBody>
      </p:sp>
      <p:pic>
        <p:nvPicPr>
          <p:cNvPr id="13" name="Рисунок 12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459" t="25366" r="32626" b="55374"/>
          <a:stretch/>
        </p:blipFill>
        <p:spPr bwMode="auto">
          <a:xfrm>
            <a:off x="6221256" y="39080"/>
            <a:ext cx="2903210" cy="19572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/>
          <p:cNvPicPr/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500" t="31701" r="27600" b="19243"/>
          <a:stretch/>
        </p:blipFill>
        <p:spPr bwMode="auto">
          <a:xfrm>
            <a:off x="3018555" y="2386595"/>
            <a:ext cx="2841383" cy="19155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Рисунок 14" descr="&amp;Mcy;&amp;ucy;&amp;zcy;&amp;iecy;&amp;jcy; &amp;dcy;&amp;iecy;&amp;rcy;&amp;iecy;&amp;vcy;&amp;yacy;&amp;ncy;&amp;ncy;&amp;ocy;&amp;gcy;&amp;ocy; &amp;zcy;&amp;ocy;&amp;dcy;&amp;chcy;&amp;iecy;&amp;scy;&amp;tcy;&amp;vcy;&amp;acy;"/>
          <p:cNvPicPr/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7274" y="2419399"/>
            <a:ext cx="2928820" cy="188272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Прямоугольник 15"/>
          <p:cNvSpPr/>
          <p:nvPr/>
        </p:nvSpPr>
        <p:spPr>
          <a:xfrm>
            <a:off x="3851920" y="4288613"/>
            <a:ext cx="15901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Дельфинарий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917283" y="4288613"/>
            <a:ext cx="3226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/>
              <a:t>Музей </a:t>
            </a:r>
            <a:r>
              <a:rPr lang="ru-RU" b="1" dirty="0" smtClean="0"/>
              <a:t>деревянного зодчества</a:t>
            </a:r>
            <a:endParaRPr lang="ru-RU" dirty="0"/>
          </a:p>
        </p:txBody>
      </p:sp>
      <p:pic>
        <p:nvPicPr>
          <p:cNvPr id="18" name="Рисунок 17" descr="http://s1.qp.ru/images/docs/12934/12934064/4_komnatnuu_kvartiru_lenina_pr_kt_d_49-b_sp2140plnzi.jpg"/>
          <p:cNvPicPr/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000" r="-78" b="5000"/>
          <a:stretch/>
        </p:blipFill>
        <p:spPr bwMode="auto">
          <a:xfrm>
            <a:off x="3070467" y="4671847"/>
            <a:ext cx="2819042" cy="184286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3691791" y="6471931"/>
            <a:ext cx="1576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Дом-корабль </a:t>
            </a:r>
            <a:endParaRPr lang="ru-RU" dirty="0"/>
          </a:p>
        </p:txBody>
      </p:sp>
      <p:pic>
        <p:nvPicPr>
          <p:cNvPr id="22" name="Рисунок 21" descr="http://www.travelled.ru/russia/borisoglebskiy/i/0026.jpg"/>
          <p:cNvPicPr/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7274" y="4646907"/>
            <a:ext cx="2928820" cy="182874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Прямоугольник 22"/>
          <p:cNvSpPr/>
          <p:nvPr/>
        </p:nvSpPr>
        <p:spPr>
          <a:xfrm>
            <a:off x="6322074" y="6453336"/>
            <a:ext cx="2701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Дом-музей Ботик Петра </a:t>
            </a:r>
            <a:r>
              <a:rPr lang="en-US" b="1" dirty="0" smtClean="0"/>
              <a:t>I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368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90066"/>
          </a:xfrm>
        </p:spPr>
        <p:txBody>
          <a:bodyPr>
            <a:noAutofit/>
          </a:bodyPr>
          <a:lstStyle/>
          <a:p>
            <a:r>
              <a:rPr lang="ru-RU" sz="4000" b="1" dirty="0">
                <a:ln w="11430">
                  <a:solidFill>
                    <a:srgbClr val="FFFF00"/>
                  </a:solidFill>
                </a:ln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Наши коллекции и работы</a:t>
            </a:r>
          </a:p>
        </p:txBody>
      </p:sp>
      <p:pic>
        <p:nvPicPr>
          <p:cNvPr id="3" name="Рисунок 2" descr="C:\Users\ПК\Desktop\20170314_122300.jpg"/>
          <p:cNvPicPr/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974" y="3434558"/>
            <a:ext cx="3386961" cy="255131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ПК\Desktop\Фото3701.jpg"/>
          <p:cNvPicPr/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6406" r="724" b="2491"/>
          <a:stretch/>
        </p:blipFill>
        <p:spPr bwMode="auto">
          <a:xfrm>
            <a:off x="172732" y="654050"/>
            <a:ext cx="2959108" cy="22708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ПК\Desktop\Фото3700.jpg"/>
          <p:cNvPicPr/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369" t="5208" r="1344"/>
          <a:stretch/>
        </p:blipFill>
        <p:spPr bwMode="auto">
          <a:xfrm>
            <a:off x="3419872" y="654050"/>
            <a:ext cx="2957779" cy="22708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C:\Users\ПК\Desktop\Фото3715.jpg"/>
          <p:cNvPicPr/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230" r="6211"/>
          <a:stretch/>
        </p:blipFill>
        <p:spPr bwMode="auto">
          <a:xfrm>
            <a:off x="6639560" y="654050"/>
            <a:ext cx="2388706" cy="22708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ПК\Desktop\Фото3717.jpg"/>
          <p:cNvPicPr/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37" t="1984"/>
          <a:stretch/>
        </p:blipFill>
        <p:spPr bwMode="auto">
          <a:xfrm>
            <a:off x="4898761" y="3434557"/>
            <a:ext cx="3881319" cy="28027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2972893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</a:t>
            </a:r>
            <a:r>
              <a:rPr lang="ru-RU" sz="2400" dirty="0" smtClean="0"/>
              <a:t>Коллекция </a:t>
            </a:r>
            <a:r>
              <a:rPr lang="ru-RU" sz="2400" dirty="0"/>
              <a:t>значков        </a:t>
            </a:r>
            <a:r>
              <a:rPr lang="ru-RU" sz="2400" dirty="0" smtClean="0"/>
              <a:t>  Коллекция магнитов    Коллекция </a:t>
            </a:r>
            <a:r>
              <a:rPr lang="ru-RU" sz="2400" dirty="0"/>
              <a:t>открыток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62563" y="6237312"/>
            <a:ext cx="26085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/>
              <a:t>Коллекция кружек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898761" y="6237311"/>
            <a:ext cx="38813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Гербы в технике торцевания</a:t>
            </a:r>
          </a:p>
        </p:txBody>
      </p:sp>
    </p:spTree>
    <p:extLst>
      <p:ext uri="{BB962C8B-B14F-4D97-AF65-F5344CB8AC3E}">
        <p14:creationId xmlns:p14="http://schemas.microsoft.com/office/powerpoint/2010/main" val="263010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ln w="11430">
                  <a:solidFill>
                    <a:srgbClr val="FFFF00"/>
                  </a:solidFill>
                </a:ln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Интерактивная обучающая презентация и </a:t>
            </a:r>
            <a:r>
              <a:rPr lang="ru-RU" sz="3600" b="1" dirty="0" smtClean="0">
                <a:ln w="11430">
                  <a:solidFill>
                    <a:srgbClr val="FFFF00"/>
                  </a:solidFill>
                </a:ln>
                <a:solidFill>
                  <a:srgbClr val="CC99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викторина </a:t>
            </a:r>
            <a:r>
              <a:rPr lang="ru-RU" sz="2400" dirty="0" smtClean="0">
                <a:ln w="11430">
                  <a:solidFill>
                    <a:srgbClr val="FFFF00"/>
                  </a:solidFill>
                </a:ln>
              </a:rPr>
              <a:t>(пояснение)</a:t>
            </a:r>
            <a:endParaRPr lang="ru-RU" sz="2400" dirty="0">
              <a:ln w="11430">
                <a:solidFill>
                  <a:srgbClr val="FFFF00"/>
                </a:solidFill>
              </a:ln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5500" y="4293096"/>
            <a:ext cx="850497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/>
              <a:t>Викторина разработана в программе </a:t>
            </a:r>
            <a:r>
              <a:rPr lang="ru-RU" sz="2200" dirty="0" err="1"/>
              <a:t>Power</a:t>
            </a:r>
            <a:r>
              <a:rPr lang="ru-RU" sz="2200" dirty="0"/>
              <a:t> </a:t>
            </a:r>
            <a:r>
              <a:rPr lang="ru-RU" sz="2200" dirty="0" err="1"/>
              <a:t>Point</a:t>
            </a:r>
            <a:r>
              <a:rPr lang="ru-RU" sz="2200" dirty="0"/>
              <a:t>. На слайде </a:t>
            </a:r>
            <a:r>
              <a:rPr lang="ru-RU" sz="2200" dirty="0" smtClean="0"/>
              <a:t>для примера дано задание «</a:t>
            </a:r>
            <a:r>
              <a:rPr lang="ru-RU" sz="2200" dirty="0"/>
              <a:t>Выбери герб Сергиев Посада</a:t>
            </a:r>
            <a:r>
              <a:rPr lang="ru-RU" sz="2200" dirty="0" smtClean="0"/>
              <a:t>». </a:t>
            </a:r>
            <a:r>
              <a:rPr lang="ru-RU" sz="2200" dirty="0"/>
              <a:t>Нажимая на изображение нужного герба, открывается в увеличенном размере герб и появляется надпись «правильный ответ</a:t>
            </a:r>
            <a:r>
              <a:rPr lang="ru-RU" sz="2200" dirty="0" smtClean="0"/>
              <a:t>». После нажатия на крестик в нижней части выходит  смайлик «Молодец!». </a:t>
            </a:r>
          </a:p>
          <a:p>
            <a:pPr algn="ctr"/>
            <a:r>
              <a:rPr lang="ru-RU" sz="2200" dirty="0" smtClean="0"/>
              <a:t>Если </a:t>
            </a:r>
            <a:r>
              <a:rPr lang="ru-RU" sz="2200" dirty="0"/>
              <a:t>ошибся, выходит грустный </a:t>
            </a:r>
            <a:r>
              <a:rPr lang="ru-RU" sz="2200" dirty="0" smtClean="0"/>
              <a:t>смайлик «Неверно. Подумай ещё». Следует нажать на крестик и вернуться в исходную позицию.</a:t>
            </a:r>
            <a:endParaRPr lang="ru-RU" sz="2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412776"/>
            <a:ext cx="9144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/>
              <a:t>Интерактивная обучающая презентация «Золотое кольцо России</a:t>
            </a:r>
            <a:r>
              <a:rPr lang="ru-RU" sz="2200" dirty="0" smtClean="0"/>
              <a:t>». </a:t>
            </a:r>
          </a:p>
          <a:p>
            <a:pPr algn="ctr"/>
            <a:r>
              <a:rPr lang="ru-RU" sz="2200" dirty="0" smtClean="0"/>
              <a:t>При нажатии на кнопку  выбранного города (в данной презентации показан только город Ярославль) появляется слайд с гербом и достопримечательностью города, на следующем слайде – популярные бренды. Для возвращения к схеме Золотого кольца нужно нажать на уменьшенное изображение схемы в левом верхнем углу. </a:t>
            </a:r>
          </a:p>
          <a:p>
            <a:pPr algn="ctr"/>
            <a:r>
              <a:rPr lang="ru-RU" sz="2200" dirty="0" smtClean="0"/>
              <a:t>Для перехода к викторине нужно нажать на крестик в красном кружке </a:t>
            </a:r>
          </a:p>
          <a:p>
            <a:pPr algn="ctr"/>
            <a:r>
              <a:rPr lang="ru-RU" sz="2200" dirty="0" smtClean="0"/>
              <a:t>в правом верхнем углу схемы.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408230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467</Words>
  <Application>Microsoft Office PowerPoint</Application>
  <PresentationFormat>Экран (4:3)</PresentationFormat>
  <Paragraphs>82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Результаты анкетирования</vt:lpstr>
      <vt:lpstr>Цель проекта: Разработать презентацию и викторины, которые можно использовать для   ознакомления с  городами Золотого кольца России</vt:lpstr>
      <vt:lpstr>Презентация PowerPoint</vt:lpstr>
      <vt:lpstr>Города Золотого кольца России</vt:lpstr>
      <vt:lpstr>Популярные бренды городов Золотого кольца</vt:lpstr>
      <vt:lpstr>Презентация PowerPoint</vt:lpstr>
      <vt:lpstr>Наши коллекции и работы</vt:lpstr>
      <vt:lpstr>Интерактивная обучающая презентация и викторина (пояснение)</vt:lpstr>
      <vt:lpstr>Презентация PowerPoint</vt:lpstr>
      <vt:lpstr>Ярославль</vt:lpstr>
      <vt:lpstr>Ярославль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Настольная игра-викторина</vt:lpstr>
      <vt:lpstr>Проведение игры</vt:lpstr>
      <vt:lpstr>Золотой юбилей  Золотого кольца России</vt:lpstr>
      <vt:lpstr>Использованы фотографии с сайтов: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Золотое кольцо России</dc:title>
  <dc:creator>ПК</dc:creator>
  <cp:lastModifiedBy>ПК</cp:lastModifiedBy>
  <cp:revision>38</cp:revision>
  <dcterms:created xsi:type="dcterms:W3CDTF">2017-02-14T15:08:47Z</dcterms:created>
  <dcterms:modified xsi:type="dcterms:W3CDTF">2017-04-07T12:51:21Z</dcterms:modified>
</cp:coreProperties>
</file>