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7" r:id="rId2"/>
    <p:sldId id="272" r:id="rId3"/>
    <p:sldId id="257" r:id="rId4"/>
    <p:sldId id="273" r:id="rId5"/>
    <p:sldId id="258" r:id="rId6"/>
    <p:sldId id="259" r:id="rId7"/>
    <p:sldId id="260" r:id="rId8"/>
    <p:sldId id="262" r:id="rId9"/>
    <p:sldId id="263" r:id="rId10"/>
    <p:sldId id="264" r:id="rId11"/>
    <p:sldId id="265" r:id="rId12"/>
    <p:sldId id="266" r:id="rId13"/>
    <p:sldId id="267" r:id="rId14"/>
    <p:sldId id="268" r:id="rId15"/>
    <p:sldId id="269" r:id="rId16"/>
    <p:sldId id="270" r:id="rId17"/>
    <p:sldId id="271" r:id="rId18"/>
    <p:sldId id="274" r:id="rId19"/>
    <p:sldId id="275" r:id="rId20"/>
    <p:sldId id="276" r:id="rId21"/>
    <p:sldId id="261"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F427231C-0465-4D24-915E-0F2FFF8C4026}" type="datetimeFigureOut">
              <a:rPr lang="ru-RU" smtClean="0"/>
              <a:pPr/>
              <a:t>08.04.2017</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A43E16FB-4A48-41B1-840C-9FC7D274C2A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427231C-0465-4D24-915E-0F2FFF8C4026}" type="datetimeFigureOut">
              <a:rPr lang="ru-RU" smtClean="0"/>
              <a:pPr/>
              <a:t>08.04.2017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3E16FB-4A48-41B1-840C-9FC7D274C2A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427231C-0465-4D24-915E-0F2FFF8C4026}" type="datetimeFigureOut">
              <a:rPr lang="ru-RU" smtClean="0"/>
              <a:pPr/>
              <a:t>08.04.2017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3E16FB-4A48-41B1-840C-9FC7D274C2A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F427231C-0465-4D24-915E-0F2FFF8C4026}" type="datetimeFigureOut">
              <a:rPr lang="ru-RU" smtClean="0"/>
              <a:pPr/>
              <a:t>08.04.2017</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A43E16FB-4A48-41B1-840C-9FC7D274C2A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F427231C-0465-4D24-915E-0F2FFF8C4026}" type="datetimeFigureOut">
              <a:rPr lang="ru-RU" smtClean="0"/>
              <a:pPr/>
              <a:t>08.04.2017</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A43E16FB-4A48-41B1-840C-9FC7D274C2A1}"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F427231C-0465-4D24-915E-0F2FFF8C4026}" type="datetimeFigureOut">
              <a:rPr lang="ru-RU" smtClean="0"/>
              <a:pPr/>
              <a:t>08.04.2017</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A43E16FB-4A48-41B1-840C-9FC7D274C2A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F427231C-0465-4D24-915E-0F2FFF8C4026}" type="datetimeFigureOut">
              <a:rPr lang="ru-RU" smtClean="0"/>
              <a:pPr/>
              <a:t>08.04.2017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A43E16FB-4A48-41B1-840C-9FC7D274C2A1}"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F427231C-0465-4D24-915E-0F2FFF8C4026}" type="datetimeFigureOut">
              <a:rPr lang="ru-RU" smtClean="0"/>
              <a:pPr/>
              <a:t>08.04.2017</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3E16FB-4A48-41B1-840C-9FC7D274C2A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F427231C-0465-4D24-915E-0F2FFF8C4026}" type="datetimeFigureOut">
              <a:rPr lang="ru-RU" smtClean="0"/>
              <a:pPr/>
              <a:t>08.04.2017</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43E16FB-4A48-41B1-840C-9FC7D274C2A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F427231C-0465-4D24-915E-0F2FFF8C4026}" type="datetimeFigureOut">
              <a:rPr lang="ru-RU" smtClean="0"/>
              <a:pPr/>
              <a:t>08.04.2017</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43E16FB-4A48-41B1-840C-9FC7D274C2A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F427231C-0465-4D24-915E-0F2FFF8C4026}" type="datetimeFigureOut">
              <a:rPr lang="ru-RU" smtClean="0"/>
              <a:pPr/>
              <a:t>08.04.2017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A43E16FB-4A48-41B1-840C-9FC7D274C2A1}"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F427231C-0465-4D24-915E-0F2FFF8C4026}" type="datetimeFigureOut">
              <a:rPr lang="ru-RU" smtClean="0"/>
              <a:pPr/>
              <a:t>08.04.2017</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43E16FB-4A48-41B1-840C-9FC7D274C2A1}"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mirkosmosa.ru/vselennaya/meteority/tungusskiy-me" TargetMode="External"/><Relationship Id="rId2" Type="http://schemas.openxmlformats.org/officeDocument/2006/relationships/hyperlink" Target="http://fb.ru/article/156840/informatsiya-o-kometah-dvijenie-komet-nazvaniya-komet" TargetMode="External"/><Relationship Id="rId1" Type="http://schemas.openxmlformats.org/officeDocument/2006/relationships/slideLayout" Target="../slideLayouts/slideLayout7.xml"/><Relationship Id="rId6" Type="http://schemas.openxmlformats.org/officeDocument/2006/relationships/hyperlink" Target="http://animo2.ucoz.ru/photo/animacii_malogo_razmera/animacija_kosmos/53" TargetMode="External"/><Relationship Id="rId5" Type="http://schemas.openxmlformats.org/officeDocument/2006/relationships/hyperlink" Target="http://tutknow.ru/astronomy/4876-komety-solnechnoy-sistemy.html" TargetMode="External"/><Relationship Id="rId4" Type="http://schemas.openxmlformats.org/officeDocument/2006/relationships/hyperlink" Target="http://news_enc.academic.ru/8771/&#1052;&#1077;&#1090;&#1077;&#1086;&#1088;&#1080;&#1090;&#1085;&#1099;&#1081;_&#1076;&#1086;&#1078;&#1076;&#110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2967335"/>
            <a:ext cx="6696744" cy="2246769"/>
          </a:xfrm>
          <a:prstGeom prst="rect">
            <a:avLst/>
          </a:prstGeom>
        </p:spPr>
        <p:txBody>
          <a:bodyPr wrap="square">
            <a:spAutoFit/>
          </a:bodyPr>
          <a:lstStyle/>
          <a:p>
            <a:r>
              <a:rPr lang="ru-RU" sz="2800" dirty="0" smtClean="0">
                <a:solidFill>
                  <a:srgbClr val="7030A0"/>
                </a:solidFill>
                <a:latin typeface="Arial Black" pitchFamily="34" charset="0"/>
              </a:rPr>
              <a:t>Смирнова Елена Васильевна</a:t>
            </a:r>
          </a:p>
          <a:p>
            <a:endParaRPr lang="ru-RU" sz="2800" dirty="0" smtClean="0">
              <a:solidFill>
                <a:srgbClr val="7030A0"/>
              </a:solidFill>
              <a:latin typeface="Arial Black" pitchFamily="34" charset="0"/>
            </a:endParaRPr>
          </a:p>
          <a:p>
            <a:r>
              <a:rPr lang="ru-RU" sz="2800" dirty="0" smtClean="0">
                <a:solidFill>
                  <a:srgbClr val="7030A0"/>
                </a:solidFill>
                <a:latin typeface="Arial Black" pitchFamily="34" charset="0"/>
              </a:rPr>
              <a:t>МОУ АСОШ №2 г. </a:t>
            </a:r>
            <a:r>
              <a:rPr lang="ru-RU" sz="2800" dirty="0" err="1" smtClean="0">
                <a:solidFill>
                  <a:srgbClr val="7030A0"/>
                </a:solidFill>
                <a:latin typeface="Arial Black" pitchFamily="34" charset="0"/>
              </a:rPr>
              <a:t>Андреаполь</a:t>
            </a:r>
            <a:endParaRPr lang="ru-RU" sz="2800" dirty="0" smtClean="0">
              <a:solidFill>
                <a:srgbClr val="7030A0"/>
              </a:solidFill>
              <a:latin typeface="Arial Black" pitchFamily="34" charset="0"/>
            </a:endParaRPr>
          </a:p>
          <a:p>
            <a:endParaRPr lang="ru-RU" sz="2800" dirty="0" smtClean="0">
              <a:solidFill>
                <a:srgbClr val="7030A0"/>
              </a:solidFill>
              <a:latin typeface="Arial Black" pitchFamily="34" charset="0"/>
            </a:endParaRPr>
          </a:p>
          <a:p>
            <a:r>
              <a:rPr lang="ru-RU" sz="2800" smtClean="0">
                <a:solidFill>
                  <a:srgbClr val="7030A0"/>
                </a:solidFill>
                <a:latin typeface="Arial Black" pitchFamily="34" charset="0"/>
              </a:rPr>
              <a:t>учитель </a:t>
            </a:r>
            <a:r>
              <a:rPr lang="ru-RU" sz="2800" dirty="0" smtClean="0">
                <a:solidFill>
                  <a:srgbClr val="7030A0"/>
                </a:solidFill>
                <a:latin typeface="Arial Black" pitchFamily="34" charset="0"/>
              </a:rPr>
              <a:t>начальных классов</a:t>
            </a:r>
            <a:endParaRPr lang="ru-RU" sz="2800" dirty="0">
              <a:solidFill>
                <a:srgbClr val="7030A0"/>
              </a:solidFill>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71800" y="335846"/>
            <a:ext cx="6048672" cy="5355312"/>
          </a:xfrm>
          <a:prstGeom prst="rect">
            <a:avLst/>
          </a:prstGeom>
        </p:spPr>
        <p:txBody>
          <a:bodyPr wrap="square">
            <a:spAutoFit/>
          </a:bodyPr>
          <a:lstStyle/>
          <a:p>
            <a:r>
              <a:rPr lang="ru-RU" dirty="0">
                <a:solidFill>
                  <a:srgbClr val="7030A0"/>
                </a:solidFill>
                <a:latin typeface="Arial Black" pitchFamily="34" charset="0"/>
              </a:rPr>
              <a:t>Свежие астероиды огромных размеров могут прожить в космосе триллионы лет. Однако кометы, как и любые космические тела, не могут существовать вечно. Чем чаще они сближаются с Солнцем, тем больше теряют твердого и газообразного веществ, входящих в их состав. «Молодые» кометы могут очень сильно сбрасывать в весе до тех пор, пока на их поверхности не образуется своеобразная защитная корка, которая предотвращает дальнейшее испарение и выгорание. Тем не менее, «молодая» комета стареет, а ядро дряхлеет и теряет свой вес и размеры. Таким образом поверхностная корка приобретает множество морщин, трещин и разломов. Газовые потоки, сгорая, толкают тело кометы вперед и вперед, придавая скорости этой </a:t>
            </a:r>
            <a:r>
              <a:rPr lang="ru-RU" dirty="0" smtClean="0">
                <a:solidFill>
                  <a:srgbClr val="7030A0"/>
                </a:solidFill>
                <a:latin typeface="Arial Black" pitchFamily="34" charset="0"/>
              </a:rPr>
              <a:t>путешественнице</a:t>
            </a:r>
            <a:r>
              <a:rPr lang="ru-RU" dirty="0" smtClean="0"/>
              <a:t>.</a:t>
            </a:r>
            <a:endParaRPr lang="ru-RU" dirty="0"/>
          </a:p>
        </p:txBody>
      </p:sp>
      <p:sp>
        <p:nvSpPr>
          <p:cNvPr id="3" name="TextBox 2"/>
          <p:cNvSpPr txBox="1"/>
          <p:nvPr/>
        </p:nvSpPr>
        <p:spPr>
          <a:xfrm>
            <a:off x="467544" y="332656"/>
            <a:ext cx="2098651" cy="369332"/>
          </a:xfrm>
          <a:prstGeom prst="rect">
            <a:avLst/>
          </a:prstGeom>
          <a:noFill/>
        </p:spPr>
        <p:txBody>
          <a:bodyPr wrap="none" rtlCol="0">
            <a:spAutoFit/>
          </a:bodyPr>
          <a:lstStyle/>
          <a:p>
            <a:r>
              <a:rPr lang="ru-RU" u="sng" dirty="0" smtClean="0">
                <a:solidFill>
                  <a:srgbClr val="7030A0"/>
                </a:solidFill>
                <a:latin typeface="Arial Black" pitchFamily="34" charset="0"/>
              </a:rPr>
              <a:t>Возраст комет</a:t>
            </a:r>
            <a:endParaRPr lang="ru-RU" u="sng" dirty="0">
              <a:solidFill>
                <a:srgbClr val="7030A0"/>
              </a:solidFill>
              <a:latin typeface="Arial Black" pitchFamily="34" charset="0"/>
            </a:endParaRPr>
          </a:p>
        </p:txBody>
      </p:sp>
      <p:pic>
        <p:nvPicPr>
          <p:cNvPr id="3074" name="Picture 2" descr="http://www.vladtime.ru/uploads/posts/2016-12/thumbs/1483079819_img30.jpg"/>
          <p:cNvPicPr>
            <a:picLocks noChangeAspect="1" noChangeArrowheads="1"/>
          </p:cNvPicPr>
          <p:nvPr/>
        </p:nvPicPr>
        <p:blipFill>
          <a:blip r:embed="rId2" cstate="print"/>
          <a:srcRect/>
          <a:stretch>
            <a:fillRect/>
          </a:stretch>
        </p:blipFill>
        <p:spPr bwMode="auto">
          <a:xfrm>
            <a:off x="179512" y="764704"/>
            <a:ext cx="2520280" cy="525658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332657"/>
            <a:ext cx="8064896" cy="3139321"/>
          </a:xfrm>
          <a:prstGeom prst="rect">
            <a:avLst/>
          </a:prstGeom>
        </p:spPr>
        <p:txBody>
          <a:bodyPr wrap="square">
            <a:spAutoFit/>
          </a:bodyPr>
          <a:lstStyle/>
          <a:p>
            <a:r>
              <a:rPr lang="ru-RU" dirty="0">
                <a:solidFill>
                  <a:srgbClr val="7030A0"/>
                </a:solidFill>
                <a:latin typeface="Arial Black" pitchFamily="34" charset="0"/>
              </a:rPr>
              <a:t>Для нашей планеты встреча с этими небесными телами не предвещает ничего доброго. Большой обломок кометы или метеорит размером приблизительно около 100 метров взорвался высоко в атмосфере в июне 1908 года. В результате этой катастрофы погибло немало северных оленей и было повалено две тысячи километров тайги. Что произошло бы, если бы такая глыба разорвалась над большим городом, таким как Нью-Йорк или Москва? Это стоило бы жизни миллионам людей. А что бы случилось, если бы в Землю попала комета, диаметр которой несколько </a:t>
            </a:r>
            <a:r>
              <a:rPr lang="ru-RU" dirty="0" smtClean="0">
                <a:solidFill>
                  <a:srgbClr val="7030A0"/>
                </a:solidFill>
                <a:latin typeface="Arial Black" pitchFamily="34" charset="0"/>
              </a:rPr>
              <a:t>километров?</a:t>
            </a:r>
            <a:endParaRPr lang="ru-RU" dirty="0">
              <a:solidFill>
                <a:srgbClr val="7030A0"/>
              </a:solidFill>
              <a:latin typeface="Arial Black" pitchFamily="34" charset="0"/>
            </a:endParaRPr>
          </a:p>
        </p:txBody>
      </p:sp>
      <p:pic>
        <p:nvPicPr>
          <p:cNvPr id="2050" name="Picture 2" descr="http://www.superboomerang.ru/wp-content/uploads/2017/01/%D0%9C%D0%B5%D1%82%D0%B5%D0%BE%D1%80%D0%B8%D1%82.jpg"/>
          <p:cNvPicPr>
            <a:picLocks noChangeAspect="1" noChangeArrowheads="1"/>
          </p:cNvPicPr>
          <p:nvPr/>
        </p:nvPicPr>
        <p:blipFill>
          <a:blip r:embed="rId2" cstate="print"/>
          <a:srcRect/>
          <a:stretch>
            <a:fillRect/>
          </a:stretch>
        </p:blipFill>
        <p:spPr bwMode="auto">
          <a:xfrm>
            <a:off x="467544" y="3501008"/>
            <a:ext cx="8001000" cy="335699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404664"/>
            <a:ext cx="7632848" cy="2585323"/>
          </a:xfrm>
          <a:prstGeom prst="rect">
            <a:avLst/>
          </a:prstGeom>
        </p:spPr>
        <p:txBody>
          <a:bodyPr wrap="square">
            <a:spAutoFit/>
          </a:bodyPr>
          <a:lstStyle/>
          <a:p>
            <a:r>
              <a:rPr lang="ru-RU" b="1" u="sng" dirty="0" smtClean="0">
                <a:solidFill>
                  <a:srgbClr val="7030A0"/>
                </a:solidFill>
                <a:latin typeface="Arial Black" pitchFamily="34" charset="0"/>
              </a:rPr>
              <a:t>Самая знаменитая из комет- Комета Галлея</a:t>
            </a:r>
          </a:p>
          <a:p>
            <a:endParaRPr lang="ru-RU" b="1" u="sng" dirty="0" smtClean="0">
              <a:solidFill>
                <a:srgbClr val="7030A0"/>
              </a:solidFill>
              <a:latin typeface="Arial Black" pitchFamily="34" charset="0"/>
            </a:endParaRPr>
          </a:p>
          <a:p>
            <a:r>
              <a:rPr lang="ru-RU" dirty="0" smtClean="0">
                <a:solidFill>
                  <a:srgbClr val="7030A0"/>
                </a:solidFill>
                <a:latin typeface="Arial Black" pitchFamily="34" charset="0"/>
              </a:rPr>
              <a:t>Она </a:t>
            </a:r>
            <a:r>
              <a:rPr lang="ru-RU" dirty="0">
                <a:solidFill>
                  <a:srgbClr val="7030A0"/>
                </a:solidFill>
                <a:latin typeface="Arial Black" pitchFamily="34" charset="0"/>
              </a:rPr>
              <a:t>посещает Солнечную систему каждые 75−76 лет и каждый раз хорошо видна невооруженным глазом. Ее орбиту высчитал английский астроном </a:t>
            </a:r>
            <a:r>
              <a:rPr lang="ru-RU" dirty="0" err="1">
                <a:solidFill>
                  <a:srgbClr val="7030A0"/>
                </a:solidFill>
                <a:latin typeface="Arial Black" pitchFamily="34" charset="0"/>
              </a:rPr>
              <a:t>Эдмунд</a:t>
            </a:r>
            <a:r>
              <a:rPr lang="ru-RU" dirty="0">
                <a:solidFill>
                  <a:srgbClr val="7030A0"/>
                </a:solidFill>
                <a:latin typeface="Arial Black" pitchFamily="34" charset="0"/>
              </a:rPr>
              <a:t> Галлей, он же предсказал ее возвращение в 1759 году. В 1986 ее исследовали космические аппараты, собрав множество данных о структуре комет. Следующее появление кометы Галлея — 2061 год.</a:t>
            </a:r>
          </a:p>
        </p:txBody>
      </p:sp>
      <p:pic>
        <p:nvPicPr>
          <p:cNvPr id="1026" name="Picture 2" descr="Комета Галлея наведывается в нашу Солнечную систему каждые 75-76 лет"/>
          <p:cNvPicPr>
            <a:picLocks noChangeAspect="1" noChangeArrowheads="1"/>
          </p:cNvPicPr>
          <p:nvPr/>
        </p:nvPicPr>
        <p:blipFill>
          <a:blip r:embed="rId2" cstate="print"/>
          <a:srcRect/>
          <a:stretch>
            <a:fillRect/>
          </a:stretch>
        </p:blipFill>
        <p:spPr bwMode="auto">
          <a:xfrm>
            <a:off x="1475656" y="3429000"/>
            <a:ext cx="6096000" cy="327585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32656"/>
            <a:ext cx="7920880" cy="2585323"/>
          </a:xfrm>
          <a:prstGeom prst="rect">
            <a:avLst/>
          </a:prstGeom>
        </p:spPr>
        <p:txBody>
          <a:bodyPr wrap="square">
            <a:spAutoFit/>
          </a:bodyPr>
          <a:lstStyle/>
          <a:p>
            <a:r>
              <a:rPr lang="ru-RU" b="1" u="sng" dirty="0" smtClean="0">
                <a:solidFill>
                  <a:srgbClr val="7030A0"/>
                </a:solidFill>
                <a:latin typeface="Arial Black" pitchFamily="34" charset="0"/>
              </a:rPr>
              <a:t>Падение метеоритов</a:t>
            </a:r>
          </a:p>
          <a:p>
            <a:endParaRPr lang="ru-RU" b="1" u="sng" dirty="0" smtClean="0">
              <a:solidFill>
                <a:srgbClr val="7030A0"/>
              </a:solidFill>
              <a:latin typeface="Arial Black" pitchFamily="34" charset="0"/>
            </a:endParaRPr>
          </a:p>
          <a:p>
            <a:r>
              <a:rPr lang="ru-RU" b="1" dirty="0" smtClean="0">
                <a:solidFill>
                  <a:srgbClr val="7030A0"/>
                </a:solidFill>
                <a:latin typeface="Arial Black" pitchFamily="34" charset="0"/>
              </a:rPr>
              <a:t>30 </a:t>
            </a:r>
            <a:r>
              <a:rPr lang="ru-RU" b="1" dirty="0">
                <a:solidFill>
                  <a:srgbClr val="7030A0"/>
                </a:solidFill>
                <a:latin typeface="Arial Black" pitchFamily="34" charset="0"/>
              </a:rPr>
              <a:t>июня 1908 года</a:t>
            </a:r>
            <a:r>
              <a:rPr lang="ru-RU" dirty="0">
                <a:solidFill>
                  <a:srgbClr val="7030A0"/>
                </a:solidFill>
                <a:latin typeface="Arial Black" pitchFamily="34" charset="0"/>
              </a:rPr>
              <a:t> в земной атмосфере взорвался и упал загадочный объект, позднее названный Тунгусским метеоритом.</a:t>
            </a:r>
          </a:p>
          <a:p>
            <a:r>
              <a:rPr lang="ru-RU" dirty="0">
                <a:solidFill>
                  <a:srgbClr val="7030A0"/>
                </a:solidFill>
                <a:latin typeface="Arial Black" pitchFamily="34" charset="0"/>
              </a:rPr>
              <a:t>Место падения</a:t>
            </a:r>
          </a:p>
          <a:p>
            <a:r>
              <a:rPr lang="ru-RU" dirty="0">
                <a:solidFill>
                  <a:srgbClr val="7030A0"/>
                </a:solidFill>
                <a:latin typeface="Arial Black" pitchFamily="34" charset="0"/>
              </a:rPr>
              <a:t>Территория Восточной Сибири в междуречье Лены и Подкаменной Тунгуски навсегда осталось как </a:t>
            </a:r>
            <a:r>
              <a:rPr lang="ru-RU" b="1" dirty="0">
                <a:solidFill>
                  <a:srgbClr val="7030A0"/>
                </a:solidFill>
                <a:latin typeface="Arial Black" pitchFamily="34" charset="0"/>
              </a:rPr>
              <a:t>место падения</a:t>
            </a:r>
            <a:r>
              <a:rPr lang="ru-RU" dirty="0">
                <a:solidFill>
                  <a:srgbClr val="7030A0"/>
                </a:solidFill>
                <a:latin typeface="Arial Black" pitchFamily="34" charset="0"/>
              </a:rPr>
              <a:t> Тунгусского </a:t>
            </a:r>
            <a:r>
              <a:rPr lang="ru-RU" dirty="0" smtClean="0">
                <a:solidFill>
                  <a:srgbClr val="7030A0"/>
                </a:solidFill>
                <a:latin typeface="Arial Black" pitchFamily="34" charset="0"/>
              </a:rPr>
              <a:t>метеорита.</a:t>
            </a:r>
            <a:endParaRPr lang="ru-RU" dirty="0">
              <a:solidFill>
                <a:srgbClr val="7030A0"/>
              </a:solidFill>
              <a:latin typeface="Arial Black" pitchFamily="34" charset="0"/>
            </a:endParaRPr>
          </a:p>
        </p:txBody>
      </p:sp>
      <p:pic>
        <p:nvPicPr>
          <p:cNvPr id="52226" name="Picture 2" descr="Тунгусский метеорит - теории, экспедиции"/>
          <p:cNvPicPr>
            <a:picLocks noChangeAspect="1" noChangeArrowheads="1"/>
          </p:cNvPicPr>
          <p:nvPr/>
        </p:nvPicPr>
        <p:blipFill>
          <a:blip r:embed="rId2" cstate="print"/>
          <a:srcRect/>
          <a:stretch>
            <a:fillRect/>
          </a:stretch>
        </p:blipFill>
        <p:spPr bwMode="auto">
          <a:xfrm>
            <a:off x="395536" y="2924944"/>
            <a:ext cx="8568952" cy="393305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332656"/>
            <a:ext cx="7704856" cy="2585323"/>
          </a:xfrm>
          <a:prstGeom prst="rect">
            <a:avLst/>
          </a:prstGeom>
        </p:spPr>
        <p:txBody>
          <a:bodyPr wrap="square">
            <a:spAutoFit/>
          </a:bodyPr>
          <a:lstStyle/>
          <a:p>
            <a:r>
              <a:rPr lang="ru-RU" dirty="0">
                <a:solidFill>
                  <a:srgbClr val="7030A0"/>
                </a:solidFill>
                <a:latin typeface="Arial Black" pitchFamily="34" charset="0"/>
              </a:rPr>
              <a:t>Почти на тысячу километров вокруг слышались раскаты грома. Полет космического пришельца закончился грандиозным взрывом над безлюдной тайгой на высоте около 5 – 10 км с последующим сплошным повалом тайги в междуречье </a:t>
            </a:r>
            <a:r>
              <a:rPr lang="ru-RU" dirty="0" err="1">
                <a:solidFill>
                  <a:srgbClr val="7030A0"/>
                </a:solidFill>
                <a:latin typeface="Arial Black" pitchFamily="34" charset="0"/>
              </a:rPr>
              <a:t>Кимчу</a:t>
            </a:r>
            <a:r>
              <a:rPr lang="ru-RU" dirty="0">
                <a:solidFill>
                  <a:srgbClr val="7030A0"/>
                </a:solidFill>
                <a:latin typeface="Arial Black" pitchFamily="34" charset="0"/>
              </a:rPr>
              <a:t> и </a:t>
            </a:r>
            <a:r>
              <a:rPr lang="ru-RU" dirty="0" err="1">
                <a:solidFill>
                  <a:srgbClr val="7030A0"/>
                </a:solidFill>
                <a:latin typeface="Arial Black" pitchFamily="34" charset="0"/>
              </a:rPr>
              <a:t>Хушмо</a:t>
            </a:r>
            <a:r>
              <a:rPr lang="ru-RU" dirty="0">
                <a:solidFill>
                  <a:srgbClr val="7030A0"/>
                </a:solidFill>
                <a:latin typeface="Arial Black" pitchFamily="34" charset="0"/>
              </a:rPr>
              <a:t> – притоков реки Подкаменной Тунгуски, в 65 км от поселка </a:t>
            </a:r>
            <a:r>
              <a:rPr lang="ru-RU" dirty="0" err="1">
                <a:solidFill>
                  <a:srgbClr val="7030A0"/>
                </a:solidFill>
                <a:latin typeface="Arial Black" pitchFamily="34" charset="0"/>
              </a:rPr>
              <a:t>Ванавара</a:t>
            </a:r>
            <a:r>
              <a:rPr lang="ru-RU" dirty="0">
                <a:solidFill>
                  <a:srgbClr val="7030A0"/>
                </a:solidFill>
                <a:latin typeface="Arial Black" pitchFamily="34" charset="0"/>
              </a:rPr>
              <a:t> (Эвенкия). Живыми свидетелями космической катастрофы стали жители </a:t>
            </a:r>
            <a:r>
              <a:rPr lang="ru-RU" dirty="0" err="1">
                <a:solidFill>
                  <a:srgbClr val="7030A0"/>
                </a:solidFill>
                <a:latin typeface="Arial Black" pitchFamily="34" charset="0"/>
              </a:rPr>
              <a:t>Ванавары</a:t>
            </a:r>
            <a:r>
              <a:rPr lang="ru-RU" dirty="0">
                <a:solidFill>
                  <a:srgbClr val="7030A0"/>
                </a:solidFill>
                <a:latin typeface="Arial Black" pitchFamily="34" charset="0"/>
              </a:rPr>
              <a:t> и те немногие эвенки-кочевники, кто находился в тайге. </a:t>
            </a:r>
          </a:p>
        </p:txBody>
      </p:sp>
      <p:sp>
        <p:nvSpPr>
          <p:cNvPr id="51202" name="AutoShape 2" descr="Тунгусский метеорит - теории, экспедици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1203" name="Picture 3" descr="C:\Users\nbook\Desktop\image_5520ce97d60404.31429037.jpg"/>
          <p:cNvPicPr>
            <a:picLocks noChangeAspect="1" noChangeArrowheads="1"/>
          </p:cNvPicPr>
          <p:nvPr/>
        </p:nvPicPr>
        <p:blipFill>
          <a:blip r:embed="rId2" cstate="print"/>
          <a:srcRect/>
          <a:stretch>
            <a:fillRect/>
          </a:stretch>
        </p:blipFill>
        <p:spPr bwMode="auto">
          <a:xfrm>
            <a:off x="2339752" y="2996952"/>
            <a:ext cx="5931024" cy="3672408"/>
          </a:xfrm>
          <a:prstGeom prst="rect">
            <a:avLst/>
          </a:prstGeom>
          <a:noFill/>
        </p:spPr>
      </p:pic>
      <p:sp>
        <p:nvSpPr>
          <p:cNvPr id="5" name="TextBox 4"/>
          <p:cNvSpPr txBox="1"/>
          <p:nvPr/>
        </p:nvSpPr>
        <p:spPr>
          <a:xfrm>
            <a:off x="3059832" y="6237312"/>
            <a:ext cx="4581703" cy="369332"/>
          </a:xfrm>
          <a:prstGeom prst="rect">
            <a:avLst/>
          </a:prstGeom>
          <a:noFill/>
        </p:spPr>
        <p:txBody>
          <a:bodyPr wrap="none" rtlCol="0">
            <a:spAutoFit/>
          </a:bodyPr>
          <a:lstStyle/>
          <a:p>
            <a:r>
              <a:rPr lang="ru-RU" dirty="0" smtClean="0">
                <a:latin typeface="Arial Black" pitchFamily="34" charset="0"/>
              </a:rPr>
              <a:t>Фрагмент Тунгусского метеорита</a:t>
            </a:r>
            <a:endParaRPr lang="ru-RU" dirty="0">
              <a:latin typeface="Arial Black"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404664"/>
            <a:ext cx="7488832" cy="3416320"/>
          </a:xfrm>
          <a:prstGeom prst="rect">
            <a:avLst/>
          </a:prstGeom>
        </p:spPr>
        <p:txBody>
          <a:bodyPr wrap="square">
            <a:spAutoFit/>
          </a:bodyPr>
          <a:lstStyle/>
          <a:p>
            <a:r>
              <a:rPr lang="ru-RU" b="1" dirty="0" smtClean="0">
                <a:solidFill>
                  <a:srgbClr val="7030A0"/>
                </a:solidFill>
                <a:latin typeface="Arial Black" pitchFamily="34" charset="0"/>
              </a:rPr>
              <a:t>Тунгусский </a:t>
            </a:r>
            <a:r>
              <a:rPr lang="ru-RU" b="1" dirty="0">
                <a:solidFill>
                  <a:srgbClr val="7030A0"/>
                </a:solidFill>
                <a:latin typeface="Arial Black" pitchFamily="34" charset="0"/>
              </a:rPr>
              <a:t>метеорит</a:t>
            </a:r>
            <a:r>
              <a:rPr lang="ru-RU" dirty="0">
                <a:solidFill>
                  <a:srgbClr val="7030A0"/>
                </a:solidFill>
                <a:latin typeface="Arial Black" pitchFamily="34" charset="0"/>
              </a:rPr>
              <a:t> вызвал взрывную волну, которой в радиусе около 40 км был повален лес, уничтожены звери, пострадали люди. </a:t>
            </a:r>
            <a:r>
              <a:rPr lang="ru-RU" b="1" dirty="0">
                <a:solidFill>
                  <a:srgbClr val="7030A0"/>
                </a:solidFill>
                <a:latin typeface="Arial Black" pitchFamily="34" charset="0"/>
              </a:rPr>
              <a:t>Его размер составлял 30 метров</a:t>
            </a:r>
            <a:r>
              <a:rPr lang="ru-RU" dirty="0">
                <a:solidFill>
                  <a:srgbClr val="7030A0"/>
                </a:solidFill>
                <a:latin typeface="Arial Black" pitchFamily="34" charset="0"/>
              </a:rPr>
              <a:t>. </a:t>
            </a:r>
            <a:r>
              <a:rPr lang="ru-RU" dirty="0" err="1">
                <a:solidFill>
                  <a:srgbClr val="7030A0"/>
                </a:solidFill>
                <a:latin typeface="Arial Black" pitchFamily="34" charset="0"/>
              </a:rPr>
              <a:t>Из‑за</a:t>
            </a:r>
            <a:r>
              <a:rPr lang="ru-RU" dirty="0">
                <a:solidFill>
                  <a:srgbClr val="7030A0"/>
                </a:solidFill>
                <a:latin typeface="Arial Black" pitchFamily="34" charset="0"/>
              </a:rPr>
              <a:t> мощной световой </a:t>
            </a:r>
            <a:r>
              <a:rPr lang="ru-RU" dirty="0" smtClean="0">
                <a:solidFill>
                  <a:srgbClr val="7030A0"/>
                </a:solidFill>
                <a:latin typeface="Arial Black" pitchFamily="34" charset="0"/>
              </a:rPr>
              <a:t>вспышки. Облака</a:t>
            </a:r>
            <a:r>
              <a:rPr lang="ru-RU" dirty="0">
                <a:solidFill>
                  <a:srgbClr val="7030A0"/>
                </a:solidFill>
                <a:latin typeface="Arial Black" pitchFamily="34" charset="0"/>
              </a:rPr>
              <a:t>, образовавшиеся на высоте около 80 км, интенсивно отражали солнечные лучи, тем самым создавая эффект светлых ночей даже там, где их прежде не наблюдали. На всей этой гигантской территории вечером 30 июня практически не наступила ночь: весь небосвод светился (можно было в полночь читать газету без искусственного освещения). Это явление продолжалось несколько ночей</a:t>
            </a:r>
            <a:r>
              <a:rPr lang="ru-RU" dirty="0"/>
              <a:t>.</a:t>
            </a:r>
          </a:p>
        </p:txBody>
      </p:sp>
      <p:pic>
        <p:nvPicPr>
          <p:cNvPr id="50178" name="Picture 2" descr="http://1001historyfact.ru/wp-content/uploads/2016/07/3-768x384.jpg"/>
          <p:cNvPicPr>
            <a:picLocks noChangeAspect="1" noChangeArrowheads="1"/>
          </p:cNvPicPr>
          <p:nvPr/>
        </p:nvPicPr>
        <p:blipFill>
          <a:blip r:embed="rId2" cstate="print"/>
          <a:srcRect/>
          <a:stretch>
            <a:fillRect/>
          </a:stretch>
        </p:blipFill>
        <p:spPr bwMode="auto">
          <a:xfrm>
            <a:off x="899592" y="3717032"/>
            <a:ext cx="7315200" cy="314096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332656"/>
            <a:ext cx="7632848" cy="1200329"/>
          </a:xfrm>
          <a:prstGeom prst="rect">
            <a:avLst/>
          </a:prstGeom>
        </p:spPr>
        <p:txBody>
          <a:bodyPr wrap="square">
            <a:spAutoFit/>
          </a:bodyPr>
          <a:lstStyle/>
          <a:p>
            <a:r>
              <a:rPr lang="ru-RU" b="1" u="sng" dirty="0">
                <a:solidFill>
                  <a:srgbClr val="7030A0"/>
                </a:solidFill>
                <a:latin typeface="Arial Black" pitchFamily="34" charset="0"/>
              </a:rPr>
              <a:t>Метеоритный дождь</a:t>
            </a:r>
            <a:r>
              <a:rPr lang="ru-RU" dirty="0">
                <a:solidFill>
                  <a:srgbClr val="7030A0"/>
                </a:solidFill>
                <a:latin typeface="Arial Black" pitchFamily="34" charset="0"/>
              </a:rPr>
              <a:t> (железный дождь, каменный дождь, огненный дождь) — множественное падение метеоритов вследствие разрушения </a:t>
            </a:r>
            <a:r>
              <a:rPr lang="ru-RU" dirty="0" smtClean="0">
                <a:solidFill>
                  <a:srgbClr val="7030A0"/>
                </a:solidFill>
                <a:latin typeface="Arial Black" pitchFamily="34" charset="0"/>
              </a:rPr>
              <a:t>крупного метеорита</a:t>
            </a:r>
            <a:r>
              <a:rPr lang="ru-RU" dirty="0">
                <a:solidFill>
                  <a:srgbClr val="7030A0"/>
                </a:solidFill>
                <a:latin typeface="Arial Black" pitchFamily="34" charset="0"/>
              </a:rPr>
              <a:t> в процессе падения на </a:t>
            </a:r>
            <a:r>
              <a:rPr lang="ru-RU" dirty="0" smtClean="0">
                <a:solidFill>
                  <a:srgbClr val="7030A0"/>
                </a:solidFill>
                <a:latin typeface="Arial Black" pitchFamily="34" charset="0"/>
              </a:rPr>
              <a:t>Землю.</a:t>
            </a:r>
            <a:endParaRPr lang="ru-RU" dirty="0">
              <a:solidFill>
                <a:srgbClr val="7030A0"/>
              </a:solidFill>
              <a:latin typeface="Arial Black" pitchFamily="34" charset="0"/>
            </a:endParaRPr>
          </a:p>
        </p:txBody>
      </p:sp>
      <p:sp>
        <p:nvSpPr>
          <p:cNvPr id="3" name="Прямоугольник 2"/>
          <p:cNvSpPr/>
          <p:nvPr/>
        </p:nvSpPr>
        <p:spPr>
          <a:xfrm>
            <a:off x="323528" y="4293096"/>
            <a:ext cx="8352928" cy="1754326"/>
          </a:xfrm>
          <a:prstGeom prst="rect">
            <a:avLst/>
          </a:prstGeom>
        </p:spPr>
        <p:txBody>
          <a:bodyPr wrap="square">
            <a:spAutoFit/>
          </a:bodyPr>
          <a:lstStyle/>
          <a:p>
            <a:r>
              <a:rPr lang="ru-RU" dirty="0">
                <a:solidFill>
                  <a:srgbClr val="7030A0"/>
                </a:solidFill>
                <a:latin typeface="Arial Black" pitchFamily="34" charset="0"/>
              </a:rPr>
              <a:t>Очень часто метеоритный дождь путают с другим явлением - метеорным потоком (или метеорным дождем). Чтобы понять разницу, необходимо помнить, что метеорит - космическое тело, достигшее </a:t>
            </a:r>
            <a:r>
              <a:rPr lang="ru-RU" dirty="0" smtClean="0">
                <a:solidFill>
                  <a:srgbClr val="7030A0"/>
                </a:solidFill>
                <a:latin typeface="Arial Black" pitchFamily="34" charset="0"/>
              </a:rPr>
              <a:t>поверхности Земли</a:t>
            </a:r>
            <a:r>
              <a:rPr lang="ru-RU" dirty="0">
                <a:solidFill>
                  <a:srgbClr val="7030A0"/>
                </a:solidFill>
                <a:latin typeface="Arial Black" pitchFamily="34" charset="0"/>
              </a:rPr>
              <a:t>, а метеор - космическое тело, прошедшее через земную атмосферу и оставившее яркий </a:t>
            </a:r>
            <a:r>
              <a:rPr lang="ru-RU" dirty="0" smtClean="0">
                <a:solidFill>
                  <a:srgbClr val="7030A0"/>
                </a:solidFill>
                <a:latin typeface="Arial Black" pitchFamily="34" charset="0"/>
              </a:rPr>
              <a:t>светящийся след</a:t>
            </a:r>
            <a:r>
              <a:rPr lang="ru-RU" dirty="0">
                <a:solidFill>
                  <a:srgbClr val="7030A0"/>
                </a:solidFill>
                <a:latin typeface="Arial Black" pitchFamily="34" charset="0"/>
              </a:rPr>
              <a:t> при сгорании в ней.</a:t>
            </a:r>
          </a:p>
        </p:txBody>
      </p:sp>
      <p:pic>
        <p:nvPicPr>
          <p:cNvPr id="49154" name="Picture 2" descr="http://www.posadfm.ru/img/upload/-2013/1117%20leonidsmonuments_sabatini.jpg"/>
          <p:cNvPicPr>
            <a:picLocks noChangeAspect="1" noChangeArrowheads="1"/>
          </p:cNvPicPr>
          <p:nvPr/>
        </p:nvPicPr>
        <p:blipFill>
          <a:blip r:embed="rId2" cstate="print"/>
          <a:srcRect/>
          <a:stretch>
            <a:fillRect/>
          </a:stretch>
        </p:blipFill>
        <p:spPr bwMode="auto">
          <a:xfrm>
            <a:off x="1979712" y="1628800"/>
            <a:ext cx="4857750" cy="252028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404664"/>
            <a:ext cx="8352928" cy="2308324"/>
          </a:xfrm>
          <a:prstGeom prst="rect">
            <a:avLst/>
          </a:prstGeom>
        </p:spPr>
        <p:txBody>
          <a:bodyPr wrap="square">
            <a:spAutoFit/>
          </a:bodyPr>
          <a:lstStyle/>
          <a:p>
            <a:r>
              <a:rPr lang="ru-RU" dirty="0"/>
              <a:t> </a:t>
            </a:r>
            <a:r>
              <a:rPr lang="ru-RU" dirty="0" smtClean="0">
                <a:solidFill>
                  <a:srgbClr val="7030A0"/>
                </a:solidFill>
                <a:latin typeface="Arial Black" pitchFamily="34" charset="0"/>
              </a:rPr>
              <a:t>Совсем недавно,15 февраля 2013года  в Челябинске метеорит упал на </a:t>
            </a:r>
            <a:r>
              <a:rPr lang="ru-RU" dirty="0">
                <a:solidFill>
                  <a:srgbClr val="7030A0"/>
                </a:solidFill>
                <a:latin typeface="Arial Black" pitchFamily="34" charset="0"/>
              </a:rPr>
              <a:t>земную поверхность </a:t>
            </a:r>
            <a:r>
              <a:rPr lang="ru-RU" dirty="0" smtClean="0">
                <a:solidFill>
                  <a:srgbClr val="7030A0"/>
                </a:solidFill>
                <a:latin typeface="Arial Black" pitchFamily="34" charset="0"/>
              </a:rPr>
              <a:t>в </a:t>
            </a:r>
            <a:r>
              <a:rPr lang="ru-RU" dirty="0">
                <a:solidFill>
                  <a:srgbClr val="7030A0"/>
                </a:solidFill>
                <a:latin typeface="Arial Black" pitchFamily="34" charset="0"/>
              </a:rPr>
              <a:t>результате торможения в атмосфере Земли небольшого </a:t>
            </a:r>
            <a:r>
              <a:rPr lang="ru-RU" dirty="0" smtClean="0">
                <a:solidFill>
                  <a:srgbClr val="7030A0"/>
                </a:solidFill>
                <a:latin typeface="Arial Black" pitchFamily="34" charset="0"/>
              </a:rPr>
              <a:t>астероида.</a:t>
            </a:r>
            <a:r>
              <a:rPr lang="ru-RU" dirty="0">
                <a:solidFill>
                  <a:srgbClr val="7030A0"/>
                </a:solidFill>
                <a:latin typeface="Arial Black" pitchFamily="34" charset="0"/>
              </a:rPr>
              <a:t> </a:t>
            </a:r>
            <a:endParaRPr lang="ru-RU" dirty="0" smtClean="0">
              <a:solidFill>
                <a:srgbClr val="7030A0"/>
              </a:solidFill>
              <a:latin typeface="Arial Black" pitchFamily="34" charset="0"/>
            </a:endParaRPr>
          </a:p>
          <a:p>
            <a:endParaRPr lang="ru-RU" dirty="0" smtClean="0">
              <a:solidFill>
                <a:srgbClr val="7030A0"/>
              </a:solidFill>
              <a:latin typeface="Arial Black" pitchFamily="34" charset="0"/>
            </a:endParaRPr>
          </a:p>
          <a:p>
            <a:r>
              <a:rPr lang="ru-RU" dirty="0" smtClean="0">
                <a:solidFill>
                  <a:srgbClr val="7030A0"/>
                </a:solidFill>
                <a:latin typeface="Arial Black" pitchFamily="34" charset="0"/>
              </a:rPr>
              <a:t> </a:t>
            </a:r>
            <a:r>
              <a:rPr lang="ru-RU" dirty="0">
                <a:solidFill>
                  <a:srgbClr val="7030A0"/>
                </a:solidFill>
                <a:latin typeface="Arial Black" pitchFamily="34" charset="0"/>
              </a:rPr>
              <a:t>Многие фрагменты найдены на территории Челябинской области. Наиболее крупные из фрагментов, общей массой 654 </a:t>
            </a:r>
            <a:r>
              <a:rPr lang="ru-RU" dirty="0" smtClean="0">
                <a:solidFill>
                  <a:srgbClr val="7030A0"/>
                </a:solidFill>
                <a:latin typeface="Arial Black" pitchFamily="34" charset="0"/>
              </a:rPr>
              <a:t>кг, </a:t>
            </a:r>
            <a:r>
              <a:rPr lang="ru-RU" dirty="0">
                <a:solidFill>
                  <a:srgbClr val="7030A0"/>
                </a:solidFill>
                <a:latin typeface="Arial Black" pitchFamily="34" charset="0"/>
              </a:rPr>
              <a:t>были подняты 16 октября 2013 года со дна </a:t>
            </a:r>
            <a:r>
              <a:rPr lang="ru-RU" dirty="0" smtClean="0">
                <a:solidFill>
                  <a:srgbClr val="7030A0"/>
                </a:solidFill>
                <a:latin typeface="Arial Black" pitchFamily="34" charset="0"/>
              </a:rPr>
              <a:t>озера в Челябинской области.</a:t>
            </a:r>
            <a:endParaRPr lang="ru-RU" dirty="0">
              <a:solidFill>
                <a:srgbClr val="7030A0"/>
              </a:solidFill>
              <a:latin typeface="Arial Black" pitchFamily="34" charset="0"/>
            </a:endParaRPr>
          </a:p>
        </p:txBody>
      </p:sp>
      <p:pic>
        <p:nvPicPr>
          <p:cNvPr id="48130" name="Picture 2" descr="http://ru-an.info/Photo/QNews/n30242/1.gif?1418381874"/>
          <p:cNvPicPr>
            <a:picLocks noChangeAspect="1" noChangeArrowheads="1"/>
          </p:cNvPicPr>
          <p:nvPr/>
        </p:nvPicPr>
        <p:blipFill>
          <a:blip r:embed="rId2" cstate="print"/>
          <a:srcRect/>
          <a:stretch>
            <a:fillRect/>
          </a:stretch>
        </p:blipFill>
        <p:spPr bwMode="auto">
          <a:xfrm>
            <a:off x="323528" y="3356992"/>
            <a:ext cx="4680520" cy="3284984"/>
          </a:xfrm>
          <a:prstGeom prst="rect">
            <a:avLst/>
          </a:prstGeom>
          <a:noFill/>
        </p:spPr>
      </p:pic>
      <p:pic>
        <p:nvPicPr>
          <p:cNvPr id="48132" name="Picture 4" descr="https://wildlife.by/upload/sites/default/files/Elena/met_3.jpg"/>
          <p:cNvPicPr>
            <a:picLocks noChangeAspect="1" noChangeArrowheads="1"/>
          </p:cNvPicPr>
          <p:nvPr/>
        </p:nvPicPr>
        <p:blipFill>
          <a:blip r:embed="rId3" cstate="print"/>
          <a:srcRect/>
          <a:stretch>
            <a:fillRect/>
          </a:stretch>
        </p:blipFill>
        <p:spPr bwMode="auto">
          <a:xfrm>
            <a:off x="5364088" y="3356992"/>
            <a:ext cx="3528392" cy="324036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260647"/>
            <a:ext cx="8280920" cy="5909310"/>
          </a:xfrm>
          <a:prstGeom prst="rect">
            <a:avLst/>
          </a:prstGeom>
        </p:spPr>
        <p:txBody>
          <a:bodyPr wrap="square">
            <a:spAutoFit/>
          </a:bodyPr>
          <a:lstStyle/>
          <a:p>
            <a:r>
              <a:rPr lang="ru-RU" dirty="0" smtClean="0">
                <a:solidFill>
                  <a:srgbClr val="7030A0"/>
                </a:solidFill>
                <a:latin typeface="Arial Black" pitchFamily="34" charset="0"/>
              </a:rPr>
              <a:t>Особенности </a:t>
            </a:r>
            <a:r>
              <a:rPr lang="ru-RU" dirty="0">
                <a:solidFill>
                  <a:srgbClr val="7030A0"/>
                </a:solidFill>
                <a:latin typeface="Arial Black" pitchFamily="34" charset="0"/>
              </a:rPr>
              <a:t>комет:</a:t>
            </a:r>
            <a:r>
              <a:rPr lang="ru-RU" dirty="0" smtClean="0">
                <a:solidFill>
                  <a:srgbClr val="7030A0"/>
                </a:solidFill>
                <a:latin typeface="Arial Black" pitchFamily="34" charset="0"/>
              </a:rPr>
              <a:t/>
            </a:r>
            <a:br>
              <a:rPr lang="ru-RU" dirty="0" smtClean="0">
                <a:solidFill>
                  <a:srgbClr val="7030A0"/>
                </a:solidFill>
                <a:latin typeface="Arial Black" pitchFamily="34" charset="0"/>
              </a:rPr>
            </a:br>
            <a:r>
              <a:rPr lang="ru-RU" dirty="0" smtClean="0">
                <a:solidFill>
                  <a:srgbClr val="7030A0"/>
                </a:solidFill>
                <a:latin typeface="Arial Black" pitchFamily="34" charset="0"/>
              </a:rPr>
              <a:t/>
            </a:r>
            <a:br>
              <a:rPr lang="ru-RU" dirty="0" smtClean="0">
                <a:solidFill>
                  <a:srgbClr val="7030A0"/>
                </a:solidFill>
                <a:latin typeface="Arial Black" pitchFamily="34" charset="0"/>
              </a:rPr>
            </a:br>
            <a:r>
              <a:rPr lang="ru-RU" dirty="0">
                <a:solidFill>
                  <a:srgbClr val="7030A0"/>
                </a:solidFill>
                <a:latin typeface="Arial Black" pitchFamily="34" charset="0"/>
              </a:rPr>
              <a:t>Кометы — это так называемые снежки, проходящие по своей орбите и имеющие в составе пыльные, </a:t>
            </a:r>
            <a:r>
              <a:rPr lang="ru-RU" dirty="0" err="1">
                <a:solidFill>
                  <a:srgbClr val="7030A0"/>
                </a:solidFill>
                <a:latin typeface="Arial Black" pitchFamily="34" charset="0"/>
              </a:rPr>
              <a:t>скалообразные</a:t>
            </a:r>
            <a:r>
              <a:rPr lang="ru-RU" dirty="0">
                <a:solidFill>
                  <a:srgbClr val="7030A0"/>
                </a:solidFill>
                <a:latin typeface="Arial Black" pitchFamily="34" charset="0"/>
              </a:rPr>
              <a:t> и газообразные скопления</a:t>
            </a:r>
            <a:r>
              <a:rPr lang="ru-RU" dirty="0" smtClean="0">
                <a:solidFill>
                  <a:srgbClr val="7030A0"/>
                </a:solidFill>
                <a:latin typeface="Arial Black" pitchFamily="34" charset="0"/>
              </a:rPr>
              <a:t>.</a:t>
            </a:r>
            <a:r>
              <a:rPr lang="ru-RU" dirty="0">
                <a:solidFill>
                  <a:srgbClr val="7030A0"/>
                </a:solidFill>
                <a:latin typeface="Arial Black" pitchFamily="34" charset="0"/>
              </a:rPr>
              <a:t/>
            </a:r>
            <a:br>
              <a:rPr lang="ru-RU" dirty="0">
                <a:solidFill>
                  <a:srgbClr val="7030A0"/>
                </a:solidFill>
                <a:latin typeface="Arial Black" pitchFamily="34" charset="0"/>
              </a:rPr>
            </a:br>
            <a:endParaRPr lang="ru-RU" dirty="0">
              <a:solidFill>
                <a:srgbClr val="7030A0"/>
              </a:solidFill>
              <a:latin typeface="Arial Black" pitchFamily="34" charset="0"/>
            </a:endParaRPr>
          </a:p>
          <a:p>
            <a:r>
              <a:rPr lang="ru-RU" dirty="0">
                <a:solidFill>
                  <a:srgbClr val="7030A0"/>
                </a:solidFill>
                <a:latin typeface="Arial Black" pitchFamily="34" charset="0"/>
              </a:rPr>
              <a:t>Разогревание небесного тела происходит в течение периода приближения к главной звезде Солнечной системы</a:t>
            </a:r>
            <a:r>
              <a:rPr lang="ru-RU" dirty="0" smtClean="0">
                <a:solidFill>
                  <a:srgbClr val="7030A0"/>
                </a:solidFill>
                <a:latin typeface="Arial Black" pitchFamily="34" charset="0"/>
              </a:rPr>
              <a:t>.</a:t>
            </a:r>
            <a:r>
              <a:rPr lang="ru-RU" dirty="0">
                <a:solidFill>
                  <a:srgbClr val="7030A0"/>
                </a:solidFill>
                <a:latin typeface="Arial Black" pitchFamily="34" charset="0"/>
              </a:rPr>
              <a:t/>
            </a:r>
            <a:br>
              <a:rPr lang="ru-RU" dirty="0">
                <a:solidFill>
                  <a:srgbClr val="7030A0"/>
                </a:solidFill>
                <a:latin typeface="Arial Black" pitchFamily="34" charset="0"/>
              </a:rPr>
            </a:br>
            <a:endParaRPr lang="ru-RU" dirty="0">
              <a:solidFill>
                <a:srgbClr val="7030A0"/>
              </a:solidFill>
              <a:latin typeface="Arial Black" pitchFamily="34" charset="0"/>
            </a:endParaRPr>
          </a:p>
          <a:p>
            <a:r>
              <a:rPr lang="ru-RU" dirty="0">
                <a:solidFill>
                  <a:srgbClr val="7030A0"/>
                </a:solidFill>
                <a:latin typeface="Arial Black" pitchFamily="34" charset="0"/>
              </a:rPr>
              <a:t>У комет отсутствуют спутники, которые характерны для планет</a:t>
            </a:r>
            <a:r>
              <a:rPr lang="ru-RU" dirty="0" smtClean="0">
                <a:solidFill>
                  <a:srgbClr val="7030A0"/>
                </a:solidFill>
                <a:latin typeface="Arial Black" pitchFamily="34" charset="0"/>
              </a:rPr>
              <a:t>.</a:t>
            </a:r>
            <a:r>
              <a:rPr lang="ru-RU" dirty="0">
                <a:solidFill>
                  <a:srgbClr val="7030A0"/>
                </a:solidFill>
                <a:latin typeface="Arial Black" pitchFamily="34" charset="0"/>
              </a:rPr>
              <a:t/>
            </a:r>
            <a:br>
              <a:rPr lang="ru-RU" dirty="0">
                <a:solidFill>
                  <a:srgbClr val="7030A0"/>
                </a:solidFill>
                <a:latin typeface="Arial Black" pitchFamily="34" charset="0"/>
              </a:rPr>
            </a:br>
            <a:endParaRPr lang="ru-RU" dirty="0">
              <a:solidFill>
                <a:srgbClr val="7030A0"/>
              </a:solidFill>
              <a:latin typeface="Arial Black" pitchFamily="34" charset="0"/>
            </a:endParaRPr>
          </a:p>
          <a:p>
            <a:r>
              <a:rPr lang="ru-RU" dirty="0">
                <a:solidFill>
                  <a:srgbClr val="7030A0"/>
                </a:solidFill>
                <a:latin typeface="Arial Black" pitchFamily="34" charset="0"/>
              </a:rPr>
              <a:t>Системы образований в виде колец также не свойственны для комет</a:t>
            </a:r>
            <a:r>
              <a:rPr lang="ru-RU" dirty="0" smtClean="0">
                <a:solidFill>
                  <a:srgbClr val="7030A0"/>
                </a:solidFill>
                <a:latin typeface="Arial Black" pitchFamily="34" charset="0"/>
              </a:rPr>
              <a:t>.</a:t>
            </a:r>
            <a:r>
              <a:rPr lang="ru-RU" dirty="0">
                <a:solidFill>
                  <a:srgbClr val="7030A0"/>
                </a:solidFill>
                <a:latin typeface="Arial Black" pitchFamily="34" charset="0"/>
              </a:rPr>
              <a:t/>
            </a:r>
            <a:br>
              <a:rPr lang="ru-RU" dirty="0">
                <a:solidFill>
                  <a:srgbClr val="7030A0"/>
                </a:solidFill>
                <a:latin typeface="Arial Black" pitchFamily="34" charset="0"/>
              </a:rPr>
            </a:br>
            <a:endParaRPr lang="ru-RU" dirty="0">
              <a:solidFill>
                <a:srgbClr val="7030A0"/>
              </a:solidFill>
              <a:latin typeface="Arial Black" pitchFamily="34" charset="0"/>
            </a:endParaRPr>
          </a:p>
          <a:p>
            <a:r>
              <a:rPr lang="ru-RU" dirty="0">
                <a:solidFill>
                  <a:srgbClr val="7030A0"/>
                </a:solidFill>
                <a:latin typeface="Arial Black" pitchFamily="34" charset="0"/>
              </a:rPr>
              <a:t>Размер данных небесных тел определить сложно и порой нереально.</a:t>
            </a:r>
            <a:br>
              <a:rPr lang="ru-RU" dirty="0">
                <a:solidFill>
                  <a:srgbClr val="7030A0"/>
                </a:solidFill>
                <a:latin typeface="Arial Black" pitchFamily="34" charset="0"/>
              </a:rPr>
            </a:br>
            <a:r>
              <a:rPr lang="ru-RU" dirty="0">
                <a:solidFill>
                  <a:srgbClr val="7030A0"/>
                </a:solidFill>
                <a:latin typeface="Arial Black" pitchFamily="34" charset="0"/>
              </a:rPr>
              <a:t/>
            </a:r>
            <a:br>
              <a:rPr lang="ru-RU" dirty="0">
                <a:solidFill>
                  <a:srgbClr val="7030A0"/>
                </a:solidFill>
                <a:latin typeface="Arial Black" pitchFamily="34" charset="0"/>
              </a:rPr>
            </a:br>
            <a:endParaRPr lang="ru-RU" dirty="0">
              <a:solidFill>
                <a:srgbClr val="7030A0"/>
              </a:solidFill>
              <a:latin typeface="Arial Black" pitchFamily="34" charset="0"/>
            </a:endParaRPr>
          </a:p>
          <a:p>
            <a:r>
              <a:rPr lang="ru-RU" dirty="0">
                <a:solidFill>
                  <a:srgbClr val="7030A0"/>
                </a:solidFill>
                <a:latin typeface="Arial Black" pitchFamily="34" charset="0"/>
              </a:rPr>
              <a:t>Кометы не поддерживают жизнь. Впрочем, их состав может служить определенным строительным материалом.</a:t>
            </a:r>
          </a:p>
        </p:txBody>
      </p:sp>
      <p:pic>
        <p:nvPicPr>
          <p:cNvPr id="2050" name="Picture 2" descr="C:\Users\nbook\Desktop\866416163.jpg"/>
          <p:cNvPicPr>
            <a:picLocks noChangeAspect="1" noChangeArrowheads="1" noCrop="1"/>
          </p:cNvPicPr>
          <p:nvPr/>
        </p:nvPicPr>
        <p:blipFill>
          <a:blip r:embed="rId2" cstate="print">
            <a:clrChange>
              <a:clrFrom>
                <a:srgbClr val="FFFFFF"/>
              </a:clrFrom>
              <a:clrTo>
                <a:srgbClr val="FFFFFF">
                  <a:alpha val="0"/>
                </a:srgbClr>
              </a:clrTo>
            </a:clrChange>
          </a:blip>
          <a:srcRect/>
          <a:stretch>
            <a:fillRect/>
          </a:stretch>
        </p:blipFill>
        <p:spPr bwMode="auto">
          <a:xfrm>
            <a:off x="7452320" y="0"/>
            <a:ext cx="1428750" cy="952500"/>
          </a:xfrm>
          <a:prstGeom prst="rect">
            <a:avLst/>
          </a:prstGeom>
          <a:noFill/>
        </p:spPr>
      </p:pic>
      <p:pic>
        <p:nvPicPr>
          <p:cNvPr id="4" name="Picture 2" descr="C:\Users\nbook\Desktop\866416163.jpg"/>
          <p:cNvPicPr>
            <a:picLocks noChangeAspect="1" noChangeArrowheads="1" noCrop="1"/>
          </p:cNvPicPr>
          <p:nvPr/>
        </p:nvPicPr>
        <p:blipFill>
          <a:blip r:embed="rId2" cstate="print">
            <a:clrChange>
              <a:clrFrom>
                <a:srgbClr val="FFFFFF"/>
              </a:clrFrom>
              <a:clrTo>
                <a:srgbClr val="FFFFFF">
                  <a:alpha val="0"/>
                </a:srgbClr>
              </a:clrTo>
            </a:clrChange>
          </a:blip>
          <a:srcRect/>
          <a:stretch>
            <a:fillRect/>
          </a:stretch>
        </p:blipFill>
        <p:spPr bwMode="auto">
          <a:xfrm>
            <a:off x="2267744" y="4293096"/>
            <a:ext cx="1860798" cy="1440160"/>
          </a:xfrm>
          <a:prstGeom prst="rect">
            <a:avLst/>
          </a:prstGeom>
          <a:noFill/>
        </p:spPr>
      </p:pic>
      <p:pic>
        <p:nvPicPr>
          <p:cNvPr id="5" name="Picture 2" descr="C:\Users\nbook\Desktop\866416163.jpg"/>
          <p:cNvPicPr>
            <a:picLocks noChangeAspect="1" noChangeArrowheads="1" noCrop="1"/>
          </p:cNvPicPr>
          <p:nvPr/>
        </p:nvPicPr>
        <p:blipFill>
          <a:blip r:embed="rId2" cstate="print">
            <a:clrChange>
              <a:clrFrom>
                <a:srgbClr val="FFFFFF"/>
              </a:clrFrom>
              <a:clrTo>
                <a:srgbClr val="FFFFFF">
                  <a:alpha val="0"/>
                </a:srgbClr>
              </a:clrTo>
            </a:clrChange>
          </a:blip>
          <a:srcRect/>
          <a:stretch>
            <a:fillRect/>
          </a:stretch>
        </p:blipFill>
        <p:spPr bwMode="auto">
          <a:xfrm>
            <a:off x="7452320" y="5229200"/>
            <a:ext cx="1428750" cy="16288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548680"/>
            <a:ext cx="8208912" cy="1477328"/>
          </a:xfrm>
          <a:prstGeom prst="rect">
            <a:avLst/>
          </a:prstGeom>
        </p:spPr>
        <p:txBody>
          <a:bodyPr wrap="square">
            <a:spAutoFit/>
          </a:bodyPr>
          <a:lstStyle/>
          <a:p>
            <a:r>
              <a:rPr lang="ru-RU" dirty="0">
                <a:solidFill>
                  <a:srgbClr val="7030A0"/>
                </a:solidFill>
                <a:latin typeface="Arial Black" pitchFamily="34" charset="0"/>
              </a:rPr>
              <a:t>Кометы Солнечной системы — тема увлекательная и требующая дальнейшего изучения. Ученые всего мира, занимающиеся исследованием Космоса, стараются разгадать тайны, которые несут в себе эти небесные тела поразительной красоты и мощи.</a:t>
            </a:r>
          </a:p>
        </p:txBody>
      </p:sp>
      <p:pic>
        <p:nvPicPr>
          <p:cNvPr id="67586" name="Picture 2" descr="Комета на ночном небе Сибири"/>
          <p:cNvPicPr>
            <a:picLocks noChangeAspect="1" noChangeArrowheads="1"/>
          </p:cNvPicPr>
          <p:nvPr/>
        </p:nvPicPr>
        <p:blipFill>
          <a:blip r:embed="rId2" cstate="print"/>
          <a:srcRect r="2303" b="8973"/>
          <a:stretch>
            <a:fillRect/>
          </a:stretch>
        </p:blipFill>
        <p:spPr bwMode="auto">
          <a:xfrm>
            <a:off x="539552" y="2348880"/>
            <a:ext cx="7848872" cy="424847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s://portal.iv-edu.ru/dep/mouoshuya/shuya_mbdou39/DocLib/%D0%9A%D0%B0%D1%80%D1%82%D0%B8%D0%BD%D0%BA%D0%B0%20%D0%97%D0%B2%D0%B5%D0%B7%D0%B4%D0%BE%D1%87%D0%BA%D0%B0.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91680" y="1412776"/>
            <a:ext cx="6444208" cy="5032995"/>
          </a:xfrm>
          <a:prstGeom prst="rect">
            <a:avLst/>
          </a:prstGeom>
          <a:noFill/>
        </p:spPr>
      </p:pic>
      <p:sp>
        <p:nvSpPr>
          <p:cNvPr id="5" name="TextBox 4"/>
          <p:cNvSpPr txBox="1"/>
          <p:nvPr/>
        </p:nvSpPr>
        <p:spPr>
          <a:xfrm>
            <a:off x="827584" y="332656"/>
            <a:ext cx="7056784" cy="769441"/>
          </a:xfrm>
          <a:prstGeom prst="rect">
            <a:avLst/>
          </a:prstGeom>
          <a:noFill/>
        </p:spPr>
        <p:txBody>
          <a:bodyPr wrap="square" rtlCol="0">
            <a:spAutoFit/>
          </a:bodyPr>
          <a:lstStyle/>
          <a:p>
            <a:r>
              <a:rPr lang="ru-RU" sz="4400" dirty="0" smtClean="0">
                <a:ln w="28575">
                  <a:solidFill>
                    <a:srgbClr val="FF0000"/>
                  </a:solidFill>
                </a:ln>
                <a:solidFill>
                  <a:srgbClr val="0070C0"/>
                </a:solidFill>
                <a:latin typeface="Arial Black" pitchFamily="34" charset="0"/>
              </a:rPr>
              <a:t>Звёздные соседи</a:t>
            </a:r>
            <a:endParaRPr lang="ru-RU" sz="4400" dirty="0">
              <a:ln w="28575">
                <a:solidFill>
                  <a:srgbClr val="FF0000"/>
                </a:solidFill>
              </a:ln>
              <a:solidFill>
                <a:srgbClr val="0070C0"/>
              </a:solidFill>
              <a:latin typeface="Arial Black"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book\Desktop\576545900.gif"/>
          <p:cNvPicPr>
            <a:picLocks noChangeAspect="1" noChangeArrowheads="1" noCrop="1"/>
          </p:cNvPicPr>
          <p:nvPr/>
        </p:nvPicPr>
        <p:blipFill>
          <a:blip r:embed="rId2" cstate="print"/>
          <a:srcRect/>
          <a:stretch>
            <a:fillRect/>
          </a:stretch>
        </p:blipFill>
        <p:spPr bwMode="auto">
          <a:xfrm>
            <a:off x="0" y="0"/>
            <a:ext cx="9144000" cy="6858000"/>
          </a:xfrm>
          <a:prstGeom prst="rect">
            <a:avLst/>
          </a:prstGeom>
          <a:noFill/>
        </p:spPr>
      </p:pic>
      <p:sp>
        <p:nvSpPr>
          <p:cNvPr id="2" name="TextBox 1"/>
          <p:cNvSpPr txBox="1"/>
          <p:nvPr/>
        </p:nvSpPr>
        <p:spPr>
          <a:xfrm>
            <a:off x="755576" y="1484784"/>
            <a:ext cx="7978466" cy="3312368"/>
          </a:xfrm>
          <a:prstGeom prst="rect">
            <a:avLst/>
          </a:prstGeom>
          <a:noFill/>
        </p:spPr>
        <p:txBody>
          <a:bodyPr wrap="none" rtlCol="0">
            <a:prstTxWarp prst="textTriangleInverted">
              <a:avLst/>
            </a:prstTxWarp>
            <a:spAutoFit/>
          </a:bodyPr>
          <a:lstStyle/>
          <a:p>
            <a:r>
              <a:rPr lang="ru-RU" sz="6000" dirty="0" smtClean="0">
                <a:ln>
                  <a:solidFill>
                    <a:srgbClr val="FF0000"/>
                  </a:solidFill>
                </a:ln>
                <a:solidFill>
                  <a:srgbClr val="FFC000"/>
                </a:solidFill>
                <a:latin typeface="Arial" pitchFamily="34" charset="0"/>
                <a:cs typeface="Arial" pitchFamily="34" charset="0"/>
              </a:rPr>
              <a:t>Спасибо за внимание</a:t>
            </a:r>
            <a:endParaRPr lang="ru-RU" sz="6000" dirty="0">
              <a:ln>
                <a:solidFill>
                  <a:srgbClr val="FF0000"/>
                </a:solidFill>
              </a:ln>
              <a:solidFill>
                <a:srgbClr val="FFC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556792"/>
            <a:ext cx="7902624" cy="646331"/>
          </a:xfrm>
          <a:prstGeom prst="rect">
            <a:avLst/>
          </a:prstGeom>
        </p:spPr>
        <p:txBody>
          <a:bodyPr wrap="square">
            <a:spAutoFit/>
          </a:bodyPr>
          <a:lstStyle/>
          <a:p>
            <a:r>
              <a:rPr lang="ru-RU" dirty="0" smtClean="0">
                <a:hlinkClick r:id="rId2"/>
              </a:rPr>
              <a:t>http://fb.ru/article/156840/informatsiya-o-kometah-dvijenie-komet-nazvaniya-komet</a:t>
            </a:r>
            <a:endParaRPr lang="ru-RU" dirty="0"/>
          </a:p>
        </p:txBody>
      </p:sp>
      <p:sp>
        <p:nvSpPr>
          <p:cNvPr id="3" name="Прямоугольник 2"/>
          <p:cNvSpPr/>
          <p:nvPr/>
        </p:nvSpPr>
        <p:spPr>
          <a:xfrm>
            <a:off x="467544" y="2348880"/>
            <a:ext cx="7992888" cy="646331"/>
          </a:xfrm>
          <a:prstGeom prst="rect">
            <a:avLst/>
          </a:prstGeom>
        </p:spPr>
        <p:txBody>
          <a:bodyPr wrap="square">
            <a:spAutoFit/>
          </a:bodyPr>
          <a:lstStyle/>
          <a:p>
            <a:r>
              <a:rPr lang="en-US" dirty="0" smtClean="0">
                <a:hlinkClick r:id="rId3"/>
              </a:rPr>
              <a:t>http://mirkosmosa.ru/vselennaya/meteority/tungusskiy-me</a:t>
            </a:r>
            <a:endParaRPr lang="ru-RU" dirty="0" smtClean="0"/>
          </a:p>
          <a:p>
            <a:endParaRPr lang="ru-RU" dirty="0"/>
          </a:p>
        </p:txBody>
      </p:sp>
      <p:sp>
        <p:nvSpPr>
          <p:cNvPr id="4" name="Прямоугольник 3"/>
          <p:cNvSpPr/>
          <p:nvPr/>
        </p:nvSpPr>
        <p:spPr>
          <a:xfrm>
            <a:off x="395536" y="836713"/>
            <a:ext cx="7992888" cy="646331"/>
          </a:xfrm>
          <a:prstGeom prst="rect">
            <a:avLst/>
          </a:prstGeom>
        </p:spPr>
        <p:txBody>
          <a:bodyPr wrap="square">
            <a:spAutoFit/>
          </a:bodyPr>
          <a:lstStyle/>
          <a:p>
            <a:r>
              <a:rPr lang="en-US" dirty="0" smtClean="0">
                <a:hlinkClick r:id="rId4"/>
              </a:rPr>
              <a:t>http://news_enc.academic.ru/8771/</a:t>
            </a:r>
            <a:r>
              <a:rPr lang="ru-RU" dirty="0" err="1" smtClean="0">
                <a:hlinkClick r:id="rId4"/>
              </a:rPr>
              <a:t>Метеоритный_дождь</a:t>
            </a:r>
            <a:endParaRPr lang="ru-RU" dirty="0" smtClean="0"/>
          </a:p>
          <a:p>
            <a:endParaRPr lang="ru-RU" dirty="0"/>
          </a:p>
        </p:txBody>
      </p:sp>
      <p:sp>
        <p:nvSpPr>
          <p:cNvPr id="5" name="Прямоугольник 4"/>
          <p:cNvSpPr/>
          <p:nvPr/>
        </p:nvSpPr>
        <p:spPr>
          <a:xfrm>
            <a:off x="539552" y="3105835"/>
            <a:ext cx="6318448" cy="923330"/>
          </a:xfrm>
          <a:prstGeom prst="rect">
            <a:avLst/>
          </a:prstGeom>
        </p:spPr>
        <p:txBody>
          <a:bodyPr wrap="square">
            <a:spAutoFit/>
          </a:bodyPr>
          <a:lstStyle/>
          <a:p>
            <a:r>
              <a:rPr lang="en-US" dirty="0" smtClean="0">
                <a:hlinkClick r:id="rId5"/>
              </a:rPr>
              <a:t>http://tutknow.ru/astronomy/4876-komety-solnechnoy-sistemy.html</a:t>
            </a:r>
            <a:endParaRPr lang="ru-RU" dirty="0" smtClean="0"/>
          </a:p>
          <a:p>
            <a:endParaRPr lang="ru-RU" dirty="0"/>
          </a:p>
        </p:txBody>
      </p:sp>
      <p:sp>
        <p:nvSpPr>
          <p:cNvPr id="6" name="Прямоугольник 5"/>
          <p:cNvSpPr/>
          <p:nvPr/>
        </p:nvSpPr>
        <p:spPr>
          <a:xfrm>
            <a:off x="611560" y="3861048"/>
            <a:ext cx="6246440" cy="923330"/>
          </a:xfrm>
          <a:prstGeom prst="rect">
            <a:avLst/>
          </a:prstGeom>
        </p:spPr>
        <p:txBody>
          <a:bodyPr wrap="square">
            <a:spAutoFit/>
          </a:bodyPr>
          <a:lstStyle/>
          <a:p>
            <a:r>
              <a:rPr lang="en-US" dirty="0" smtClean="0">
                <a:hlinkClick r:id="rId6"/>
              </a:rPr>
              <a:t>http://animo2.ucoz.ru/photo/animacii_malogo_razmera/animacija_kosmos/53</a:t>
            </a:r>
            <a:endParaRPr lang="ru-RU" dirty="0" smtClean="0"/>
          </a:p>
          <a:p>
            <a:endParaRPr lang="ru-RU" dirty="0"/>
          </a:p>
        </p:txBody>
      </p:sp>
      <p:sp>
        <p:nvSpPr>
          <p:cNvPr id="7" name="TextBox 6"/>
          <p:cNvSpPr txBox="1"/>
          <p:nvPr/>
        </p:nvSpPr>
        <p:spPr>
          <a:xfrm>
            <a:off x="827584" y="332656"/>
            <a:ext cx="1658274" cy="461665"/>
          </a:xfrm>
          <a:prstGeom prst="rect">
            <a:avLst/>
          </a:prstGeom>
          <a:noFill/>
        </p:spPr>
        <p:txBody>
          <a:bodyPr wrap="none" rtlCol="0">
            <a:spAutoFit/>
          </a:bodyPr>
          <a:lstStyle/>
          <a:p>
            <a:r>
              <a:rPr lang="ru-RU" sz="2400" b="1" u="sng" dirty="0" smtClean="0"/>
              <a:t>Источники:</a:t>
            </a:r>
            <a:endParaRPr lang="ru-RU" sz="2400" b="1" u="sng"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nastol.com.ua/download.php?img=201308/1920x1080/nastol.com.ua-5640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Прямоугольник 1"/>
          <p:cNvSpPr/>
          <p:nvPr/>
        </p:nvSpPr>
        <p:spPr>
          <a:xfrm>
            <a:off x="539552" y="332656"/>
            <a:ext cx="8136904" cy="1477328"/>
          </a:xfrm>
          <a:prstGeom prst="rect">
            <a:avLst/>
          </a:prstGeom>
        </p:spPr>
        <p:txBody>
          <a:bodyPr wrap="square">
            <a:spAutoFit/>
          </a:bodyPr>
          <a:lstStyle/>
          <a:p>
            <a:r>
              <a:rPr lang="ru-RU" dirty="0">
                <a:solidFill>
                  <a:schemeClr val="bg1"/>
                </a:solidFill>
                <a:latin typeface="Arial Black" pitchFamily="34" charset="0"/>
              </a:rPr>
              <a:t>С древних времен люди стремились раскрыть тайны, которые таит в себе небо. С тех пор как был создан первый телескоп, ученые стали шаг за шагом собирать крупицы знаний, которые скрыты в безграничных просторах космоса.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620688"/>
            <a:ext cx="4608512" cy="1323439"/>
          </a:xfrm>
          <a:prstGeom prst="rect">
            <a:avLst/>
          </a:prstGeom>
        </p:spPr>
        <p:txBody>
          <a:bodyPr wrap="square">
            <a:spAutoFit/>
          </a:bodyPr>
          <a:lstStyle/>
          <a:p>
            <a:r>
              <a:rPr lang="ru-RU" sz="2000" dirty="0">
                <a:solidFill>
                  <a:srgbClr val="7030A0"/>
                </a:solidFill>
                <a:latin typeface="Arial Black" pitchFamily="34" charset="0"/>
              </a:rPr>
              <a:t>В космосе сквозь толщу лет </a:t>
            </a:r>
            <a:r>
              <a:rPr lang="ru-RU" sz="2000" dirty="0" smtClean="0">
                <a:solidFill>
                  <a:srgbClr val="7030A0"/>
                </a:solidFill>
                <a:latin typeface="Arial Black" pitchFamily="34" charset="0"/>
              </a:rPr>
              <a:t/>
            </a:r>
            <a:br>
              <a:rPr lang="ru-RU" sz="2000" dirty="0" smtClean="0">
                <a:solidFill>
                  <a:srgbClr val="7030A0"/>
                </a:solidFill>
                <a:latin typeface="Arial Black" pitchFamily="34" charset="0"/>
              </a:rPr>
            </a:br>
            <a:r>
              <a:rPr lang="ru-RU" sz="2000" dirty="0">
                <a:solidFill>
                  <a:srgbClr val="7030A0"/>
                </a:solidFill>
                <a:latin typeface="Arial Black" pitchFamily="34" charset="0"/>
              </a:rPr>
              <a:t>Ледяной летит объект. </a:t>
            </a:r>
            <a:r>
              <a:rPr lang="ru-RU" sz="2000" dirty="0" smtClean="0">
                <a:solidFill>
                  <a:srgbClr val="7030A0"/>
                </a:solidFill>
                <a:latin typeface="Arial Black" pitchFamily="34" charset="0"/>
              </a:rPr>
              <a:t/>
            </a:r>
            <a:br>
              <a:rPr lang="ru-RU" sz="2000" dirty="0" smtClean="0">
                <a:solidFill>
                  <a:srgbClr val="7030A0"/>
                </a:solidFill>
                <a:latin typeface="Arial Black" pitchFamily="34" charset="0"/>
              </a:rPr>
            </a:br>
            <a:r>
              <a:rPr lang="ru-RU" sz="2000" dirty="0">
                <a:solidFill>
                  <a:srgbClr val="7030A0"/>
                </a:solidFill>
                <a:latin typeface="Arial Black" pitchFamily="34" charset="0"/>
              </a:rPr>
              <a:t>Хвост его — полоска света, </a:t>
            </a:r>
            <a:r>
              <a:rPr lang="ru-RU" sz="2000" dirty="0" smtClean="0">
                <a:solidFill>
                  <a:srgbClr val="7030A0"/>
                </a:solidFill>
                <a:latin typeface="Arial Black" pitchFamily="34" charset="0"/>
              </a:rPr>
              <a:t/>
            </a:r>
            <a:br>
              <a:rPr lang="ru-RU" sz="2000" dirty="0" smtClean="0">
                <a:solidFill>
                  <a:srgbClr val="7030A0"/>
                </a:solidFill>
                <a:latin typeface="Arial Black" pitchFamily="34" charset="0"/>
              </a:rPr>
            </a:br>
            <a:r>
              <a:rPr lang="ru-RU" sz="2000" dirty="0">
                <a:solidFill>
                  <a:srgbClr val="7030A0"/>
                </a:solidFill>
                <a:latin typeface="Arial Black" pitchFamily="34" charset="0"/>
              </a:rPr>
              <a:t>И зовут объект ... </a:t>
            </a:r>
          </a:p>
        </p:txBody>
      </p:sp>
      <p:pic>
        <p:nvPicPr>
          <p:cNvPr id="53250" name="Picture 2" descr="http://fb.ru/misc/i/gallery/23824/533097.jpg"/>
          <p:cNvPicPr>
            <a:picLocks noChangeAspect="1" noChangeArrowheads="1"/>
          </p:cNvPicPr>
          <p:nvPr/>
        </p:nvPicPr>
        <p:blipFill>
          <a:blip r:embed="rId2" cstate="print">
            <a:clrChange>
              <a:clrFrom>
                <a:srgbClr val="00529C"/>
              </a:clrFrom>
              <a:clrTo>
                <a:srgbClr val="00529C">
                  <a:alpha val="0"/>
                </a:srgbClr>
              </a:clrTo>
            </a:clrChange>
          </a:blip>
          <a:srcRect l="18392" t="5649" r="16507" b="7601"/>
          <a:stretch>
            <a:fillRect/>
          </a:stretch>
        </p:blipFill>
        <p:spPr bwMode="auto">
          <a:xfrm>
            <a:off x="2483768" y="908720"/>
            <a:ext cx="6264696" cy="5949280"/>
          </a:xfrm>
          <a:prstGeom prst="rect">
            <a:avLst/>
          </a:prstGeom>
          <a:noFill/>
        </p:spPr>
      </p:pic>
      <p:sp>
        <p:nvSpPr>
          <p:cNvPr id="4" name="TextBox 3"/>
          <p:cNvSpPr txBox="1"/>
          <p:nvPr/>
        </p:nvSpPr>
        <p:spPr>
          <a:xfrm>
            <a:off x="2771800" y="2132856"/>
            <a:ext cx="3145872" cy="769441"/>
          </a:xfrm>
          <a:prstGeom prst="rect">
            <a:avLst/>
          </a:prstGeom>
          <a:noFill/>
        </p:spPr>
        <p:txBody>
          <a:bodyPr wrap="square" rtlCol="0">
            <a:spAutoFit/>
          </a:bodyPr>
          <a:lstStyle/>
          <a:p>
            <a:r>
              <a:rPr lang="ru-RU" sz="4400" b="1" dirty="0" smtClean="0">
                <a:solidFill>
                  <a:srgbClr val="FFC000"/>
                </a:solidFill>
              </a:rPr>
              <a:t>КОМЕТА</a:t>
            </a:r>
            <a:endParaRPr lang="ru-RU" sz="4400" b="1"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88640"/>
            <a:ext cx="8208912" cy="2554545"/>
          </a:xfrm>
          <a:prstGeom prst="rect">
            <a:avLst/>
          </a:prstGeom>
        </p:spPr>
        <p:txBody>
          <a:bodyPr wrap="square">
            <a:spAutoFit/>
          </a:bodyPr>
          <a:lstStyle/>
          <a:p>
            <a:r>
              <a:rPr lang="ru-RU" sz="2000" dirty="0" smtClean="0">
                <a:solidFill>
                  <a:srgbClr val="7030A0"/>
                </a:solidFill>
                <a:latin typeface="Arial Black" pitchFamily="34" charset="0"/>
              </a:rPr>
              <a:t>В переводе с греческого </a:t>
            </a:r>
            <a:r>
              <a:rPr lang="ru-RU" sz="2000" smtClean="0">
                <a:solidFill>
                  <a:srgbClr val="7030A0"/>
                </a:solidFill>
                <a:latin typeface="Arial Black" pitchFamily="34" charset="0"/>
              </a:rPr>
              <a:t>комета означает «с </a:t>
            </a:r>
            <a:r>
              <a:rPr lang="ru-RU" sz="2000" dirty="0">
                <a:solidFill>
                  <a:srgbClr val="7030A0"/>
                </a:solidFill>
                <a:latin typeface="Arial Black" pitchFamily="34" charset="0"/>
              </a:rPr>
              <a:t>длинными волосами». Таким образом, название было дано ввиду строения этого небесного тела. Комета имеет «голову» и длинный «хвост» - своего рода «волосы». Голова кометы состоит из ядра и </a:t>
            </a:r>
            <a:r>
              <a:rPr lang="ru-RU" sz="2000" dirty="0" err="1">
                <a:solidFill>
                  <a:srgbClr val="7030A0"/>
                </a:solidFill>
                <a:latin typeface="Arial Black" pitchFamily="34" charset="0"/>
              </a:rPr>
              <a:t>околоядерных</a:t>
            </a:r>
            <a:r>
              <a:rPr lang="ru-RU" sz="2000" dirty="0">
                <a:solidFill>
                  <a:srgbClr val="7030A0"/>
                </a:solidFill>
                <a:latin typeface="Arial Black" pitchFamily="34" charset="0"/>
              </a:rPr>
              <a:t> веществ. В состав рыхлого ядра может входить вода, а также газы, такие как метан, аммиак и углекислый </a:t>
            </a:r>
            <a:r>
              <a:rPr lang="ru-RU" sz="2000" dirty="0" smtClean="0">
                <a:solidFill>
                  <a:srgbClr val="7030A0"/>
                </a:solidFill>
                <a:latin typeface="Arial Black" pitchFamily="34" charset="0"/>
              </a:rPr>
              <a:t>газ.</a:t>
            </a:r>
            <a:endParaRPr lang="ru-RU" sz="2000" dirty="0">
              <a:solidFill>
                <a:srgbClr val="7030A0"/>
              </a:solidFill>
              <a:latin typeface="Arial Black" pitchFamily="34" charset="0"/>
            </a:endParaRPr>
          </a:p>
        </p:txBody>
      </p:sp>
      <p:pic>
        <p:nvPicPr>
          <p:cNvPr id="9218" name="Picture 2" descr="http://rpp.nashaucheba.ru/pars_docs/refs/87/86858/img11.jpg"/>
          <p:cNvPicPr>
            <a:picLocks noChangeAspect="1" noChangeArrowheads="1"/>
          </p:cNvPicPr>
          <p:nvPr/>
        </p:nvPicPr>
        <p:blipFill>
          <a:blip r:embed="rId2" cstate="print"/>
          <a:srcRect l="5670" t="8820" r="6446" b="10541"/>
          <a:stretch>
            <a:fillRect/>
          </a:stretch>
        </p:blipFill>
        <p:spPr bwMode="auto">
          <a:xfrm>
            <a:off x="1187624" y="3113584"/>
            <a:ext cx="6696744" cy="374441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8568952" cy="3970318"/>
          </a:xfrm>
          <a:prstGeom prst="rect">
            <a:avLst/>
          </a:prstGeom>
        </p:spPr>
        <p:txBody>
          <a:bodyPr wrap="square">
            <a:spAutoFit/>
          </a:bodyPr>
          <a:lstStyle/>
          <a:p>
            <a:r>
              <a:rPr lang="ru-RU" dirty="0">
                <a:solidFill>
                  <a:srgbClr val="7030A0"/>
                </a:solidFill>
                <a:latin typeface="Arial Black" pitchFamily="34" charset="0"/>
              </a:rPr>
              <a:t>В древности наши предки </a:t>
            </a:r>
            <a:r>
              <a:rPr lang="ru-RU" dirty="0" smtClean="0">
                <a:solidFill>
                  <a:srgbClr val="7030A0"/>
                </a:solidFill>
                <a:latin typeface="Arial Black" pitchFamily="34" charset="0"/>
              </a:rPr>
              <a:t>про кометы выдумывали </a:t>
            </a:r>
            <a:r>
              <a:rPr lang="ru-RU" dirty="0">
                <a:solidFill>
                  <a:srgbClr val="7030A0"/>
                </a:solidFill>
                <a:latin typeface="Arial Black" pitchFamily="34" charset="0"/>
              </a:rPr>
              <a:t>разные суеверия. </a:t>
            </a:r>
            <a:r>
              <a:rPr lang="ru-RU" dirty="0" smtClean="0">
                <a:solidFill>
                  <a:srgbClr val="7030A0"/>
                </a:solidFill>
                <a:latin typeface="Arial Black" pitchFamily="34" charset="0"/>
              </a:rPr>
              <a:t>Возможно</a:t>
            </a:r>
            <a:r>
              <a:rPr lang="ru-RU" dirty="0">
                <a:solidFill>
                  <a:srgbClr val="7030A0"/>
                </a:solidFill>
                <a:latin typeface="Arial Black" pitchFamily="34" charset="0"/>
              </a:rPr>
              <a:t>, все дело в том, что появление этих небесных созданий когда-либо совпало с каким-либо недобрым происшествием. Однако время шло, и менялось представление о том, что представляют собой малые и большие кометы</a:t>
            </a:r>
            <a:r>
              <a:rPr lang="ru-RU" dirty="0" smtClean="0">
                <a:solidFill>
                  <a:srgbClr val="7030A0"/>
                </a:solidFill>
                <a:latin typeface="Arial Black" pitchFamily="34" charset="0"/>
              </a:rPr>
              <a:t>.</a:t>
            </a:r>
          </a:p>
          <a:p>
            <a:r>
              <a:rPr lang="ru-RU" dirty="0" smtClean="0">
                <a:solidFill>
                  <a:srgbClr val="7030A0"/>
                </a:solidFill>
                <a:latin typeface="Arial Black" pitchFamily="34" charset="0"/>
              </a:rPr>
              <a:t> </a:t>
            </a:r>
            <a:r>
              <a:rPr lang="ru-RU" dirty="0">
                <a:solidFill>
                  <a:srgbClr val="7030A0"/>
                </a:solidFill>
                <a:latin typeface="Arial Black" pitchFamily="34" charset="0"/>
              </a:rPr>
              <a:t>К примеру, такой ученый, как Аристотель, исследуя их природу, решил, что это светящийся газ</a:t>
            </a:r>
            <a:r>
              <a:rPr lang="ru-RU" dirty="0" smtClean="0">
                <a:solidFill>
                  <a:srgbClr val="7030A0"/>
                </a:solidFill>
                <a:latin typeface="Arial Black" pitchFamily="34" charset="0"/>
              </a:rPr>
              <a:t>.</a:t>
            </a:r>
          </a:p>
          <a:p>
            <a:r>
              <a:rPr lang="ru-RU" dirty="0" smtClean="0">
                <a:solidFill>
                  <a:srgbClr val="7030A0"/>
                </a:solidFill>
                <a:latin typeface="Arial Black" pitchFamily="34" charset="0"/>
              </a:rPr>
              <a:t> </a:t>
            </a:r>
            <a:r>
              <a:rPr lang="ru-RU" dirty="0">
                <a:solidFill>
                  <a:srgbClr val="7030A0"/>
                </a:solidFill>
                <a:latin typeface="Arial Black" pitchFamily="34" charset="0"/>
              </a:rPr>
              <a:t>Через время другой фил</a:t>
            </a:r>
            <a:r>
              <a:rPr lang="ru-RU" b="1" i="1" dirty="0">
                <a:solidFill>
                  <a:srgbClr val="7030A0"/>
                </a:solidFill>
                <a:latin typeface="Arial Black" pitchFamily="34" charset="0"/>
              </a:rPr>
              <a:t>о</a:t>
            </a:r>
            <a:r>
              <a:rPr lang="ru-RU" dirty="0">
                <a:solidFill>
                  <a:srgbClr val="7030A0"/>
                </a:solidFill>
                <a:latin typeface="Arial Black" pitchFamily="34" charset="0"/>
              </a:rPr>
              <a:t>соф по имени Сен</a:t>
            </a:r>
            <a:r>
              <a:rPr lang="ru-RU" i="1" dirty="0">
                <a:solidFill>
                  <a:srgbClr val="7030A0"/>
                </a:solidFill>
                <a:latin typeface="Arial Black" pitchFamily="34" charset="0"/>
              </a:rPr>
              <a:t>е</a:t>
            </a:r>
            <a:r>
              <a:rPr lang="ru-RU" dirty="0">
                <a:solidFill>
                  <a:srgbClr val="7030A0"/>
                </a:solidFill>
                <a:latin typeface="Arial Black" pitchFamily="34" charset="0"/>
              </a:rPr>
              <a:t>ка, который жил в Риме, выдвинул предположение, что кометы — это находящиеся на небе тела, перемещающиеся по своим орбитам</a:t>
            </a:r>
            <a:r>
              <a:rPr lang="ru-RU" dirty="0" smtClean="0">
                <a:solidFill>
                  <a:srgbClr val="7030A0"/>
                </a:solidFill>
                <a:latin typeface="Arial Black" pitchFamily="34" charset="0"/>
              </a:rPr>
              <a:t>.</a:t>
            </a:r>
          </a:p>
          <a:p>
            <a:r>
              <a:rPr lang="ru-RU" dirty="0" smtClean="0">
                <a:solidFill>
                  <a:srgbClr val="7030A0"/>
                </a:solidFill>
                <a:latin typeface="Arial Black" pitchFamily="34" charset="0"/>
              </a:rPr>
              <a:t> </a:t>
            </a:r>
            <a:r>
              <a:rPr lang="ru-RU" dirty="0">
                <a:solidFill>
                  <a:srgbClr val="7030A0"/>
                </a:solidFill>
                <a:latin typeface="Arial Black" pitchFamily="34" charset="0"/>
              </a:rPr>
              <a:t>Однако по-настоящему продвинуться в их изучении получилось только после создания телескопа. </a:t>
            </a:r>
          </a:p>
        </p:txBody>
      </p:sp>
      <p:pic>
        <p:nvPicPr>
          <p:cNvPr id="8194" name="Picture 2" descr="http://ivday.ru/images/photos/medium/article13540.jpg"/>
          <p:cNvPicPr>
            <a:picLocks noChangeAspect="1" noChangeArrowheads="1"/>
          </p:cNvPicPr>
          <p:nvPr/>
        </p:nvPicPr>
        <p:blipFill>
          <a:blip r:embed="rId2" cstate="print"/>
          <a:srcRect/>
          <a:stretch>
            <a:fillRect/>
          </a:stretch>
        </p:blipFill>
        <p:spPr bwMode="auto">
          <a:xfrm>
            <a:off x="3635896" y="4152900"/>
            <a:ext cx="5314950" cy="27051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playcast.ru/uploads/2016/03/23/17957870.png"/>
          <p:cNvPicPr>
            <a:picLocks noChangeAspect="1" noChangeArrowheads="1"/>
          </p:cNvPicPr>
          <p:nvPr/>
        </p:nvPicPr>
        <p:blipFill>
          <a:blip r:embed="rId2" cstate="print"/>
          <a:srcRect/>
          <a:stretch>
            <a:fillRect/>
          </a:stretch>
        </p:blipFill>
        <p:spPr bwMode="auto">
          <a:xfrm>
            <a:off x="2483768" y="3789040"/>
            <a:ext cx="6381750" cy="3068960"/>
          </a:xfrm>
          <a:prstGeom prst="rect">
            <a:avLst/>
          </a:prstGeom>
          <a:noFill/>
        </p:spPr>
      </p:pic>
      <p:sp>
        <p:nvSpPr>
          <p:cNvPr id="2" name="Прямоугольник 1"/>
          <p:cNvSpPr/>
          <p:nvPr/>
        </p:nvSpPr>
        <p:spPr>
          <a:xfrm>
            <a:off x="611560" y="197346"/>
            <a:ext cx="7992888" cy="4247317"/>
          </a:xfrm>
          <a:prstGeom prst="rect">
            <a:avLst/>
          </a:prstGeom>
        </p:spPr>
        <p:txBody>
          <a:bodyPr wrap="square">
            <a:spAutoFit/>
          </a:bodyPr>
          <a:lstStyle/>
          <a:p>
            <a:r>
              <a:rPr lang="ru-RU" dirty="0">
                <a:solidFill>
                  <a:srgbClr val="7030A0"/>
                </a:solidFill>
                <a:latin typeface="Arial Black" pitchFamily="34" charset="0"/>
              </a:rPr>
              <a:t>Сегодня ученые уже установили, что кометы состоят из твердого ядра (от 1 до 20 км в толщину). Из чего состоит ядро кометы? Из смеси замерзшей воды и космической пыли. В 1986 году были сделаны снимки одной из комет. Стало ясно, что ее огненный хвост — это выброс потока газа и пыли, который мы можем наблюдать с земной поверхности. По какой причине происходит этот «огненный» выброс? Если астероид подлетает очень близко к Солнцу, тогда его поверхность накаляется, что приводит к выбросу пыли и газа. Солнечная энергия оказывает давление на твердый материал, из которого состоит комета. В результате этого образуется огненный хвост из пыли. Эти обломки и пыль входят в состав того следа, который мы видим на небе, когда наблюдаем движение комет.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76672"/>
            <a:ext cx="8208912" cy="2308324"/>
          </a:xfrm>
          <a:prstGeom prst="rect">
            <a:avLst/>
          </a:prstGeom>
        </p:spPr>
        <p:txBody>
          <a:bodyPr wrap="square">
            <a:spAutoFit/>
          </a:bodyPr>
          <a:lstStyle/>
          <a:p>
            <a:r>
              <a:rPr lang="ru-RU" dirty="0">
                <a:solidFill>
                  <a:srgbClr val="7030A0"/>
                </a:solidFill>
                <a:latin typeface="Arial Black" pitchFamily="34" charset="0"/>
              </a:rPr>
              <a:t>Они бывают разные — с хвостами всевозможных форм. Все дело в природном составе частиц, из которых состоит тот или иной хвост. Совсем малые частицы быстро улетают от Солнца, а те, что побольше, наоборот, стремятся к звезде. </a:t>
            </a:r>
            <a:r>
              <a:rPr lang="ru-RU" dirty="0" smtClean="0">
                <a:solidFill>
                  <a:srgbClr val="7030A0"/>
                </a:solidFill>
                <a:latin typeface="Arial Black" pitchFamily="34" charset="0"/>
              </a:rPr>
              <a:t>В </a:t>
            </a:r>
            <a:r>
              <a:rPr lang="ru-RU" dirty="0">
                <a:solidFill>
                  <a:srgbClr val="7030A0"/>
                </a:solidFill>
                <a:latin typeface="Arial Black" pitchFamily="34" charset="0"/>
              </a:rPr>
              <a:t>результате действия этих физических законов мы получаем кометы, хвосты которых изогнуты различным образом. </a:t>
            </a:r>
            <a:endParaRPr lang="ru-RU" dirty="0" smtClean="0">
              <a:solidFill>
                <a:srgbClr val="7030A0"/>
              </a:solidFill>
              <a:latin typeface="Arial Black" pitchFamily="34" charset="0"/>
            </a:endParaRPr>
          </a:p>
          <a:p>
            <a:r>
              <a:rPr lang="ru-RU" dirty="0" smtClean="0">
                <a:solidFill>
                  <a:srgbClr val="7030A0"/>
                </a:solidFill>
                <a:latin typeface="Arial Black" pitchFamily="34" charset="0"/>
              </a:rPr>
              <a:t>Обычно </a:t>
            </a:r>
            <a:r>
              <a:rPr lang="ru-RU" dirty="0">
                <a:solidFill>
                  <a:srgbClr val="7030A0"/>
                </a:solidFill>
                <a:latin typeface="Arial Black" pitchFamily="34" charset="0"/>
              </a:rPr>
              <a:t>облачные хвосты могут измеряться миллионами километров, в некоторых случаях сотнями миллионов. </a:t>
            </a:r>
          </a:p>
        </p:txBody>
      </p:sp>
      <p:pic>
        <p:nvPicPr>
          <p:cNvPr id="5122" name="Picture 2" descr="http://scorpicora1.narod.ru/astronomia/img/kometa14.jpg"/>
          <p:cNvPicPr>
            <a:picLocks noChangeAspect="1" noChangeArrowheads="1"/>
          </p:cNvPicPr>
          <p:nvPr/>
        </p:nvPicPr>
        <p:blipFill>
          <a:blip r:embed="rId2" cstate="print"/>
          <a:srcRect/>
          <a:stretch>
            <a:fillRect/>
          </a:stretch>
        </p:blipFill>
        <p:spPr bwMode="auto">
          <a:xfrm>
            <a:off x="179512" y="2780928"/>
            <a:ext cx="3810000" cy="3867548"/>
          </a:xfrm>
          <a:prstGeom prst="rect">
            <a:avLst/>
          </a:prstGeom>
          <a:noFill/>
        </p:spPr>
      </p:pic>
      <p:pic>
        <p:nvPicPr>
          <p:cNvPr id="5124" name="Picture 4" descr="http://www.point.ru/static/galleries/0019/0019450/6610.jpg"/>
          <p:cNvPicPr>
            <a:picLocks noChangeAspect="1" noChangeArrowheads="1"/>
          </p:cNvPicPr>
          <p:nvPr/>
        </p:nvPicPr>
        <p:blipFill>
          <a:blip r:embed="rId3" cstate="print"/>
          <a:srcRect/>
          <a:stretch>
            <a:fillRect/>
          </a:stretch>
        </p:blipFill>
        <p:spPr bwMode="auto">
          <a:xfrm>
            <a:off x="4427984" y="2780928"/>
            <a:ext cx="4499992" cy="383820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188640"/>
            <a:ext cx="7560840" cy="2308324"/>
          </a:xfrm>
          <a:prstGeom prst="rect">
            <a:avLst/>
          </a:prstGeom>
        </p:spPr>
        <p:txBody>
          <a:bodyPr wrap="square">
            <a:spAutoFit/>
          </a:bodyPr>
          <a:lstStyle/>
          <a:p>
            <a:r>
              <a:rPr lang="ru-RU" u="sng" dirty="0">
                <a:solidFill>
                  <a:srgbClr val="7030A0"/>
                </a:solidFill>
                <a:latin typeface="Arial Black" pitchFamily="34" charset="0"/>
              </a:rPr>
              <a:t>Что такое </a:t>
            </a:r>
            <a:r>
              <a:rPr lang="ru-RU" u="sng" dirty="0" smtClean="0">
                <a:solidFill>
                  <a:srgbClr val="7030A0"/>
                </a:solidFill>
                <a:latin typeface="Arial Black" pitchFamily="34" charset="0"/>
              </a:rPr>
              <a:t>метеоры</a:t>
            </a:r>
          </a:p>
          <a:p>
            <a:endParaRPr lang="ru-RU" dirty="0">
              <a:solidFill>
                <a:srgbClr val="7030A0"/>
              </a:solidFill>
              <a:latin typeface="Arial Black" pitchFamily="34" charset="0"/>
            </a:endParaRPr>
          </a:p>
          <a:p>
            <a:r>
              <a:rPr lang="ru-RU" dirty="0" smtClean="0">
                <a:solidFill>
                  <a:srgbClr val="7030A0"/>
                </a:solidFill>
                <a:latin typeface="Arial Black" pitchFamily="34" charset="0"/>
              </a:rPr>
              <a:t> </a:t>
            </a:r>
            <a:r>
              <a:rPr lang="ru-RU" dirty="0">
                <a:solidFill>
                  <a:srgbClr val="7030A0"/>
                </a:solidFill>
                <a:latin typeface="Arial Black" pitchFamily="34" charset="0"/>
              </a:rPr>
              <a:t>Иногда какая-то из комет проходит через орбиту Земли, оставляя за собой след из обломков. Когда наша планета проходит на том месте, где была комета, эти обломки и космическая пыль, оставшаяся от нее, с огромной скоростью входят в атмосферу. Эта скорость доходит более чем до 70 километров в </a:t>
            </a:r>
            <a:r>
              <a:rPr lang="ru-RU" dirty="0" smtClean="0">
                <a:solidFill>
                  <a:srgbClr val="7030A0"/>
                </a:solidFill>
                <a:latin typeface="Arial Black" pitchFamily="34" charset="0"/>
              </a:rPr>
              <a:t>секунду.</a:t>
            </a:r>
            <a:endParaRPr lang="ru-RU" dirty="0">
              <a:solidFill>
                <a:srgbClr val="7030A0"/>
              </a:solidFill>
              <a:latin typeface="Arial Black" pitchFamily="34" charset="0"/>
            </a:endParaRPr>
          </a:p>
        </p:txBody>
      </p:sp>
      <p:pic>
        <p:nvPicPr>
          <p:cNvPr id="4098" name="Picture 2" descr="http://www.meteovesti.ru/pictures/63499107576.jpg"/>
          <p:cNvPicPr>
            <a:picLocks noChangeAspect="1" noChangeArrowheads="1"/>
          </p:cNvPicPr>
          <p:nvPr/>
        </p:nvPicPr>
        <p:blipFill>
          <a:blip r:embed="rId2" cstate="print"/>
          <a:srcRect/>
          <a:stretch>
            <a:fillRect/>
          </a:stretch>
        </p:blipFill>
        <p:spPr bwMode="auto">
          <a:xfrm>
            <a:off x="3419872" y="2924944"/>
            <a:ext cx="5524500" cy="3686176"/>
          </a:xfrm>
          <a:prstGeom prst="rect">
            <a:avLst/>
          </a:prstGeom>
          <a:noFill/>
        </p:spPr>
      </p:pic>
      <p:sp>
        <p:nvSpPr>
          <p:cNvPr id="4" name="Прямоугольник 3"/>
          <p:cNvSpPr/>
          <p:nvPr/>
        </p:nvSpPr>
        <p:spPr>
          <a:xfrm>
            <a:off x="683568" y="2636912"/>
            <a:ext cx="2520280" cy="2585323"/>
          </a:xfrm>
          <a:prstGeom prst="rect">
            <a:avLst/>
          </a:prstGeom>
        </p:spPr>
        <p:txBody>
          <a:bodyPr wrap="square">
            <a:spAutoFit/>
          </a:bodyPr>
          <a:lstStyle/>
          <a:p>
            <a:r>
              <a:rPr lang="ru-RU" dirty="0" smtClean="0">
                <a:solidFill>
                  <a:srgbClr val="7030A0"/>
                </a:solidFill>
                <a:latin typeface="Arial Black" pitchFamily="34" charset="0"/>
              </a:rPr>
              <a:t>Когда осколки кометы сгорают в атмосфере, мы видим красивый след. Это явление и называют метеорами (или метеоритами). </a:t>
            </a: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151</TotalTime>
  <Words>911</Words>
  <Application>Microsoft Office PowerPoint</Application>
  <PresentationFormat>Экран (4:3)</PresentationFormat>
  <Paragraphs>54</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Трек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nbook</dc:creator>
  <cp:lastModifiedBy>nbook</cp:lastModifiedBy>
  <cp:revision>18</cp:revision>
  <dcterms:created xsi:type="dcterms:W3CDTF">2017-03-28T12:16:05Z</dcterms:created>
  <dcterms:modified xsi:type="dcterms:W3CDTF">2017-04-08T15:42:34Z</dcterms:modified>
</cp:coreProperties>
</file>