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9" r:id="rId3"/>
    <p:sldId id="289" r:id="rId4"/>
    <p:sldId id="282" r:id="rId5"/>
    <p:sldId id="284" r:id="rId6"/>
    <p:sldId id="288" r:id="rId7"/>
    <p:sldId id="292" r:id="rId8"/>
    <p:sldId id="286" r:id="rId9"/>
    <p:sldId id="290" r:id="rId10"/>
    <p:sldId id="285" r:id="rId11"/>
    <p:sldId id="287" r:id="rId12"/>
    <p:sldId id="291" r:id="rId13"/>
    <p:sldId id="300" r:id="rId14"/>
    <p:sldId id="294" r:id="rId15"/>
    <p:sldId id="295" r:id="rId16"/>
    <p:sldId id="296" r:id="rId17"/>
    <p:sldId id="297" r:id="rId18"/>
    <p:sldId id="298" r:id="rId19"/>
    <p:sldId id="299" r:id="rId20"/>
    <p:sldId id="301" r:id="rId21"/>
    <p:sldId id="280" r:id="rId22"/>
  </p:sldIdLst>
  <p:sldSz cx="9144000" cy="6858000" type="screen4x3"/>
  <p:notesSz cx="6877050" cy="10002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13" autoAdjust="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9738" cy="500063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5726" y="1"/>
            <a:ext cx="2979738" cy="500063"/>
          </a:xfrm>
          <a:prstGeom prst="rect">
            <a:avLst/>
          </a:prstGeom>
        </p:spPr>
        <p:txBody>
          <a:bodyPr vert="horz" lIns="91437" tIns="45719" rIns="91437" bIns="45719" rtlCol="0"/>
          <a:lstStyle>
            <a:lvl1pPr algn="r">
              <a:defRPr sz="1300"/>
            </a:lvl1pPr>
          </a:lstStyle>
          <a:p>
            <a:fld id="{B69B76F1-2EB7-4666-B4DA-A2FB30A11EE9}" type="datetimeFigureOut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501189"/>
            <a:ext cx="2979738" cy="500063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5726" y="9501189"/>
            <a:ext cx="2979738" cy="500063"/>
          </a:xfrm>
          <a:prstGeom prst="rect">
            <a:avLst/>
          </a:prstGeom>
        </p:spPr>
        <p:txBody>
          <a:bodyPr vert="horz" lIns="91437" tIns="45719" rIns="91437" bIns="45719" rtlCol="0" anchor="b"/>
          <a:lstStyle>
            <a:lvl1pPr algn="r">
              <a:defRPr sz="1300"/>
            </a:lvl1pPr>
          </a:lstStyle>
          <a:p>
            <a:fld id="{E318CA7E-4180-441A-8716-785BEA0F0D4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2096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9670" cy="500577"/>
          </a:xfrm>
          <a:prstGeom prst="rect">
            <a:avLst/>
          </a:prstGeom>
        </p:spPr>
        <p:txBody>
          <a:bodyPr vert="horz" lIns="87175" tIns="43587" rIns="87175" bIns="4358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5282" y="2"/>
            <a:ext cx="2979670" cy="500577"/>
          </a:xfrm>
          <a:prstGeom prst="rect">
            <a:avLst/>
          </a:prstGeom>
        </p:spPr>
        <p:txBody>
          <a:bodyPr vert="horz" lIns="87175" tIns="43587" rIns="87175" bIns="43587" rtlCol="0"/>
          <a:lstStyle>
            <a:lvl1pPr algn="r">
              <a:defRPr sz="1200"/>
            </a:lvl1pPr>
          </a:lstStyle>
          <a:p>
            <a:fld id="{A54D75CD-F403-4CA3-A135-1038EA9E27DE}" type="datetimeFigureOut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175" tIns="43587" rIns="87175" bIns="4358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020" y="4751131"/>
            <a:ext cx="5501010" cy="4500841"/>
          </a:xfrm>
          <a:prstGeom prst="rect">
            <a:avLst/>
          </a:prstGeom>
        </p:spPr>
        <p:txBody>
          <a:bodyPr vert="horz" lIns="87175" tIns="43587" rIns="87175" bIns="435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00086"/>
            <a:ext cx="2979670" cy="500577"/>
          </a:xfrm>
          <a:prstGeom prst="rect">
            <a:avLst/>
          </a:prstGeom>
        </p:spPr>
        <p:txBody>
          <a:bodyPr vert="horz" lIns="87175" tIns="43587" rIns="87175" bIns="4358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5282" y="9500086"/>
            <a:ext cx="2979670" cy="500577"/>
          </a:xfrm>
          <a:prstGeom prst="rect">
            <a:avLst/>
          </a:prstGeom>
        </p:spPr>
        <p:txBody>
          <a:bodyPr vert="horz" lIns="87175" tIns="43587" rIns="87175" bIns="43587" rtlCol="0" anchor="b"/>
          <a:lstStyle>
            <a:lvl1pPr algn="r">
              <a:defRPr sz="1200"/>
            </a:lvl1pPr>
          </a:lstStyle>
          <a:p>
            <a:fld id="{7279835A-07C5-4462-9529-B34C41CE37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559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9835A-07C5-4462-9529-B34C41CE371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395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9835A-07C5-4462-9529-B34C41CE3711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8505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76E-E506-4A46-A7BA-424522855E3F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F145E-9380-4D30-B5FC-E4BA261EC7C3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7EF9-F527-48F4-8A48-67A1D870E84A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B80E0-475A-45FD-87FD-CA1C92AF849B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16CE-E0B8-4714-96E9-A19E331D9763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1C35-EA6C-4A5A-B229-875C8D843598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5F311-97D3-40A5-8A1A-3A86CEB5291B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6170-4B0A-43F2-9566-1591BA5F80A5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6A81-B713-48F0-9B6F-6AEA7036620D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41B0-31B6-42AE-924D-FF6FEBCC8729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657B-F920-43B0-950D-92D6DFAA60A7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297B-5B57-47D3-94D2-6EC33C286023}" type="datetime1">
              <a:rPr lang="ru-RU" smtClean="0"/>
              <a:pPr/>
              <a:t>23.04.2017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05471-DB27-4E98-A5B1-97E076B11D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Исследование пропорций в геометрических формах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725144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Выполнил: ученик 4 А 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Никита Дубровский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530120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Оказывается, и мной это проверено, что пропорция «золотая середина» скрывается во всех размерах элементов древних кувшинов.</a:t>
            </a:r>
            <a:endParaRPr lang="ru-RU" dirty="0"/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10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661" y="1124744"/>
            <a:ext cx="2495078" cy="3717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1597" y="1124744"/>
            <a:ext cx="2480806" cy="3717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124744"/>
            <a:ext cx="2481312" cy="3717032"/>
          </a:xfrm>
          <a:prstGeom prst="rect">
            <a:avLst/>
          </a:prstGeom>
        </p:spPr>
      </p:pic>
      <p:pic>
        <p:nvPicPr>
          <p:cNvPr id="8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6986" y="2078595"/>
            <a:ext cx="342293" cy="34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5326" y="2492896"/>
            <a:ext cx="251534" cy="25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78595"/>
            <a:ext cx="251534" cy="25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1541"/>
          <a:stretch/>
        </p:blipFill>
        <p:spPr>
          <a:xfrm>
            <a:off x="1208550" y="1052736"/>
            <a:ext cx="6726900" cy="38889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5661248"/>
            <a:ext cx="8003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Даже в древних статуях кошек, найденных в гробницах Римских императоров, скрывается пропорция «золотая середина».</a:t>
            </a:r>
            <a:endParaRPr 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11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27584" y="919784"/>
            <a:ext cx="7715200" cy="47913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569812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Отношение высоты здания Гранд Опера в Париже к высоте первых двух этажей тоже равно 1,618 …..</a:t>
            </a:r>
            <a:endParaRPr 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12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9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Эксперимент по определению пропорций в теле человека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9320775"/>
              </p:ext>
            </p:extLst>
          </p:nvPr>
        </p:nvGraphicFramePr>
        <p:xfrm>
          <a:off x="323528" y="1844824"/>
          <a:ext cx="5302857" cy="367240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558441"/>
                <a:gridCol w="1296144"/>
                <a:gridCol w="1224136"/>
                <a:gridCol w="1224136"/>
              </a:tblGrid>
              <a:tr h="7270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Имя участника эксперимента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Расстояние А, (см).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Расстояние Б, (см).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Отношение</a:t>
                      </a:r>
                    </a:p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 </a:t>
                      </a:r>
                      <a:r>
                        <a:rPr lang="ru-RU" sz="1800" u="none" strike="noStrike" dirty="0">
                          <a:effectLst/>
                        </a:rPr>
                        <a:t>А к Б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Даша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162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1,6200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Линар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151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93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1,6237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Никина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149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92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1,6196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Арина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134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83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1,6145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Иван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133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82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1,6220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69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Миша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159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99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1,6061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7270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</a:rPr>
                        <a:t>Среднее значение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</a:rPr>
                        <a:t>1,618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95396" y="1340768"/>
            <a:ext cx="2309754" cy="31575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895295" y="4019603"/>
            <a:ext cx="1800200" cy="2511576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8532440" y="1896458"/>
            <a:ext cx="0" cy="19645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589606" y="237342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8244408" y="2708920"/>
            <a:ext cx="0" cy="11521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244408" y="286428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6327343" y="4237500"/>
            <a:ext cx="0" cy="19645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94454" y="4529797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6153312" y="5202659"/>
            <a:ext cx="0" cy="9967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835596" y="567261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25" name="Стрелка вправо 24"/>
          <p:cNvSpPr/>
          <p:nvPr/>
        </p:nvSpPr>
        <p:spPr>
          <a:xfrm>
            <a:off x="248850" y="2278823"/>
            <a:ext cx="7131462" cy="95479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263095" y="4149079"/>
            <a:ext cx="5745604" cy="94485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13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2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9814" y="1962529"/>
            <a:ext cx="382367" cy="3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5897" y="4211570"/>
            <a:ext cx="382367" cy="3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011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9" grpId="0"/>
      <p:bldP spid="21" grpId="0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Проверка гипотезы о числе «Фи» в современной архитектуре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14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4536504" cy="569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40" y="894025"/>
            <a:ext cx="3806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Самое узнаваемое в мире сооружение – Эйфелева башня.</a:t>
            </a:r>
          </a:p>
          <a:p>
            <a:pPr algn="ctr"/>
            <a:r>
              <a:rPr lang="ru-RU" b="1" dirty="0" smtClean="0"/>
              <a:t>Использовалась ли великим Эйфелем при проектировании башни золотая пропорция?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67768" y="2371353"/>
            <a:ext cx="3945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/>
              <a:t>Если поделить расстояние между «ногами» башни  124,9 м на длину первого этажа 74,24 м. получится число 1,68.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/>
              <a:t>При делении высоты башни – 325 м. на высоту второго этажа 115,73 м. получается 2,8.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dirty="0" smtClean="0"/>
              <a:t>При делении высоты второго этажа 115,73 м. на высоту первого этажа 57,63 получается число 2…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5157192"/>
            <a:ext cx="4189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Неужели в пропорциях Эйфелевой башни не используется «золотая середина»?</a:t>
            </a:r>
          </a:p>
        </p:txBody>
      </p:sp>
    </p:spTree>
    <p:extLst>
      <p:ext uri="{BB962C8B-B14F-4D97-AF65-F5344CB8AC3E}">
        <p14:creationId xmlns:p14="http://schemas.microsoft.com/office/powerpoint/2010/main" xmlns="" val="243735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Фрактальная геометрия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15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41007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51520" y="1268760"/>
            <a:ext cx="2592288" cy="2505075"/>
          </a:xfrm>
          <a:prstGeom prst="line">
            <a:avLst/>
          </a:prstGeom>
          <a:ln w="40005">
            <a:solidFill>
              <a:srgbClr val="00B050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771800" y="1835519"/>
            <a:ext cx="1889796" cy="1938316"/>
          </a:xfrm>
          <a:prstGeom prst="line">
            <a:avLst/>
          </a:prstGeom>
          <a:ln w="40005">
            <a:solidFill>
              <a:srgbClr val="00B050"/>
            </a:solidFill>
            <a:prstDash val="lg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4067944" y="1268760"/>
            <a:ext cx="593652" cy="566759"/>
          </a:xfrm>
          <a:prstGeom prst="line">
            <a:avLst/>
          </a:prstGeom>
          <a:ln w="40005">
            <a:solidFill>
              <a:srgbClr val="00B050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619672" y="1268761"/>
            <a:ext cx="2448272" cy="2505074"/>
          </a:xfrm>
          <a:prstGeom prst="line">
            <a:avLst/>
          </a:prstGeom>
          <a:ln w="40005">
            <a:solidFill>
              <a:srgbClr val="00B050"/>
            </a:solidFill>
            <a:prstDash val="lg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251520" y="2411583"/>
            <a:ext cx="1368152" cy="1362252"/>
          </a:xfrm>
          <a:prstGeom prst="line">
            <a:avLst/>
          </a:prstGeom>
          <a:ln w="40005">
            <a:solidFill>
              <a:srgbClr val="00B050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TextBox 2047"/>
          <p:cNvSpPr txBox="1"/>
          <p:nvPr/>
        </p:nvSpPr>
        <p:spPr>
          <a:xfrm>
            <a:off x="5148064" y="1268761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Одним  из самых простых способов создания </a:t>
            </a:r>
            <a:r>
              <a:rPr lang="ru-RU" dirty="0" err="1" smtClean="0"/>
              <a:t>самоподобных</a:t>
            </a:r>
            <a:r>
              <a:rPr lang="ru-RU" dirty="0" smtClean="0"/>
              <a:t>  геометрических множеств  является рисование пунктирной линии из угла прямоугольника и продолжение линии  при условии что угол падения равен углу отражения.</a:t>
            </a:r>
            <a:endParaRPr lang="ru-RU" dirty="0"/>
          </a:p>
        </p:txBody>
      </p:sp>
      <p:pic>
        <p:nvPicPr>
          <p:cNvPr id="2053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27406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TextBox 2048"/>
          <p:cNvSpPr txBox="1"/>
          <p:nvPr/>
        </p:nvSpPr>
        <p:spPr>
          <a:xfrm>
            <a:off x="5004048" y="4005064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«Фрактал</a:t>
            </a:r>
            <a:r>
              <a:rPr lang="ru-RU" b="1" i="1" dirty="0"/>
              <a:t>» </a:t>
            </a:r>
            <a:r>
              <a:rPr lang="ru-RU" b="1" i="1" dirty="0" smtClean="0"/>
              <a:t>- </a:t>
            </a:r>
            <a:r>
              <a:rPr lang="ru-RU" dirty="0"/>
              <a:t>это геометрическая фигура, обладающая свойствами </a:t>
            </a:r>
            <a:r>
              <a:rPr lang="ru-RU" dirty="0" err="1"/>
              <a:t>самоподобия</a:t>
            </a:r>
            <a:r>
              <a:rPr lang="ru-RU" dirty="0"/>
              <a:t>. Часть картинки повторяет всю картинку в целом. Если значительно увеличить размеры сторон </a:t>
            </a:r>
            <a:r>
              <a:rPr lang="ru-RU" dirty="0" smtClean="0"/>
              <a:t>прямоугольника  становится видно, </a:t>
            </a:r>
            <a:r>
              <a:rPr lang="ru-RU" dirty="0"/>
              <a:t>что эти узоры обладают свойствами </a:t>
            </a:r>
            <a:r>
              <a:rPr lang="ru-RU" dirty="0" err="1"/>
              <a:t>самоподобия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5953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16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269" y="2526326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4345" y="2426036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7855" y="30167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0556" y="-99392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760" y="5051754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1836" y="4951464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52876" y="5051754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62378" y="2533724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https://habrastorage.org/getpro/habr/post_images/ee6/980/a8b/ee6980a8b56fd8aa1d2a976808d09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2221" y="8296"/>
            <a:ext cx="4410076" cy="252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953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76470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Исследование пропорций «Эйфелевой башни» – поиск золотой середины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17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7672046"/>
              </p:ext>
            </p:extLst>
          </p:nvPr>
        </p:nvGraphicFramePr>
        <p:xfrm>
          <a:off x="251520" y="1052736"/>
          <a:ext cx="2232248" cy="53111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67597"/>
                <a:gridCol w="1164651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Ряд Фибоначчи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Число «Фи»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1.666666667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1.615384615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1.619047619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1.617647059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55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1.618181818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89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1.617977528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144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1.618055556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233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1.618025751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377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1.618037135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610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1.618032787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987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1.618034448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1597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1.618033813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2584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1.618034056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0504" y="4293096"/>
            <a:ext cx="2517279" cy="6480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21883" y="1040601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Для создания математического фрактала выберем прямоугольник со сторонами 89  и 144 см. </a:t>
            </a:r>
            <a:r>
              <a:rPr lang="ru-RU" dirty="0"/>
              <a:t> </a:t>
            </a:r>
            <a:r>
              <a:rPr lang="ru-RU" dirty="0" smtClean="0"/>
              <a:t>Частное этих чисел  самым первым приближается к числу «Фи».</a:t>
            </a:r>
          </a:p>
          <a:p>
            <a:pPr algn="ctr"/>
            <a:r>
              <a:rPr lang="ru-RU" dirty="0" smtClean="0"/>
              <a:t>Произведем геометрические построения…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0900" y="2430413"/>
            <a:ext cx="2341312" cy="394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30413"/>
            <a:ext cx="2329563" cy="39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3385" y="2632844"/>
            <a:ext cx="2684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Мы получили фрактальную решетку  все размеры которой пропорциональны числу «Фи».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48338" y="508036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Будем использовать фрактальную решетку для поиска «золотой середины» в пропорциях Эйфелевой башни.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11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18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2861" y="980728"/>
            <a:ext cx="3978275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-208310"/>
            <a:ext cx="6565900" cy="657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64290"/>
            <a:ext cx="1778000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477" y="902389"/>
            <a:ext cx="4052887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117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19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1"/>
            <a:ext cx="4357395" cy="53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8624347"/>
              </p:ext>
            </p:extLst>
          </p:nvPr>
        </p:nvGraphicFramePr>
        <p:xfrm>
          <a:off x="4759289" y="1217845"/>
          <a:ext cx="3960440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0220"/>
                <a:gridCol w="1980220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124.9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1.616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77.54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1.618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47.92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1.618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29.60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1.618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18.23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1,618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76470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Исследование пропорций «Эйфелевой башни» – поиск золотой середины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96115" y="3212976"/>
            <a:ext cx="38164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Таким образом, с помощью фрактальной решетки  в основе которой лежит число «Фи» мы нашли пропорции золотой середины и в размерах Эйфелевой башни.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1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Я продолжаю исследовать геометрические свойства фигур…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77071"/>
            <a:ext cx="4392488" cy="1584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Моя первая научная работа была посвящена изучению геометрических свойств кристаллов.</a:t>
            </a:r>
            <a:endParaRPr lang="ru-RU" sz="2800" dirty="0"/>
          </a:p>
        </p:txBody>
      </p:sp>
      <p:pic>
        <p:nvPicPr>
          <p:cNvPr id="5" name="Рисунок 4" descr="DSC07087.JPG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4726035" y="1043411"/>
            <a:ext cx="2588834" cy="2101344"/>
          </a:xfrm>
          <a:prstGeom prst="rect">
            <a:avLst/>
          </a:prstGeom>
        </p:spPr>
      </p:pic>
      <p:pic>
        <p:nvPicPr>
          <p:cNvPr id="4" name="Рисунок 3" descr="20131120_21172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7188098" y="1307878"/>
            <a:ext cx="2099288" cy="1574466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27530" y="2703717"/>
            <a:ext cx="4392488" cy="1799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dirty="0"/>
              <a:t>Второе исследование  заключалось в изучении геометрических форм сложных </a:t>
            </a:r>
            <a:r>
              <a:rPr lang="ru-RU" sz="2600" dirty="0" smtClean="0"/>
              <a:t>фигур.</a:t>
            </a:r>
            <a:endParaRPr lang="ru-RU" sz="2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537643"/>
            <a:ext cx="2592288" cy="1944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6035" y="3257654"/>
            <a:ext cx="4298940" cy="3224205"/>
          </a:xfrm>
          <a:prstGeom prst="rect">
            <a:avLst/>
          </a:prstGeom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8820471" y="6492875"/>
            <a:ext cx="317747" cy="365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2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96752"/>
            <a:ext cx="615628" cy="61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9928" y="3887698"/>
            <a:ext cx="615628" cy="61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9312" y="3144755"/>
            <a:ext cx="615628" cy="61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44754"/>
            <a:ext cx="615628" cy="61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4484" y="4797154"/>
            <a:ext cx="831652" cy="83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2031" y="4503321"/>
            <a:ext cx="410549" cy="41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1995" y="5337550"/>
            <a:ext cx="344404" cy="34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592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38" y="-99392"/>
            <a:ext cx="6561137" cy="657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20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6415" y="379514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Даже Храм Василия Блаженного хранит  в своем архитектурном ансамбле магическую пропорцию золотой середины…..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475" y="926927"/>
            <a:ext cx="2527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FF0000"/>
                </a:solidFill>
              </a:rPr>
              <a:t>Фрактальная решетка может помочь понять замыслы многих великих архитекторов и строителей. </a:t>
            </a:r>
          </a:p>
        </p:txBody>
      </p:sp>
    </p:spTree>
    <p:extLst>
      <p:ext uri="{BB962C8B-B14F-4D97-AF65-F5344CB8AC3E}">
        <p14:creationId xmlns:p14="http://schemas.microsoft.com/office/powerpoint/2010/main" xmlns="" val="302673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72008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Выводы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5936" y="1509133"/>
            <a:ext cx="5148064" cy="452596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Многие предметы, которые созданы руками человека, хранят в себе принцип «золотой середины»;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Все природные объекты строятся по принципу «золотой середины», и в пропорциях длин форм объектов присутствует число ФИ - 1,618….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Даже строение тела человека подчинено этой пропорции.</a:t>
            </a:r>
            <a:endParaRPr lang="en-U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9512" y="1381428"/>
            <a:ext cx="3816424" cy="4781374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0032" y="6492875"/>
            <a:ext cx="58396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21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5024"/>
            <a:ext cx="382367" cy="38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578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3603" y="471604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решил продолжить свои научные исследования и выяснить, какие еще фигуры окружающего нас мира обладают пропорцией, и что таит в себе число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1,618,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которое я получил при делении.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883" y="332656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Просматривая результаты своих предыдущих исследований, я </a:t>
            </a:r>
            <a:r>
              <a:rPr lang="ru-RU" sz="2400" b="1" smtClean="0">
                <a:solidFill>
                  <a:srgbClr val="C00000"/>
                </a:solidFill>
              </a:rPr>
              <a:t>обнаружил интересную </a:t>
            </a:r>
            <a:r>
              <a:rPr lang="ru-RU" sz="2400" b="1" dirty="0" smtClean="0">
                <a:solidFill>
                  <a:srgbClr val="C00000"/>
                </a:solidFill>
              </a:rPr>
              <a:t>закономерность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в пропорциях разных частей объектов: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731" y="1268760"/>
            <a:ext cx="2612136" cy="35356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1552" y="1268760"/>
            <a:ext cx="2724912" cy="34472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9052" y="1692432"/>
            <a:ext cx="2731008" cy="3023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1209" y="696884"/>
            <a:ext cx="1088851" cy="1143752"/>
          </a:xfrm>
          <a:prstGeom prst="rect">
            <a:avLst/>
          </a:prstGeom>
        </p:spPr>
      </p:pic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3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0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Интересные факты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145092" y="980728"/>
            <a:ext cx="3442691" cy="2702579"/>
          </a:xfrm>
        </p:spPr>
      </p:pic>
      <p:sp>
        <p:nvSpPr>
          <p:cNvPr id="7" name="TextBox 6"/>
          <p:cNvSpPr txBox="1"/>
          <p:nvPr/>
        </p:nvSpPr>
        <p:spPr>
          <a:xfrm>
            <a:off x="202098" y="1700808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Оказывается, строение раковины головоногого моллюска наутилус подчиняется пропорции: соотношение каждого витка спирали к предыдущему равно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1,618….</a:t>
            </a:r>
            <a:endParaRPr lang="ru-RU" sz="20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123922" y="3789040"/>
            <a:ext cx="3463420" cy="2809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3920" y="4131448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семена подсолнечника располагаются по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спиралям против часовой стрелки и соотношение диаметра каждой из спиралей к диаметру следующей равно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1,618….</a:t>
            </a:r>
            <a:endParaRPr lang="ru-RU" sz="20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4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11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0, 1</a:t>
            </a:r>
            <a:r>
              <a:rPr lang="ru-RU" dirty="0"/>
              <a:t>, 1, 2, 3, 5, 8, 13, 21, 34, 55, 89, 144, 233, 377, 610, 987, </a:t>
            </a:r>
            <a:r>
              <a:rPr lang="ru-RU" dirty="0" smtClean="0"/>
              <a:t>1597…..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C00000"/>
                </a:solidFill>
              </a:rPr>
              <a:t>Математическая последовательность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420888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Чи́сла</a:t>
            </a:r>
            <a:r>
              <a:rPr lang="ru-RU" sz="2400" b="1" dirty="0"/>
              <a:t> </a:t>
            </a:r>
            <a:r>
              <a:rPr lang="ru-RU" sz="2400" b="1" dirty="0" err="1"/>
              <a:t>Фибона́ччи</a:t>
            </a:r>
            <a:r>
              <a:rPr lang="ru-RU" sz="2400" dirty="0"/>
              <a:t> — элементы </a:t>
            </a:r>
            <a:r>
              <a:rPr lang="ru-RU" sz="2400" dirty="0" smtClean="0"/>
              <a:t>последовательности, в </a:t>
            </a:r>
            <a:r>
              <a:rPr lang="ru-RU" sz="2400" dirty="0"/>
              <a:t>которой каждое последующее число равно сумме двух предыдущих чисел. </a:t>
            </a:r>
          </a:p>
          <a:p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0312" y="4141771"/>
            <a:ext cx="1665480" cy="2398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414" y="3690321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делении последующего числа на предыдущее мы все точнее и точнее будем получать число  «ФИ» ……1,618…..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4526551"/>
            <a:ext cx="65630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Ряд Фибоначчи мог бы остаться только математическим казусом, если бы не то обстоятельство, что все исследователи </a:t>
            </a:r>
            <a:r>
              <a:rPr lang="ru-RU" b="1" dirty="0" smtClean="0"/>
              <a:t>«золотого деления» или «золотой середины» </a:t>
            </a:r>
            <a:r>
              <a:rPr lang="ru-RU" b="1" dirty="0"/>
              <a:t>в растительном и в животном мире, не говоря уже об искусстве, неизменно приходили к </a:t>
            </a:r>
            <a:r>
              <a:rPr lang="ru-RU" b="1"/>
              <a:t>этому </a:t>
            </a:r>
            <a:r>
              <a:rPr lang="ru-RU" b="1" smtClean="0"/>
              <a:t>ряду, </a:t>
            </a:r>
            <a:r>
              <a:rPr lang="ru-RU" b="1" dirty="0"/>
              <a:t>как арифметическому выражению закона </a:t>
            </a:r>
            <a:r>
              <a:rPr lang="ru-RU" b="1"/>
              <a:t>золотого </a:t>
            </a:r>
            <a:r>
              <a:rPr lang="ru-RU" b="1" smtClean="0"/>
              <a:t>деления, </a:t>
            </a:r>
            <a:r>
              <a:rPr lang="ru-RU" b="1" dirty="0" smtClean="0"/>
              <a:t>делая новые открытия и создавая свои творения…..</a:t>
            </a:r>
            <a:endParaRPr lang="ru-RU" dirty="0"/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5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8050" y="1052737"/>
            <a:ext cx="8229600" cy="10081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Выполнить исследования пропорций в геометрических формах объектов.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2296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mtClean="0">
                <a:solidFill>
                  <a:srgbClr val="C00000"/>
                </a:solidFill>
              </a:rPr>
              <a:t>Цель проекта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63408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Задачи исследования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95422" y="2996952"/>
            <a:ext cx="8697057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/>
              <a:t>Выбрать сложные геометрические формы искусственных и природных объектов для проведения экспериментов.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/>
              <a:t>Выполнить измерения линейных размеров объектов и обнаружить пропорцию числа «ФИ».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/>
              <a:t>Выполнить эксперимент по обнаружению пропорциональности в строении тела человека. </a:t>
            </a:r>
            <a:endParaRPr lang="ru-RU" sz="2800" dirty="0"/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6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Исходные данные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7827" y="2816932"/>
            <a:ext cx="3779912" cy="344614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/>
              <a:t>Для выполнения расчетов по определению пропорций между различными частями геометрических форм объектов я использовал их фотографии.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/>
              <a:t>А для точного определения размера части объекта (в условных единицах длины) я использовал программный продукт </a:t>
            </a:r>
            <a:r>
              <a:rPr lang="en-US" sz="1800" dirty="0" smtClean="0"/>
              <a:t>COREL DRAW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>
            <a:off x="107504" y="2780928"/>
            <a:ext cx="5040560" cy="3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980728"/>
            <a:ext cx="83529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качестве объектов исследования в течение </a:t>
            </a:r>
            <a:r>
              <a:rPr lang="ru-RU" sz="2000" dirty="0"/>
              <a:t>целого года  </a:t>
            </a:r>
            <a:r>
              <a:rPr lang="ru-RU" sz="2000" dirty="0" smtClean="0"/>
              <a:t>я выбирал и фотографировал различные уникальные объекты: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Представителей живой и не живой природы;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Архитектурно-исторические достопримечательности;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Произведения искусства и предметы древности.</a:t>
            </a:r>
            <a:endParaRPr lang="ru-RU" sz="2000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7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3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1482" y="980726"/>
            <a:ext cx="1872208" cy="5559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873983"/>
            <a:ext cx="6840760" cy="41391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39752" y="5733256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Длина первого кольца панциря черепахи  в 1,618 раз меньше  длины следующего за ним более широкого кольца.</a:t>
            </a:r>
            <a:endParaRPr 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8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5249792"/>
            <a:ext cx="4727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 измерял длину колец на панцире черепахи.</a:t>
            </a:r>
            <a:endParaRPr lang="ru-RU" dirty="0"/>
          </a:p>
        </p:txBody>
      </p:sp>
      <p:pic>
        <p:nvPicPr>
          <p:cNvPr id="8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560431" cy="56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</a:rPr>
              <a:t>Ход исследований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027" y="1844824"/>
            <a:ext cx="4328049" cy="32460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844823"/>
            <a:ext cx="4328049" cy="3246037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16342" y="908720"/>
            <a:ext cx="8927657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Для того чтобы отыскать следы числа ФИ - «золотой середины» в живой природе мне пришлось наблюдать не только за черепахой, но даже охотиться на динозавров.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5373216"/>
            <a:ext cx="836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Длина динозавра от виска до  бедра  в 1,618 раз больше чем длина от бедра до передней лапы.</a:t>
            </a:r>
            <a:endParaRPr lang="ru-RU" dirty="0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0471" y="6492875"/>
            <a:ext cx="317747" cy="36512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fld id="{EEC05471-DB27-4E98-A5B1-97E076B11D5B}" type="slidenum">
              <a:rPr lang="ru-RU" sz="2400" b="1" smtClean="0">
                <a:solidFill>
                  <a:schemeClr val="tx1"/>
                </a:solidFill>
              </a:rPr>
              <a:pPr/>
              <a:t>9</a:t>
            </a:fld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144016" cy="14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144016" cy="14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395834"/>
            <a:ext cx="144016" cy="14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" descr="Картинки по запросу картинки смайликов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2792" y="3573016"/>
            <a:ext cx="119234" cy="11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0014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22112</TotalTime>
  <Words>916</Words>
  <Application>Microsoft Office PowerPoint</Application>
  <PresentationFormat>Экран (4:3)</PresentationFormat>
  <Paragraphs>173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Исследование пропорций в геометрических формах</vt:lpstr>
      <vt:lpstr>Я продолжаю исследовать геометрические свойства фигур…</vt:lpstr>
      <vt:lpstr>Просматривая результаты своих предыдущих исследований, я обнаружил интересную закономерность в пропорциях разных частей объектов:</vt:lpstr>
      <vt:lpstr>Интересные факты</vt:lpstr>
      <vt:lpstr>0, 1, 1, 2, 3, 5, 8, 13, 21, 34, 55, 89, 144, 233, 377, 610, 987, 1597…..</vt:lpstr>
      <vt:lpstr>Задачи исследования</vt:lpstr>
      <vt:lpstr>Исходные данные</vt:lpstr>
      <vt:lpstr>Слайд 8</vt:lpstr>
      <vt:lpstr>Слайд 9</vt:lpstr>
      <vt:lpstr>Слайд 10</vt:lpstr>
      <vt:lpstr>Слайд 11</vt:lpstr>
      <vt:lpstr>Слайд 12</vt:lpstr>
      <vt:lpstr>Эксперимент по определению пропорций в теле человека</vt:lpstr>
      <vt:lpstr>Слайд 14</vt:lpstr>
      <vt:lpstr>Слайд 15</vt:lpstr>
      <vt:lpstr>Слайд 16</vt:lpstr>
      <vt:lpstr>Исследование пропорций «Эйфелевой башни» – поиск золотой середины</vt:lpstr>
      <vt:lpstr>Слайд 18</vt:lpstr>
      <vt:lpstr>Исследование пропорций «Эйфелевой башни» – поиск золотой середины</vt:lpstr>
      <vt:lpstr>Слайд 20</vt:lpstr>
      <vt:lpstr>Выводы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геометрических свойств природных кристаллов</dc:title>
  <dc:creator>Алексей</dc:creator>
  <cp:lastModifiedBy>Настена</cp:lastModifiedBy>
  <cp:revision>124</cp:revision>
  <cp:lastPrinted>2016-01-28T14:57:31Z</cp:lastPrinted>
  <dcterms:created xsi:type="dcterms:W3CDTF">2013-12-01T05:14:16Z</dcterms:created>
  <dcterms:modified xsi:type="dcterms:W3CDTF">2017-04-23T11:58:44Z</dcterms:modified>
</cp:coreProperties>
</file>