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ink/ink8.xml" ContentType="application/inkml+xml"/>
  <Override PartName="/ppt/ink/ink9.xml" ContentType="application/inkml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ink/ink6.xml" ContentType="application/inkml+xml"/>
  <Override PartName="/ppt/ink/ink7.xml" ContentType="application/inkml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ink/ink3.xml" ContentType="application/inkml+xml"/>
  <Override PartName="/ppt/ink/ink4.xml" ContentType="application/inkml+xml"/>
  <Override PartName="/ppt/ink/ink5.xml" ContentType="application/inkml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ink/ink10.xml" ContentType="application/inkml+xml"/>
  <Override PartName="/ppt/ink/ink11.xml" ContentType="application/inkml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2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  <p:sldId id="27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A0000"/>
    <a:srgbClr val="FF8B8B"/>
    <a:srgbClr val="B07BD7"/>
    <a:srgbClr val="D1B2E8"/>
    <a:srgbClr val="C39BE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588" y="-4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1024" units="cm"/>
        </inkml:traceFormat>
        <inkml:channelProperties>
          <inkml:channelProperty channel="X" name="resolution" value="34.04255" units="1/cm"/>
          <inkml:channelProperty channel="Y" name="resolution" value="34.01993" units="1/cm"/>
        </inkml:channelProperties>
      </inkml:inkSource>
      <inkml:timestamp xml:id="ts0" timeString="2017-04-09T18:05:39.608"/>
    </inkml:context>
    <inkml:brush xml:id="br0">
      <inkml:brushProperty name="width" value="0.07938" units="cm"/>
      <inkml:brushProperty name="height" value="0.07938" units="cm"/>
      <inkml:brushProperty name="color" value="#FF0000"/>
      <inkml:brushProperty name="fitToCurve" value="1"/>
    </inkml:brush>
  </inkml:definitions>
  <inkml:trace contextRef="#ctx0" brushRef="#br0">0-1,'93'0,"-30"31,-1-31,0 0,-31 0,32 0,-32 0,0 0,0 0,-62 30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1024" units="cm"/>
        </inkml:traceFormat>
        <inkml:channelProperties>
          <inkml:channelProperty channel="X" name="resolution" value="34.04255" units="1/cm"/>
          <inkml:channelProperty channel="Y" name="resolution" value="34.01993" units="1/cm"/>
        </inkml:channelProperties>
      </inkml:inkSource>
      <inkml:timestamp xml:id="ts0" timeString="2017-04-09T19:14:21.669"/>
    </inkml:context>
    <inkml:brush xml:id="br0">
      <inkml:brushProperty name="width" value="0.07938" units="cm"/>
      <inkml:brushProperty name="height" value="0.07938" units="cm"/>
      <inkml:brushProperty name="color" value="#FF0000"/>
      <inkml:brushProperty name="fitToCurve" value="1"/>
    </inkml:brush>
  </inkml:definitions>
  <inkml:trace contextRef="#ctx0" brushRef="#br0">0 528,'0'-29,"30"0,-30-1,0 1,29 29,-29-30,0 1,0 0,30 29,-30-30,30 30,-30-29,0 0,29 29,-29-30,0 1,30 29,-30-29,0-1,30 1,-30-1,0 1,0 0,29 29,-29 29,30 0,-30 1,0-1,0 1,29-30,-29 29,0 0,0 1,0-1,0 0,0 1,0-1,0 0,30-29,-30 30,0-1,0 1,30-30,-30 29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1024" units="cm"/>
        </inkml:traceFormat>
        <inkml:channelProperties>
          <inkml:channelProperty channel="X" name="resolution" value="34.04255" units="1/cm"/>
          <inkml:channelProperty channel="Y" name="resolution" value="34.01993" units="1/cm"/>
        </inkml:channelProperties>
      </inkml:inkSource>
      <inkml:timestamp xml:id="ts0" timeString="2017-04-09T19:14:26.565"/>
    </inkml:context>
    <inkml:brush xml:id="br0">
      <inkml:brushProperty name="width" value="0.07938" units="cm"/>
      <inkml:brushProperty name="height" value="0.07938" units="cm"/>
      <inkml:brushProperty name="color" value="#FF0000"/>
      <inkml:brushProperty name="fitToCurve" value="1"/>
    </inkml:brush>
  </inkml:definitions>
  <inkml:trace contextRef="#ctx0" brushRef="#br0">0 470,'29'0,"-29"-29,0 0,0 0,29 29,-29-29,0 1,29-1,-29 0,0 0,28 29,-28-29,29 0,-29 0,29 0,-29 0,0 0,0 0,29 29,-29-29,0 58,0 0,0 0,0 0,0 0,29-29,-29 29,0 0,0 0,0 0,0 0,0 0,0-1,0 1,29-29,-29 29,0 0,0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1024" units="cm"/>
        </inkml:traceFormat>
        <inkml:channelProperties>
          <inkml:channelProperty channel="X" name="resolution" value="34.04255" units="1/cm"/>
          <inkml:channelProperty channel="Y" name="resolution" value="34.01993" units="1/cm"/>
        </inkml:channelProperties>
      </inkml:inkSource>
      <inkml:timestamp xml:id="ts0" timeString="2017-04-09T18:05:49.334"/>
    </inkml:context>
    <inkml:brush xml:id="br0">
      <inkml:brushProperty name="width" value="0.07938" units="cm"/>
      <inkml:brushProperty name="height" value="0.07938" units="cm"/>
      <inkml:brushProperty name="color" value="#FF0000"/>
      <inkml:brushProperty name="fitToCurve" value="1"/>
    </inkml:brush>
  </inkml:definitions>
  <inkml:trace contextRef="#ctx0" brushRef="#br0">0 30,'30'0,"0"0,-30-28,30 28,-1 0,1 0,0 0,0 0,-1 0,1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1024" units="cm"/>
        </inkml:traceFormat>
        <inkml:channelProperties>
          <inkml:channelProperty channel="X" name="resolution" value="34.04255" units="1/cm"/>
          <inkml:channelProperty channel="Y" name="resolution" value="34.01993" units="1/cm"/>
        </inkml:channelProperties>
      </inkml:inkSource>
      <inkml:timestamp xml:id="ts0" timeString="2017-04-09T18:06:25.022"/>
    </inkml:context>
    <inkml:brush xml:id="br0">
      <inkml:brushProperty name="width" value="0.07938" units="cm"/>
      <inkml:brushProperty name="height" value="0.07938" units="cm"/>
      <inkml:brushProperty name="color" value="#FF0000"/>
      <inkml:brushProperty name="fitToCurve" value="1"/>
    </inkml:brush>
  </inkml:definitions>
  <inkml:trace contextRef="#ctx0" brushRef="#br0">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1024" units="cm"/>
        </inkml:traceFormat>
        <inkml:channelProperties>
          <inkml:channelProperty channel="X" name="resolution" value="34.04255" units="1/cm"/>
          <inkml:channelProperty channel="Y" name="resolution" value="34.01993" units="1/cm"/>
        </inkml:channelProperties>
      </inkml:inkSource>
      <inkml:timestamp xml:id="ts0" timeString="2017-04-09T18:05:53.677"/>
    </inkml:context>
    <inkml:brush xml:id="br0">
      <inkml:brushProperty name="width" value="0.07938" units="cm"/>
      <inkml:brushProperty name="height" value="0.07938" units="cm"/>
      <inkml:brushProperty name="color" value="#FF0000"/>
      <inkml:brushProperty name="fitToCurve" value="1"/>
    </inkml:brush>
  </inkml:definitions>
  <inkml:trace contextRef="#ctx0" brushRef="#br0">88 383,'29'0,"1"0,-1 0,0 0,1 0,-1 0,0 0,1 0,-1 0,0 0,1 0,-1 0</inkml:trace>
  <inkml:trace contextRef="#ctx0" brushRef="#br0" timeOffset="3968">29 0,'-29'0,"58"0,1 0,-1 0,0 0,1 0,-1 0,0 0,1 0,-1 0,0 0,1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1024" units="cm"/>
        </inkml:traceFormat>
        <inkml:channelProperties>
          <inkml:channelProperty channel="X" name="resolution" value="34.04255" units="1/cm"/>
          <inkml:channelProperty channel="Y" name="resolution" value="34.01993" units="1/cm"/>
        </inkml:channelProperties>
      </inkml:inkSource>
      <inkml:timestamp xml:id="ts0" timeString="2017-04-09T18:06:14.389"/>
    </inkml:context>
    <inkml:brush xml:id="br0">
      <inkml:brushProperty name="width" value="0.07938" units="cm"/>
      <inkml:brushProperty name="height" value="0.07938" units="cm"/>
      <inkml:brushProperty name="color" value="#FF0000"/>
      <inkml:brushProperty name="fitToCurve" value="1"/>
    </inkml:brush>
  </inkml:definitions>
  <inkml:trace contextRef="#ctx0" brushRef="#br0">0 30,'29'0,"1"0,-1 0,0 0,-29-28,30 28,-1 0,0 0,1 0,-1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1024" units="cm"/>
        </inkml:traceFormat>
        <inkml:channelProperties>
          <inkml:channelProperty channel="X" name="resolution" value="34.04255" units="1/cm"/>
          <inkml:channelProperty channel="Y" name="resolution" value="34.01993" units="1/cm"/>
        </inkml:channelProperties>
      </inkml:inkSource>
      <inkml:timestamp xml:id="ts0" timeString="2017-04-09T18:06:16.773"/>
    </inkml:context>
    <inkml:brush xml:id="br0">
      <inkml:brushProperty name="width" value="0.07938" units="cm"/>
      <inkml:brushProperty name="height" value="0.07938" units="cm"/>
      <inkml:brushProperty name="color" value="#FF0000"/>
      <inkml:brushProperty name="fitToCurve" value="1"/>
    </inkml:brush>
  </inkml:definitions>
  <inkml:trace contextRef="#ctx0" brushRef="#br0">0 1,'30'0,"-1"0,1 0,-1 0,1 0,-1 0,1 0,-1 0,1 0,0 0,-1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1024" units="cm"/>
        </inkml:traceFormat>
        <inkml:channelProperties>
          <inkml:channelProperty channel="X" name="resolution" value="34.04255" units="1/cm"/>
          <inkml:channelProperty channel="Y" name="resolution" value="34.01993" units="1/cm"/>
        </inkml:channelProperties>
      </inkml:inkSource>
      <inkml:timestamp xml:id="ts0" timeString="2017-04-09T18:06:49.694"/>
    </inkml:context>
    <inkml:brush xml:id="br0">
      <inkml:brushProperty name="width" value="0.03528" units="cm"/>
      <inkml:brushProperty name="height" value="0.03528" units="cm"/>
      <inkml:brushProperty name="fitToCurve" value="1"/>
      <inkml:brushProperty name="ignorePressure" value="1"/>
    </inkml:brush>
  </inkml:definitions>
  <inkml:trace contextRef="#ctx0" brushRef="#br0">83 29,'0'30,"0"-1,0 0,0 1,0-1,-29-29,29 30,-29-30,29 29,-29-29,29-29,29 29,-29-30,29 30,-29-29,0-1,29 30,-29-29,28 29,-28 29,-28-29,28 30,-29-1,29 1,0-1,-29-29,29 29,0-87,29 28,-29 1,29-1,-29 1,28 29,-28-29,29-1,-29 1,-29 29,29 29,-28 1,28-1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1024" units="cm"/>
        </inkml:traceFormat>
        <inkml:channelProperties>
          <inkml:channelProperty channel="X" name="resolution" value="34.04255" units="1/cm"/>
          <inkml:channelProperty channel="Y" name="resolution" value="34.01993" units="1/cm"/>
        </inkml:channelProperties>
      </inkml:inkSource>
      <inkml:timestamp xml:id="ts0" timeString="2017-04-09T19:14:30.189"/>
    </inkml:context>
    <inkml:brush xml:id="br0">
      <inkml:brushProperty name="width" value="0.07938" units="cm"/>
      <inkml:brushProperty name="height" value="0.07938" units="cm"/>
      <inkml:brushProperty name="color" value="#FF0000"/>
      <inkml:brushProperty name="fitToCurve" value="1"/>
    </inkml:brush>
  </inkml:definitions>
  <inkml:trace contextRef="#ctx0" brushRef="#br0">0 0,'30'0,"0"0,-1 0,1 0,-1 0,1 0,-1 0,1 0,-1 0,-29 30,30-30,-1 0,1 0,-1 0,1 0,-1 0,1 0,-1 0,1 0,-30 30,0-1,0 1,0 0,0 0,-30-30,30 29,0 1</inkml:trace>
  <inkml:trace contextRef="#ctx0" brushRef="#br0" timeOffset="10745">916 387,'29'0,"1"0,-1 0,1-30,-1 30,-29-30,30 30,-1-29,1-1,-1 0,1 30,-30-30,29 30,-29-29,30 29,-30-30,29 30,-29-30,30 30,-30-30,29 1,1-1,-1 30,1 0,-1 0,1 30,-30-1,29-29,1 30,-1-30,-29 30,0 0,30-30,-30 29,30-29,-30 30,29-30,-29 30,30-30,-30 30,29-30,1 29,-1-29,-29 30,30-30,-30 30,29-30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1024" units="cm"/>
        </inkml:traceFormat>
        <inkml:channelProperties>
          <inkml:channelProperty channel="X" name="resolution" value="34.04255" units="1/cm"/>
          <inkml:channelProperty channel="Y" name="resolution" value="34.01993" units="1/cm"/>
        </inkml:channelProperties>
      </inkml:inkSource>
      <inkml:timestamp xml:id="ts0" timeString="2017-04-09T19:14:45.653"/>
    </inkml:context>
    <inkml:brush xml:id="br0">
      <inkml:brushProperty name="width" value="0.07938" units="cm"/>
      <inkml:brushProperty name="height" value="0.07938" units="cm"/>
      <inkml:brushProperty name="color" value="#FF0000"/>
      <inkml:brushProperty name="fitToCurve" value="1"/>
    </inkml:brush>
  </inkml:definitions>
  <inkml:trace contextRef="#ctx0" brushRef="#br0">0 0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26.04.2017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26.04.2017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26.04.2017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customXml" Target="../ink/ink8.xml"/><Relationship Id="rId13" Type="http://schemas.openxmlformats.org/officeDocument/2006/relationships/image" Target="../media/image42.emf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12" Type="http://schemas.openxmlformats.org/officeDocument/2006/relationships/customXml" Target="../ink/ink10.xm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11" Type="http://schemas.openxmlformats.org/officeDocument/2006/relationships/image" Target="../media/image9.emf"/><Relationship Id="rId5" Type="http://schemas.openxmlformats.org/officeDocument/2006/relationships/image" Target="../media/image38.jpeg"/><Relationship Id="rId15" Type="http://schemas.openxmlformats.org/officeDocument/2006/relationships/image" Target="../media/image43.emf"/><Relationship Id="rId10" Type="http://schemas.openxmlformats.org/officeDocument/2006/relationships/customXml" Target="../ink/ink9.xml"/><Relationship Id="rId4" Type="http://schemas.openxmlformats.org/officeDocument/2006/relationships/image" Target="../media/image37.jpeg"/><Relationship Id="rId9" Type="http://schemas.openxmlformats.org/officeDocument/2006/relationships/image" Target="../media/image41.emf"/><Relationship Id="rId14" Type="http://schemas.openxmlformats.org/officeDocument/2006/relationships/customXml" Target="../ink/ink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clck.yandex.ru/redir/dv/*data=url=http:/pochemuha.ru/istoriya-fantika&amp;ts=1485106397&amp;uid=1626967701464755369&amp;sign=44bfadc648a9d99e3a4712d0aaaab169&amp;keyno=1" TargetMode="External"/><Relationship Id="rId7" Type="http://schemas.openxmlformats.org/officeDocument/2006/relationships/hyperlink" Target="https://clck.yandex.ru/redir/dv/*data=url=http:/www.uniconf.ru/ru/catalog/&amp;ts=1485106397&amp;uid=1626967701464755369&amp;sign=0812b87c4c1f81f1597c61620be2a22e&amp;keyno=1" TargetMode="External"/><Relationship Id="rId2" Type="http://schemas.openxmlformats.org/officeDocument/2006/relationships/hyperlink" Target="https://clck.yandex.ru/redir/dv/*data=url=http:/www.66.ru/news/freetime/122927/&amp;ts=1485106397&amp;uid=1626967701464755369&amp;sign=32eef045caec8f10879badbbace3423b&amp;keyno=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lck.yandex.ru/redir/dv/*data=url=http:/allday.ru/index.php?newsid=407533&amp;ts=1485106397&amp;uid=1626967701464755369&amp;sign=64c972e97c174d2df357876e5e57e59f&amp;keyno=1" TargetMode="External"/><Relationship Id="rId5" Type="http://schemas.openxmlformats.org/officeDocument/2006/relationships/hyperlink" Target="https://clck.yandex.ru/redir/dv/*data=url=http:/www.savok.org/produkty/1099-sovetskie-konfety.html&amp;ts=1485106397&amp;uid=1626967701464755369&amp;sign=350ce61c2a8034ca099cfac18f12a3e4&amp;keyno=1" TargetMode="External"/><Relationship Id="rId4" Type="http://schemas.openxmlformats.org/officeDocument/2006/relationships/hyperlink" Target="https://clck.yandex.ru/redir/dv/*data=url=http:/humus.livejournal.com/1927164.html&amp;ts=1485106397&amp;uid=1626967701464755369&amp;sign=ea093888e60538e3442d6b10fcc711d4&amp;keyno=1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13" Type="http://schemas.openxmlformats.org/officeDocument/2006/relationships/customXml" Target="../ink/ink5.xml"/><Relationship Id="rId18" Type="http://schemas.openxmlformats.org/officeDocument/2006/relationships/image" Target="../media/image13.emf"/><Relationship Id="rId3" Type="http://schemas.openxmlformats.org/officeDocument/2006/relationships/image" Target="../media/image5.jpeg"/><Relationship Id="rId7" Type="http://schemas.openxmlformats.org/officeDocument/2006/relationships/customXml" Target="../ink/ink2.xml"/><Relationship Id="rId12" Type="http://schemas.openxmlformats.org/officeDocument/2006/relationships/image" Target="../media/image10.emf"/><Relationship Id="rId17" Type="http://schemas.openxmlformats.org/officeDocument/2006/relationships/customXml" Target="../ink/ink7.xml"/><Relationship Id="rId2" Type="http://schemas.openxmlformats.org/officeDocument/2006/relationships/image" Target="../media/image4.jpeg"/><Relationship Id="rId16" Type="http://schemas.openxmlformats.org/officeDocument/2006/relationships/image" Target="../media/image1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emf"/><Relationship Id="rId11" Type="http://schemas.openxmlformats.org/officeDocument/2006/relationships/customXml" Target="../ink/ink4.xml"/><Relationship Id="rId5" Type="http://schemas.openxmlformats.org/officeDocument/2006/relationships/customXml" Target="../ink/ink1.xml"/><Relationship Id="rId15" Type="http://schemas.openxmlformats.org/officeDocument/2006/relationships/customXml" Target="../ink/ink6.xml"/><Relationship Id="rId10" Type="http://schemas.openxmlformats.org/officeDocument/2006/relationships/image" Target="../media/image9.emf"/><Relationship Id="rId4" Type="http://schemas.openxmlformats.org/officeDocument/2006/relationships/image" Target="../media/image6.jpeg"/><Relationship Id="rId9" Type="http://schemas.openxmlformats.org/officeDocument/2006/relationships/customXml" Target="../ink/ink3.xml"/><Relationship Id="rId14" Type="http://schemas.openxmlformats.org/officeDocument/2006/relationships/image" Target="../media/image11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1357290" y="2357431"/>
            <a:ext cx="7500990" cy="3097244"/>
            <a:chOff x="1115616" y="2146449"/>
            <a:chExt cx="7165477" cy="3336610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115616" y="2146449"/>
              <a:ext cx="7165477" cy="10941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2187089" y="5085184"/>
              <a:ext cx="5084703" cy="3978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ru-RU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1571603" y="2357430"/>
            <a:ext cx="714380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Русский язык </a:t>
            </a:r>
          </a:p>
          <a:p>
            <a:pPr algn="ctr"/>
            <a:r>
              <a:rPr lang="ru-RU" sz="4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на обёртках конфет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Исследование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>
          <a:xfrm>
            <a:off x="1142976" y="428605"/>
            <a:ext cx="7643866" cy="1785949"/>
          </a:xfrm>
        </p:spPr>
        <p:txBody>
          <a:bodyPr/>
          <a:lstStyle/>
          <a:p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МУ «Отдел образования и по делам молодежи» </a:t>
            </a:r>
            <a:b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администрации МО «</a:t>
            </a:r>
            <a:r>
              <a:rPr lang="ru-RU" sz="14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Оршанский</a:t>
            </a: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муниципальный район»</a:t>
            </a:r>
            <a:b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</a:t>
            </a:r>
            <a:b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МОУ «</a:t>
            </a:r>
            <a:r>
              <a:rPr lang="ru-RU" sz="14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Шулкинская</a:t>
            </a: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средняя общеобразовательная школа»</a:t>
            </a:r>
            <a:b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en-US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VI</a:t>
            </a: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районный конкурс проектов младших школьников и дошкольников</a:t>
            </a:r>
            <a:b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«Я познаю мир»</a:t>
            </a:r>
            <a:r>
              <a:rPr lang="ru-RU" sz="1400" b="1" dirty="0" smtClean="0">
                <a:solidFill>
                  <a:srgbClr val="002060"/>
                </a:solidFill>
              </a:rPr>
              <a:t/>
            </a:r>
            <a:br>
              <a:rPr lang="ru-RU" sz="1400" b="1" dirty="0" smtClean="0">
                <a:solidFill>
                  <a:srgbClr val="002060"/>
                </a:solidFill>
              </a:rPr>
            </a:br>
            <a:endParaRPr lang="ru-RU" sz="1400" dirty="0"/>
          </a:p>
        </p:txBody>
      </p:sp>
      <p:sp>
        <p:nvSpPr>
          <p:cNvPr id="12" name="Подзаголовок 11"/>
          <p:cNvSpPr>
            <a:spLocks noGrp="1"/>
          </p:cNvSpPr>
          <p:nvPr>
            <p:ph type="subTitle" idx="1"/>
          </p:nvPr>
        </p:nvSpPr>
        <p:spPr>
          <a:xfrm>
            <a:off x="4786314" y="4357694"/>
            <a:ext cx="3571900" cy="1281106"/>
          </a:xfrm>
        </p:spPr>
        <p:txBody>
          <a:bodyPr/>
          <a:lstStyle/>
          <a:p>
            <a:pPr algn="l">
              <a:defRPr/>
            </a:pPr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учащихся  4 класса</a:t>
            </a:r>
          </a:p>
          <a:p>
            <a:pPr algn="l">
              <a:defRPr/>
            </a:pPr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Маловой Полины, </a:t>
            </a:r>
          </a:p>
          <a:p>
            <a:pPr algn="l">
              <a:defRPr/>
            </a:pPr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Дубникова Артёма</a:t>
            </a:r>
          </a:p>
          <a:p>
            <a:pPr algn="l">
              <a:defRPr/>
            </a:pPr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Руководитель: Емельянова В.В., </a:t>
            </a:r>
          </a:p>
          <a:p>
            <a:pPr algn="l">
              <a:defRPr/>
            </a:pPr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учитель начальных классов</a:t>
            </a:r>
          </a:p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857620" y="6072206"/>
            <a:ext cx="1285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Шулка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2017</a:t>
            </a:r>
            <a:endParaRPr lang="ru-RU" sz="1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3" name="Picture 1" descr="C:\Users\user\Desktop\коров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4071942"/>
            <a:ext cx="2500300" cy="200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572528" cy="1071562"/>
          </a:xfrm>
        </p:spPr>
        <p:txBody>
          <a:bodyPr/>
          <a:lstStyle/>
          <a:p>
            <a:r>
              <a:rPr lang="ru-RU" sz="4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Структура названий </a:t>
            </a:r>
            <a:endParaRPr lang="ru-RU" sz="42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1428735"/>
            <a:ext cx="7072362" cy="928695"/>
          </a:xfrm>
        </p:spPr>
        <p:txBody>
          <a:bodyPr/>
          <a:lstStyle/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	Состоят из 1слова – 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54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названия,  </a:t>
            </a:r>
          </a:p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состоят из двух или  нескольких  слов - 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49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.</a:t>
            </a:r>
          </a:p>
          <a:p>
            <a:endParaRPr lang="ru-RU" dirty="0"/>
          </a:p>
        </p:txBody>
      </p:sp>
      <p:pic>
        <p:nvPicPr>
          <p:cNvPr id="4" name="Рисунок 3" descr="C:\Users\user\Desktop\фото проект\IMG_20170407_135632.jpg"/>
          <p:cNvPicPr/>
          <p:nvPr/>
        </p:nvPicPr>
        <p:blipFill>
          <a:blip r:embed="rId2" cstate="print"/>
          <a:srcRect l="2624" t="4925" r="4675" b="5111"/>
          <a:stretch>
            <a:fillRect/>
          </a:stretch>
        </p:blipFill>
        <p:spPr bwMode="auto">
          <a:xfrm rot="5400000">
            <a:off x="1928793" y="2571746"/>
            <a:ext cx="2500331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esktop\фото проект\IMG_20170407_135618.jpg"/>
          <p:cNvPicPr/>
          <p:nvPr/>
        </p:nvPicPr>
        <p:blipFill>
          <a:blip r:embed="rId3" cstate="print"/>
          <a:srcRect l="4217"/>
          <a:stretch>
            <a:fillRect/>
          </a:stretch>
        </p:blipFill>
        <p:spPr bwMode="auto">
          <a:xfrm rot="10800000">
            <a:off x="5072066" y="2857496"/>
            <a:ext cx="314327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8115328" cy="1060472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Лексическое значение</a:t>
            </a:r>
            <a:endParaRPr lang="ru-RU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1142984"/>
            <a:ext cx="6858048" cy="5286412"/>
          </a:xfrm>
        </p:spPr>
        <p:txBody>
          <a:bodyPr/>
          <a:lstStyle/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 	Туесок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- цилиндрический берестяной короб, с плотно прилегающей крышкой.</a:t>
            </a:r>
          </a:p>
          <a:p>
            <a:pPr>
              <a:buNone/>
            </a:pPr>
            <a:endParaRPr lang="ru-RU" sz="20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ru-RU" sz="20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20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20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		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		Буревестник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– большая океаническая птица с длинным клювом и длинными острыми крыльями. </a:t>
            </a:r>
          </a:p>
          <a:p>
            <a:pPr>
              <a:buNone/>
            </a:pPr>
            <a:endParaRPr lang="ru-RU" sz="20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C:\Users\user\Desktop\фото проект\IMG_20170407_134506.jpg"/>
          <p:cNvPicPr/>
          <p:nvPr/>
        </p:nvPicPr>
        <p:blipFill>
          <a:blip r:embed="rId2" cstate="print"/>
          <a:srcRect l="10583" t="10043" r="6681" b="5769"/>
          <a:stretch>
            <a:fillRect/>
          </a:stretch>
        </p:blipFill>
        <p:spPr bwMode="auto">
          <a:xfrm>
            <a:off x="2143108" y="2000240"/>
            <a:ext cx="2214578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esktop\фото проект\IMG_20170407_134940.jpg"/>
          <p:cNvPicPr/>
          <p:nvPr/>
        </p:nvPicPr>
        <p:blipFill>
          <a:blip r:embed="rId3" cstate="print"/>
          <a:srcRect l="7055" t="4915" r="3153" b="5556"/>
          <a:stretch>
            <a:fillRect/>
          </a:stretch>
        </p:blipFill>
        <p:spPr bwMode="auto">
          <a:xfrm>
            <a:off x="2000232" y="4714884"/>
            <a:ext cx="228601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2" descr="C:\Users\user\Desktop\туесок 2.jpg"/>
          <p:cNvPicPr>
            <a:picLocks noChangeAspect="1" noChangeArrowheads="1"/>
          </p:cNvPicPr>
          <p:nvPr/>
        </p:nvPicPr>
        <p:blipFill>
          <a:blip r:embed="rId4" cstate="print"/>
          <a:srcRect t="3571" b="7143"/>
          <a:stretch>
            <a:fillRect/>
          </a:stretch>
        </p:blipFill>
        <p:spPr bwMode="auto">
          <a:xfrm>
            <a:off x="5357818" y="1785926"/>
            <a:ext cx="1345469" cy="1785950"/>
          </a:xfrm>
          <a:prstGeom prst="rect">
            <a:avLst/>
          </a:prstGeom>
          <a:noFill/>
        </p:spPr>
      </p:pic>
      <p:cxnSp>
        <p:nvCxnSpPr>
          <p:cNvPr id="9" name="Прямая со стрелкой 8"/>
          <p:cNvCxnSpPr/>
          <p:nvPr/>
        </p:nvCxnSpPr>
        <p:spPr>
          <a:xfrm>
            <a:off x="4572000" y="2714620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651" name="Picture 3" descr="C:\Users\user\Desktop\буревестник.jpg"/>
          <p:cNvPicPr>
            <a:picLocks noChangeAspect="1" noChangeArrowheads="1"/>
          </p:cNvPicPr>
          <p:nvPr/>
        </p:nvPicPr>
        <p:blipFill>
          <a:blip r:embed="rId5" cstate="print"/>
          <a:srcRect t="6383"/>
          <a:stretch>
            <a:fillRect/>
          </a:stretch>
        </p:blipFill>
        <p:spPr bwMode="auto">
          <a:xfrm flipH="1">
            <a:off x="5214942" y="4643446"/>
            <a:ext cx="2849842" cy="1785950"/>
          </a:xfrm>
          <a:prstGeom prst="rect">
            <a:avLst/>
          </a:prstGeom>
          <a:noFill/>
        </p:spPr>
      </p:pic>
      <p:cxnSp>
        <p:nvCxnSpPr>
          <p:cNvPr id="11" name="Прямая со стрелкой 10"/>
          <p:cNvCxnSpPr/>
          <p:nvPr/>
        </p:nvCxnSpPr>
        <p:spPr>
          <a:xfrm>
            <a:off x="4500562" y="5500702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357166"/>
            <a:ext cx="8001056" cy="1060472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На что указывают названия</a:t>
            </a:r>
            <a:endParaRPr lang="ru-RU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1071546"/>
            <a:ext cx="4429156" cy="5054617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Географическая  принадлежность:  4 ,</a:t>
            </a:r>
          </a:p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 например: Озеро Рица</a:t>
            </a:r>
          </a:p>
          <a:p>
            <a:pPr>
              <a:buFont typeface="Wingdings" pitchFamily="2" charset="2"/>
              <a:buChar char="q"/>
            </a:pPr>
            <a:endParaRPr lang="ru-RU" sz="2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Имена людей  и клички животных: 11 , </a:t>
            </a:r>
          </a:p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например:  Яшка</a:t>
            </a:r>
          </a:p>
          <a:p>
            <a:pPr>
              <a:buNone/>
            </a:pPr>
            <a:endParaRPr lang="ru-RU" sz="2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место проживания: 1, </a:t>
            </a:r>
          </a:p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 например: Марсианка</a:t>
            </a:r>
          </a:p>
          <a:p>
            <a:pPr>
              <a:buNone/>
            </a:pPr>
            <a:endParaRPr lang="ru-RU" sz="2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растения: 10 , </a:t>
            </a:r>
          </a:p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 например: Вишня, Ромашка</a:t>
            </a:r>
            <a:endParaRPr lang="ru-RU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C:\Users\user\Desktop\фото проект\IMG_20170407_135509.jpg"/>
          <p:cNvPicPr/>
          <p:nvPr/>
        </p:nvPicPr>
        <p:blipFill>
          <a:blip r:embed="rId2" cstate="print"/>
          <a:srcRect l="9780" t="4277" r="4839" b="6124"/>
          <a:stretch>
            <a:fillRect/>
          </a:stretch>
        </p:blipFill>
        <p:spPr bwMode="auto">
          <a:xfrm rot="10800000">
            <a:off x="5357818" y="1071546"/>
            <a:ext cx="2000264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esktop\фото проект\IMG_20170407_135336.jpg"/>
          <p:cNvPicPr/>
          <p:nvPr/>
        </p:nvPicPr>
        <p:blipFill>
          <a:blip r:embed="rId3" cstate="print"/>
          <a:srcRect l="7185" t="9354" b="7527"/>
          <a:stretch>
            <a:fillRect/>
          </a:stretch>
        </p:blipFill>
        <p:spPr bwMode="auto">
          <a:xfrm rot="5400000">
            <a:off x="7036611" y="2035959"/>
            <a:ext cx="1500198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user\Desktop\фото проект\IMG_20170407_134846.jpg"/>
          <p:cNvPicPr/>
          <p:nvPr/>
        </p:nvPicPr>
        <p:blipFill>
          <a:blip r:embed="rId4" cstate="print"/>
          <a:srcRect l="5933" t="4567" r="6068" b="5649"/>
          <a:stretch>
            <a:fillRect/>
          </a:stretch>
        </p:blipFill>
        <p:spPr bwMode="auto">
          <a:xfrm rot="5400000">
            <a:off x="6643702" y="4500570"/>
            <a:ext cx="1428759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5" name="Picture 1" descr="C:\Users\user\Desktop\фото проект\IMG_20170410_152404.jpg"/>
          <p:cNvPicPr>
            <a:picLocks noChangeAspect="1" noChangeArrowheads="1"/>
          </p:cNvPicPr>
          <p:nvPr/>
        </p:nvPicPr>
        <p:blipFill>
          <a:blip r:embed="rId5" cstate="print"/>
          <a:srcRect l="6818" r="2837" b="4545"/>
          <a:stretch>
            <a:fillRect/>
          </a:stretch>
        </p:blipFill>
        <p:spPr bwMode="auto">
          <a:xfrm rot="10800000">
            <a:off x="5072066" y="3429000"/>
            <a:ext cx="1893184" cy="15001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357166"/>
            <a:ext cx="8072494" cy="1060472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Способы образования слов</a:t>
            </a:r>
            <a:endParaRPr lang="ru-RU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214422"/>
            <a:ext cx="3929090" cy="4911741"/>
          </a:xfrm>
        </p:spPr>
        <p:txBody>
          <a:bodyPr/>
          <a:lstStyle/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		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Самый распространённый способ- 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суффиксальный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buNone/>
            </a:pPr>
            <a:endParaRPr lang="ru-RU" sz="20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	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		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Одно прилагательное  образовано с помощью 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приставки и суффикса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buNone/>
            </a:pPr>
            <a:endParaRPr lang="ru-RU" sz="20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		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Среди названий конфет нашли 3 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сложных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слова:</a:t>
            </a:r>
          </a:p>
        </p:txBody>
      </p:sp>
      <p:pic>
        <p:nvPicPr>
          <p:cNvPr id="4" name="Рисунок 3" descr="C:\Users\user\Desktop\фото проект\IMG_20170407_135454.jpg"/>
          <p:cNvPicPr/>
          <p:nvPr/>
        </p:nvPicPr>
        <p:blipFill>
          <a:blip r:embed="rId2" cstate="print"/>
          <a:srcRect l="9300" t="17829" r="41538" b="3572"/>
          <a:stretch>
            <a:fillRect/>
          </a:stretch>
        </p:blipFill>
        <p:spPr bwMode="auto">
          <a:xfrm rot="5400000">
            <a:off x="5179223" y="964391"/>
            <a:ext cx="1285884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esktop\фото проект\IMG_20170407_134949.jpg"/>
          <p:cNvPicPr/>
          <p:nvPr/>
        </p:nvPicPr>
        <p:blipFill>
          <a:blip r:embed="rId3" cstate="print"/>
          <a:srcRect l="8404" t="46418" r="5879" b="9782"/>
          <a:stretch>
            <a:fillRect/>
          </a:stretch>
        </p:blipFill>
        <p:spPr bwMode="auto">
          <a:xfrm>
            <a:off x="5643570" y="2928934"/>
            <a:ext cx="2286016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user\Desktop\фото проект\IMG_20170407_134926.jpg"/>
          <p:cNvPicPr/>
          <p:nvPr/>
        </p:nvPicPr>
        <p:blipFill>
          <a:blip r:embed="rId4" cstate="print"/>
          <a:srcRect l="7055" t="38130" r="1710" b="8120"/>
          <a:stretch>
            <a:fillRect/>
          </a:stretch>
        </p:blipFill>
        <p:spPr bwMode="auto">
          <a:xfrm rot="10800000">
            <a:off x="6929454" y="1285860"/>
            <a:ext cx="1785950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user\Desktop\фото проект\IMG_20170407_134910.jpg"/>
          <p:cNvPicPr/>
          <p:nvPr/>
        </p:nvPicPr>
        <p:blipFill>
          <a:blip r:embed="rId5" cstate="print"/>
          <a:srcRect l="4971" t="10577" b="5288"/>
          <a:stretch>
            <a:fillRect/>
          </a:stretch>
        </p:blipFill>
        <p:spPr bwMode="auto">
          <a:xfrm rot="5400000">
            <a:off x="5022733" y="4835655"/>
            <a:ext cx="1285884" cy="1758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user\Desktop\фото проект\IMG_20170407_134940.jpg"/>
          <p:cNvPicPr/>
          <p:nvPr/>
        </p:nvPicPr>
        <p:blipFill>
          <a:blip r:embed="rId6" cstate="print"/>
          <a:srcRect l="7055" t="4915" r="3153" b="5556"/>
          <a:stretch>
            <a:fillRect/>
          </a:stretch>
        </p:blipFill>
        <p:spPr bwMode="auto">
          <a:xfrm>
            <a:off x="2857488" y="5072074"/>
            <a:ext cx="172402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Picture 8" descr="C:\Users\user\Desktop\фото проект\IMG_20170410_15231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0800000">
            <a:off x="6786578" y="5000636"/>
            <a:ext cx="1857388" cy="1318745"/>
          </a:xfrm>
          <a:prstGeom prst="rect">
            <a:avLst/>
          </a:prstGeom>
          <a:noFill/>
        </p:spPr>
      </p:pic>
      <mc:AlternateContent xmlns:mc="http://schemas.openxmlformats.org/markup-compatibility/2006">
        <mc:Choice xmlns:p14="http://schemas.microsoft.com/office/powerpoint/2010/main" xmlns="" Requires="p14">
          <p:contentPart p14:bwMode="auto" r:id="rId8">
            <p14:nvContentPartPr>
              <p14:cNvPr id="25604" name="Ink 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389688" y="3221038"/>
              <a:ext cx="669925" cy="139700"/>
            </p14:xfrm>
          </p:contentPart>
        </mc:Choice>
        <mc:Fallback>
          <p:pic>
            <p:nvPicPr>
              <p:cNvPr id="25604" name="Ink 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9" cstate="print"/>
              <a:stretch>
                <a:fillRect/>
              </a:stretch>
            </p:blipFill>
            <p:spPr>
              <a:xfrm>
                <a:off x="6375289" y="3206636"/>
                <a:ext cx="698723" cy="16850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xmlns="" Requires="p14">
          <p:contentPart p14:bwMode="auto" r:id="rId10">
            <p14:nvContentPartPr>
              <p14:cNvPr id="25605" name="Ink 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81333975" y="39779575"/>
              <a:ext cx="0" cy="0"/>
            </p14:xfrm>
          </p:contentPart>
        </mc:Choice>
        <mc:Fallback>
          <p:pic>
            <p:nvPicPr>
              <p:cNvPr id="25605" name="Ink 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81333975" y="39779575"/>
                <a:ext cx="0" cy="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xmlns="" Requires="p14">
          <p:contentPart p14:bwMode="auto" r:id="rId12">
            <p14:nvContentPartPr>
              <p14:cNvPr id="25606" name="Ink 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007100" y="1882775"/>
              <a:ext cx="128588" cy="190500"/>
            </p14:xfrm>
          </p:contentPart>
        </mc:Choice>
        <mc:Fallback>
          <p:pic>
            <p:nvPicPr>
              <p:cNvPr id="25606" name="Ink 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3" cstate="print"/>
              <a:stretch>
                <a:fillRect/>
              </a:stretch>
            </p:blipFill>
            <p:spPr>
              <a:xfrm>
                <a:off x="5992692" y="1868370"/>
                <a:ext cx="157403" cy="21930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xmlns="" Requires="p14">
          <p:contentPart p14:bwMode="auto" r:id="rId14">
            <p14:nvContentPartPr>
              <p14:cNvPr id="25607" name="Ink 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889875" y="1701800"/>
              <a:ext cx="95250" cy="169863"/>
            </p14:xfrm>
          </p:contentPart>
        </mc:Choice>
        <mc:Fallback>
          <p:pic>
            <p:nvPicPr>
              <p:cNvPr id="25607" name="Ink 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5" cstate="print"/>
              <a:stretch>
                <a:fillRect/>
              </a:stretch>
            </p:blipFill>
            <p:spPr>
              <a:xfrm>
                <a:off x="7875498" y="1687405"/>
                <a:ext cx="124005" cy="198653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Наличие орфограмм</a:t>
            </a:r>
            <a:endParaRPr lang="ru-RU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1214422"/>
            <a:ext cx="7258072" cy="4911741"/>
          </a:xfrm>
        </p:spPr>
        <p:txBody>
          <a:bodyPr/>
          <a:lstStyle/>
          <a:p>
            <a:pPr marL="457200" lvl="0" indent="-457200">
              <a:buFont typeface="+mj-lt"/>
              <a:buAutoNum type="arabicParenR"/>
            </a:pP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Проверяемые безударные гласные в корне слова;</a:t>
            </a:r>
          </a:p>
          <a:p>
            <a:pPr marL="457200" lvl="0" indent="-457200">
              <a:buFont typeface="+mj-lt"/>
              <a:buAutoNum type="arabicParenR"/>
            </a:pP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Парные согласные в корне слова;</a:t>
            </a:r>
          </a:p>
          <a:p>
            <a:pPr marL="457200" lvl="0" indent="-457200">
              <a:buFont typeface="+mj-lt"/>
              <a:buAutoNum type="arabicParenR"/>
            </a:pP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Непроизносимые согласные в корне слова;</a:t>
            </a:r>
          </a:p>
          <a:p>
            <a:pPr marL="457200" lvl="0" indent="-457200">
              <a:buFont typeface="+mj-lt"/>
              <a:buAutoNum type="arabicParenR"/>
            </a:pP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Удвоенные согласные;</a:t>
            </a:r>
          </a:p>
          <a:p>
            <a:pPr marL="457200" lvl="0" indent="-457200">
              <a:buFont typeface="+mj-lt"/>
              <a:buAutoNum type="arabicParenR"/>
            </a:pP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Непроверяемые безударные гласные в корне слова;</a:t>
            </a:r>
          </a:p>
          <a:p>
            <a:pPr marL="457200" lvl="0" indent="-457200">
              <a:buFont typeface="+mj-lt"/>
              <a:buAutoNum type="arabicParenR"/>
            </a:pP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Правописание </a:t>
            </a:r>
            <a:r>
              <a:rPr lang="ru-RU" sz="20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ь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после шипящих;</a:t>
            </a:r>
          </a:p>
          <a:p>
            <a:pPr marL="457200" lvl="0" indent="-457200">
              <a:buFont typeface="+mj-lt"/>
              <a:buAutoNum type="arabicParenR"/>
            </a:pP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Мягкий знак для обозначения мягкости согласных;</a:t>
            </a:r>
          </a:p>
          <a:p>
            <a:pPr marL="457200" lvl="0" indent="-457200">
              <a:buFont typeface="+mj-lt"/>
              <a:buAutoNum type="arabicParenR"/>
            </a:pP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Разделительный мягкий знак;</a:t>
            </a:r>
          </a:p>
          <a:p>
            <a:pPr marL="457200" lvl="0" indent="-457200">
              <a:buFont typeface="+mj-lt"/>
              <a:buAutoNum type="arabicParenR"/>
            </a:pP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Заглавная буква в именах людей и кличках животных;</a:t>
            </a:r>
          </a:p>
          <a:p>
            <a:pPr marL="457200" indent="-457200">
              <a:buFont typeface="+mj-lt"/>
              <a:buAutoNum type="arabicParenR"/>
            </a:pP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Гласная буква после шипящих</a:t>
            </a:r>
            <a:endParaRPr lang="ru-RU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C:\Users\user\Desktop\фото проект\IMG_20170407_135400.jpg"/>
          <p:cNvPicPr/>
          <p:nvPr/>
        </p:nvPicPr>
        <p:blipFill>
          <a:blip r:embed="rId3" cstate="print"/>
          <a:srcRect l="8338" t="3125" r="9246" b="7933"/>
          <a:stretch>
            <a:fillRect/>
          </a:stretch>
        </p:blipFill>
        <p:spPr bwMode="auto">
          <a:xfrm rot="5400000">
            <a:off x="6426087" y="4360995"/>
            <a:ext cx="1609725" cy="2317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131910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Результаты работы</a:t>
            </a:r>
            <a:endParaRPr lang="ru-RU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3" descr="C:\Users\user\Desktop\фото проект\IMG_20170330_120504.jpg"/>
          <p:cNvPicPr>
            <a:picLocks noGrp="1"/>
          </p:cNvPicPr>
          <p:nvPr>
            <p:ph idx="1"/>
          </p:nvPr>
        </p:nvPicPr>
        <p:blipFill>
          <a:blip r:embed="rId2" cstate="print"/>
          <a:srcRect t="19315" r="2326" b="22249"/>
          <a:stretch>
            <a:fillRect/>
          </a:stretch>
        </p:blipFill>
        <p:spPr bwMode="auto">
          <a:xfrm>
            <a:off x="1785918" y="1285860"/>
            <a:ext cx="3929090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 cstate="print"/>
          <a:srcRect t="6250" r="3901"/>
          <a:stretch>
            <a:fillRect/>
          </a:stretch>
        </p:blipFill>
        <p:spPr bwMode="auto">
          <a:xfrm>
            <a:off x="1928794" y="3857628"/>
            <a:ext cx="2928958" cy="214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 descr="C:\Users\Пользователь\AppData\Local\Microsoft\Windows\Temporary Internet Files\Content.Word\IMG_20170330_120605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77" t="2712" r="3594" b="14058"/>
          <a:stretch/>
        </p:blipFill>
        <p:spPr bwMode="auto">
          <a:xfrm rot="16200000">
            <a:off x="5715008" y="1500174"/>
            <a:ext cx="2571768" cy="17145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00298" y="3357562"/>
            <a:ext cx="30003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Альбомы</a:t>
            </a:r>
            <a:endParaRPr lang="ru-RU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85918" y="6072206"/>
            <a:ext cx="30003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Карточки с заданиями</a:t>
            </a:r>
            <a:endParaRPr lang="ru-RU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43570" y="6072206"/>
            <a:ext cx="30003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Словарные диктанты</a:t>
            </a:r>
            <a:endParaRPr lang="ru-RU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 descr="C:\Users\user\Desktop\фото проект\IMG_20170412_142445.jpg"/>
          <p:cNvPicPr/>
          <p:nvPr/>
        </p:nvPicPr>
        <p:blipFill>
          <a:blip r:embed="rId5" cstate="print"/>
          <a:srcRect t="10141" b="7530"/>
          <a:stretch>
            <a:fillRect/>
          </a:stretch>
        </p:blipFill>
        <p:spPr bwMode="auto">
          <a:xfrm rot="5400000">
            <a:off x="6000759" y="3500439"/>
            <a:ext cx="2071704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643042" y="785794"/>
            <a:ext cx="67151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Спасибо за внимание!</a:t>
            </a:r>
            <a:endParaRPr lang="ru-RU" sz="44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1506" name="Picture 2" descr="C:\Users\user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1928802"/>
            <a:ext cx="5715040" cy="41593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74638"/>
            <a:ext cx="7615262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Используемые источники</a:t>
            </a:r>
            <a:endParaRPr lang="ru-RU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1214422"/>
            <a:ext cx="7358114" cy="4911741"/>
          </a:xfrm>
        </p:spPr>
        <p:txBody>
          <a:bodyPr/>
          <a:lstStyle/>
          <a:p>
            <a:pPr>
              <a:buNone/>
            </a:pPr>
            <a:r>
              <a:rPr lang="ru-RU" sz="1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1.​  Ожегов С.И.и Шведова Н.Ю. Толковый словарь русского языка.- М.: Азбуковник, 1999.</a:t>
            </a:r>
          </a:p>
          <a:p>
            <a:pPr>
              <a:buNone/>
            </a:pPr>
            <a:r>
              <a:rPr lang="ru-RU" sz="1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2. Лопатин В.В., Л.Е.Лопатина. Русский толковый словарь.- М.: </a:t>
            </a:r>
            <a:r>
              <a:rPr lang="ru-RU" sz="18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Рус.яз</a:t>
            </a:r>
            <a:r>
              <a:rPr lang="ru-RU" sz="1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., 2002.</a:t>
            </a:r>
          </a:p>
          <a:p>
            <a:pPr>
              <a:buNone/>
            </a:pPr>
            <a:r>
              <a:rPr lang="ru-RU" sz="1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ru-RU" sz="1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Ресурсы Интернета</a:t>
            </a:r>
            <a:r>
              <a:rPr lang="ru-RU" sz="1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buNone/>
            </a:pPr>
            <a:r>
              <a:rPr lang="ru-RU" sz="1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1.​ </a:t>
            </a:r>
            <a:r>
              <a:rPr lang="ru-RU" sz="1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2"/>
              </a:rPr>
              <a:t>http://www.66.ru/news/freetime/122927/</a:t>
            </a:r>
            <a:r>
              <a:rPr lang="ru-RU" sz="1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Сайт музея этикетки (Выставка, посвященная истории упаковки и роли женщины в рекламе)</a:t>
            </a:r>
          </a:p>
          <a:p>
            <a:pPr>
              <a:buNone/>
            </a:pPr>
            <a:r>
              <a:rPr lang="ru-RU" sz="1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2.​ </a:t>
            </a:r>
            <a:r>
              <a:rPr lang="ru-RU" sz="1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3"/>
              </a:rPr>
              <a:t>http://pochemuha.ru/istoriya-fantika</a:t>
            </a:r>
            <a:r>
              <a:rPr lang="ru-RU" sz="1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История фантика и конфет</a:t>
            </a:r>
          </a:p>
          <a:p>
            <a:pPr>
              <a:buNone/>
            </a:pPr>
            <a:r>
              <a:rPr lang="ru-RU" sz="1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3.​ </a:t>
            </a:r>
            <a:r>
              <a:rPr lang="ru-RU" sz="1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4"/>
              </a:rPr>
              <a:t>http://humus.livejournal.com/1927164.html</a:t>
            </a:r>
            <a:r>
              <a:rPr lang="ru-RU" sz="1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Обертки конфет дореволюционного периода </a:t>
            </a:r>
          </a:p>
          <a:p>
            <a:pPr>
              <a:buNone/>
            </a:pPr>
            <a:r>
              <a:rPr lang="ru-RU" sz="1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4.​ </a:t>
            </a:r>
            <a:r>
              <a:rPr lang="ru-RU" sz="1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5"/>
              </a:rPr>
              <a:t>http://www.savok.org/produkty/1099-sovetskie-konfety.html</a:t>
            </a:r>
            <a:r>
              <a:rPr lang="ru-RU" sz="1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Обертки советского периода</a:t>
            </a:r>
          </a:p>
          <a:p>
            <a:pPr>
              <a:buNone/>
            </a:pPr>
            <a:r>
              <a:rPr lang="ru-RU" sz="1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5.​ </a:t>
            </a:r>
            <a:r>
              <a:rPr lang="ru-RU" sz="1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6"/>
              </a:rPr>
              <a:t>http://allday.ru/index.php?newsid=407533</a:t>
            </a:r>
            <a:r>
              <a:rPr lang="ru-RU" sz="1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Обертки советского периода</a:t>
            </a:r>
          </a:p>
          <a:p>
            <a:pPr>
              <a:buNone/>
            </a:pPr>
            <a:r>
              <a:rPr lang="ru-RU" sz="1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6.​ </a:t>
            </a:r>
            <a:r>
              <a:rPr lang="ru-RU" sz="1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7"/>
              </a:rPr>
              <a:t>http://www.uniconf.ru/ru/catalog/</a:t>
            </a:r>
            <a:r>
              <a:rPr lang="ru-RU" sz="1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Обертки современного этапа развития государства 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1000131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Актуальность</a:t>
            </a:r>
            <a:endParaRPr lang="ru-RU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428736"/>
            <a:ext cx="7272366" cy="2928958"/>
          </a:xfrm>
        </p:spPr>
        <p:txBody>
          <a:bodyPr/>
          <a:lstStyle/>
          <a:p>
            <a:pPr algn="just"/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	Основы грамотного письма берут свое начало от умения замечать орфограммы, «видеть» их в окружающей нас письменной речи. Это орфографическая зоркость. А орфографическая зоркость приобретается как раз в период начальной школы. 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	Все дети очень любят конфеты, так почему бы не совместить приятное с полезным: развивать орфографическую зоркость, изучая орфограммы русского языка по фантикам от конфет?</a:t>
            </a:r>
          </a:p>
          <a:p>
            <a:pPr algn="just"/>
            <a:endParaRPr lang="ru-RU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4" name="Picture 6" descr="http://labruk.ru/wp-content/uploads/2015/11/%D0%BA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4000504"/>
            <a:ext cx="3444169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1"/>
          <p:cNvGrpSpPr>
            <a:grpSpLocks/>
          </p:cNvGrpSpPr>
          <p:nvPr/>
        </p:nvGrpSpPr>
        <p:grpSpPr bwMode="auto">
          <a:xfrm>
            <a:off x="1357290" y="2214554"/>
            <a:ext cx="7358115" cy="3538803"/>
            <a:chOff x="607288" y="-815361"/>
            <a:chExt cx="7925152" cy="5659512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607288" y="-815361"/>
              <a:ext cx="7925152" cy="590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ru-RU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" name="Прямоугольник 3"/>
            <p:cNvSpPr>
              <a:spLocks noChangeArrowheads="1"/>
            </p:cNvSpPr>
            <p:nvPr/>
          </p:nvSpPr>
          <p:spPr bwMode="auto">
            <a:xfrm>
              <a:off x="2699547" y="4196516"/>
              <a:ext cx="3628503" cy="647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endParaRPr lang="ru-RU" sz="2000" b="1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endParaRPr>
            </a:p>
          </p:txBody>
        </p:sp>
      </p:grpSp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>
          <a:xfrm>
            <a:off x="1928794" y="428604"/>
            <a:ext cx="6529406" cy="785818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Гипотеза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 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1214414" y="1214422"/>
            <a:ext cx="7715304" cy="1571636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 обёртках  конфет можно встретить слова с орфограммами русского языка</a:t>
            </a:r>
            <a:r>
              <a:rPr lang="ru-RU" sz="36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2" name="Рисунок 11" descr="C:\Users\user\Desktop\фото проект\IMG_20170407_135247.jpg"/>
          <p:cNvPicPr/>
          <p:nvPr/>
        </p:nvPicPr>
        <p:blipFill>
          <a:blip r:embed="rId2" cstate="print"/>
          <a:srcRect l="9946" t="3263"/>
          <a:stretch>
            <a:fillRect/>
          </a:stretch>
        </p:blipFill>
        <p:spPr bwMode="auto">
          <a:xfrm rot="5400000">
            <a:off x="1714480" y="3000372"/>
            <a:ext cx="1857388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C:\Users\user\Desktop\фото проект\IMG_20170407_135454.jpg"/>
          <p:cNvPicPr/>
          <p:nvPr/>
        </p:nvPicPr>
        <p:blipFill>
          <a:blip r:embed="rId3" cstate="print"/>
          <a:srcRect l="9300" t="10460" r="3943" b="3572"/>
          <a:stretch>
            <a:fillRect/>
          </a:stretch>
        </p:blipFill>
        <p:spPr bwMode="auto">
          <a:xfrm rot="5400000">
            <a:off x="4179090" y="3250406"/>
            <a:ext cx="1785951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C:\Users\user\Desktop\фото проект\IMG_20170407_135150.jpg"/>
          <p:cNvPicPr/>
          <p:nvPr/>
        </p:nvPicPr>
        <p:blipFill>
          <a:blip r:embed="rId4" cstate="print"/>
          <a:srcRect l="5174" t="4156" r="3791" b="10705"/>
          <a:stretch>
            <a:fillRect/>
          </a:stretch>
        </p:blipFill>
        <p:spPr bwMode="auto">
          <a:xfrm rot="10800000">
            <a:off x="6429388" y="4143380"/>
            <a:ext cx="214314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>
        <mc:Choice xmlns:p14="http://schemas.microsoft.com/office/powerpoint/2010/main" xmlns="" Requires="p14">
          <p:contentPart p14:bwMode="auto" r:id="rId5">
            <p14:nvContentPartPr>
              <p14:cNvPr id="6147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679700" y="3508375"/>
              <a:ext cx="160338" cy="22225"/>
            </p14:xfrm>
          </p:contentPart>
        </mc:Choice>
        <mc:Fallback>
          <p:pic>
            <p:nvPicPr>
              <p:cNvPr id="6147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2665288" y="3494036"/>
                <a:ext cx="189163" cy="5090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xmlns="" Requires="p14">
          <p:contentPart p14:bwMode="auto" r:id="rId7">
            <p14:nvContentPartPr>
              <p14:cNvPr id="6148" name="Ink 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156200" y="4241800"/>
              <a:ext cx="96838" cy="11113"/>
            </p14:xfrm>
          </p:contentPart>
        </mc:Choice>
        <mc:Fallback>
          <p:pic>
            <p:nvPicPr>
              <p:cNvPr id="6148" name="Ink 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5141800" y="4227461"/>
                <a:ext cx="125637" cy="3979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xmlns="" Requires="p14">
          <p:contentPart p14:bwMode="auto" r:id="rId9">
            <p14:nvContentPartPr>
              <p14:cNvPr id="6149" name="Ink 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7460575" y="34664650"/>
              <a:ext cx="0" cy="0"/>
            </p14:xfrm>
          </p:contentPart>
        </mc:Choice>
        <mc:Fallback>
          <p:pic>
            <p:nvPicPr>
              <p:cNvPr id="6149" name="Ink 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7460575" y="34664650"/>
                <a:ext cx="0" cy="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xmlns="" Requires="p14">
          <p:contentPart p14:bwMode="auto" r:id="rId11">
            <p14:nvContentPartPr>
              <p14:cNvPr id="6150" name="Ink 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613650" y="4338638"/>
              <a:ext cx="158750" cy="138112"/>
            </p14:xfrm>
          </p:contentPart>
        </mc:Choice>
        <mc:Fallback>
          <p:pic>
            <p:nvPicPr>
              <p:cNvPr id="6150" name="Ink 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2" cstate="print"/>
              <a:stretch>
                <a:fillRect/>
              </a:stretch>
            </p:blipFill>
            <p:spPr>
              <a:xfrm>
                <a:off x="7599251" y="4324251"/>
                <a:ext cx="187548" cy="16688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xmlns="" Requires="p14">
          <p:contentPart p14:bwMode="auto" r:id="rId13">
            <p14:nvContentPartPr>
              <p14:cNvPr id="6151" name="Ink 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634288" y="5210175"/>
              <a:ext cx="95250" cy="11113"/>
            </p14:xfrm>
          </p:contentPart>
        </mc:Choice>
        <mc:Fallback>
          <p:pic>
            <p:nvPicPr>
              <p:cNvPr id="6151" name="Ink 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4" cstate="print"/>
              <a:stretch>
                <a:fillRect/>
              </a:stretch>
            </p:blipFill>
            <p:spPr>
              <a:xfrm>
                <a:off x="7619911" y="5195836"/>
                <a:ext cx="124005" cy="3979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xmlns="" Requires="p14">
          <p:contentPart p14:bwMode="auto" r:id="rId15">
            <p14:nvContentPartPr>
              <p14:cNvPr id="6152" name="Ink 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677150" y="5348288"/>
              <a:ext cx="117475" cy="1587"/>
            </p14:xfrm>
          </p:contentPart>
        </mc:Choice>
        <mc:Fallback>
          <p:pic>
            <p:nvPicPr>
              <p:cNvPr id="6152" name="Ink 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6" cstate="print"/>
              <a:stretch>
                <a:fillRect/>
              </a:stretch>
            </p:blipFill>
            <p:spPr>
              <a:xfrm>
                <a:off x="7662736" y="5284808"/>
                <a:ext cx="146303" cy="12854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xmlns="" Requires="p14">
          <p:contentPart p14:bwMode="auto" r:id="rId17">
            <p14:nvContentPartPr>
              <p14:cNvPr id="6155" name="Ink 11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509838" y="3254375"/>
              <a:ext cx="52387" cy="95250"/>
            </p14:xfrm>
          </p:contentPart>
        </mc:Choice>
        <mc:Fallback>
          <p:pic>
            <p:nvPicPr>
              <p:cNvPr id="6155" name="Ink 11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8" cstate="print"/>
              <a:stretch>
                <a:fillRect/>
              </a:stretch>
            </p:blipFill>
            <p:spPr>
              <a:xfrm>
                <a:off x="2503379" y="3247905"/>
                <a:ext cx="65304" cy="10819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Цель</a:t>
            </a:r>
            <a:endParaRPr lang="ru-RU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1071547"/>
            <a:ext cx="7358114" cy="1500198"/>
          </a:xfrm>
        </p:spPr>
        <p:txBody>
          <a:bodyPr/>
          <a:lstStyle/>
          <a:p>
            <a:pPr algn="just">
              <a:buNone/>
            </a:pP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		</a:t>
            </a:r>
            <a:r>
              <a:rPr lang="ru-RU" sz="28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Изучить названия конфет, классифицировать их с целью дальнейшего применения на уроках русского языка</a:t>
            </a:r>
            <a:endParaRPr lang="ru-RU" sz="28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http://img100.static.darudar.org/s1024/00/00/c0/f4/c0f46a2558f076359d14cdc596a10e97a417ad8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2928934"/>
            <a:ext cx="4057653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060472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Задачи проекта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1357298"/>
            <a:ext cx="7258072" cy="3714777"/>
          </a:xfrm>
        </p:spPr>
        <p:txBody>
          <a:bodyPr/>
          <a:lstStyle/>
          <a:p>
            <a:pPr marL="0" lvl="0" indent="449263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1.​ Собрать фантики с разными наименованиями конфет.</a:t>
            </a:r>
            <a:endParaRPr lang="ru-RU" sz="2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0" lvl="0" indent="449263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2.​ Рассмотреть названия с точки зрения русского языка (морфологии, словообразования,  синтаксиса и орфографии).</a:t>
            </a:r>
            <a:endParaRPr lang="ru-RU" sz="2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0" lvl="0" indent="449263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3.​ Классифицировать фантики от конфет по частям речи.</a:t>
            </a:r>
            <a:endParaRPr lang="ru-RU" sz="2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0" lvl="0" indent="449263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4.​ Составить  карточки с заданиями по русскому языку.</a:t>
            </a:r>
            <a:endParaRPr lang="ru-RU" sz="2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0" lvl="0" indent="449263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5. Апробировать эти задания на ребятах своего класса.</a:t>
            </a:r>
          </a:p>
          <a:p>
            <a:pPr marL="0" lvl="0" indent="449263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6. Создать презентацию и выступить с результатами исследования.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just">
              <a:buNone/>
            </a:pPr>
            <a:endParaRPr lang="ru-RU" dirty="0"/>
          </a:p>
        </p:txBody>
      </p:sp>
      <p:sp>
        <p:nvSpPr>
          <p:cNvPr id="29698" name="AutoShape 2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0" name="AutoShape 4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2" name="AutoShape 6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703" name="Picture 7" descr="C:\Users\user\Desktop\конфет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4786322"/>
            <a:ext cx="3738562" cy="15982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428604"/>
            <a:ext cx="7829576" cy="1214446"/>
          </a:xfrm>
        </p:spPr>
        <p:txBody>
          <a:bodyPr/>
          <a:lstStyle/>
          <a:p>
            <a:r>
              <a:rPr lang="ru-RU" sz="4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Объект исследования:</a:t>
            </a:r>
            <a:r>
              <a:rPr lang="ru-RU" sz="4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обёртки от конфет (фантики)</a:t>
            </a:r>
            <a:b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4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Предмет исследования:</a:t>
            </a:r>
            <a:r>
              <a:rPr lang="ru-RU" sz="40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орфограммы и разделы русского языка</a:t>
            </a:r>
            <a:b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endParaRPr lang="ru-RU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3071811"/>
            <a:ext cx="7215238" cy="2428892"/>
          </a:xfrm>
        </p:spPr>
        <p:txBody>
          <a:bodyPr/>
          <a:lstStyle/>
          <a:p>
            <a:pPr algn="ctr">
              <a:buNone/>
            </a:pPr>
            <a:r>
              <a:rPr lang="ru-RU" sz="4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Методы исследования</a:t>
            </a:r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lvl="0"/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поиск информации в интернете и научно-популярной литературе,</a:t>
            </a:r>
          </a:p>
          <a:p>
            <a:pPr lvl="0"/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наблюдение, </a:t>
            </a:r>
          </a:p>
          <a:p>
            <a:pPr lvl="0"/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сравнение, </a:t>
            </a:r>
          </a:p>
          <a:p>
            <a:pPr lvl="0"/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классификация </a:t>
            </a:r>
          </a:p>
          <a:p>
            <a:endParaRPr lang="ru-RU" dirty="0" smtClean="0"/>
          </a:p>
        </p:txBody>
      </p:sp>
      <p:pic>
        <p:nvPicPr>
          <p:cNvPr id="4098" name="Picture 2" descr="C:\Users\user\Desktop\пилот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4214818"/>
            <a:ext cx="3929090" cy="23397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428604"/>
            <a:ext cx="7929618" cy="989034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Почему фантик так назвали?</a:t>
            </a:r>
            <a:endParaRPr lang="ru-RU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66" y="1214422"/>
            <a:ext cx="7143800" cy="3857653"/>
          </a:xfrm>
        </p:spPr>
        <p:txBody>
          <a:bodyPr/>
          <a:lstStyle/>
          <a:p>
            <a:pPr algn="just">
              <a:buNone/>
            </a:pPr>
            <a:r>
              <a:rPr lang="ru-RU" b="1" i="1" dirty="0" smtClean="0"/>
              <a:t>		</a:t>
            </a:r>
            <a:r>
              <a:rPr lang="ru-RU" sz="2000" b="1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Фа́нтик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(от слова «фант») — это народное название обертки, которая служит для </a:t>
            </a:r>
            <a:r>
              <a:rPr lang="ru-RU" sz="20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заворачивания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конфет и другой кондитерской продукции (карамель, ирис, жевательная резинка). </a:t>
            </a:r>
          </a:p>
          <a:p>
            <a:pPr algn="just">
              <a:buNone/>
            </a:pP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		</a:t>
            </a:r>
            <a:endParaRPr lang="ru-RU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3" name="Picture 1" descr="C:\Users\user\Desktop\фантик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2928934"/>
            <a:ext cx="4367977" cy="31308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85728"/>
            <a:ext cx="697232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История возникновения фантика</a:t>
            </a:r>
            <a:endParaRPr lang="ru-RU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3" descr="hello_html_m37416177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1785918" y="2000240"/>
            <a:ext cx="2643206" cy="350046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072066" y="2058619"/>
            <a:ext cx="328614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1872 году Томас Эдисон придумал парафинированную бумагу, служившую первой оберткой для конфет.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28794" y="5572140"/>
            <a:ext cx="2143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Томас Эдисон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(1847-1931)</a:t>
            </a:r>
            <a:endParaRPr lang="ru-RU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Users\user\Desktop\пар бум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572132" y="3929066"/>
            <a:ext cx="2406404" cy="2406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Наша коллекция</a:t>
            </a:r>
            <a:endParaRPr lang="ru-RU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1214421"/>
            <a:ext cx="7429552" cy="3071835"/>
          </a:xfrm>
        </p:spPr>
        <p:txBody>
          <a:bodyPr/>
          <a:lstStyle/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Имена существительные - 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48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</a:t>
            </a:r>
          </a:p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имена прилагательные - 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10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</a:t>
            </a:r>
          </a:p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словосочетания- 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41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</a:t>
            </a:r>
          </a:p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глагол - 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</a:t>
            </a:r>
          </a:p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предложение - 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</a:t>
            </a:r>
          </a:p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звукоподражание - 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 </a:t>
            </a:r>
          </a:p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ФИО - 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9697" name="Picture 1" descr="C:\Users\user\Desktop\фото проект\IMG_20170407_134556.jpg"/>
          <p:cNvPicPr>
            <a:picLocks noChangeAspect="1" noChangeArrowheads="1"/>
          </p:cNvPicPr>
          <p:nvPr/>
        </p:nvPicPr>
        <p:blipFill>
          <a:blip r:embed="rId2" cstate="print"/>
          <a:srcRect l="6395" t="2740" r="9587" b="6849"/>
          <a:stretch>
            <a:fillRect/>
          </a:stretch>
        </p:blipFill>
        <p:spPr bwMode="auto">
          <a:xfrm>
            <a:off x="6643702" y="1071546"/>
            <a:ext cx="1375182" cy="1833575"/>
          </a:xfrm>
          <a:prstGeom prst="rect">
            <a:avLst/>
          </a:prstGeom>
          <a:noFill/>
        </p:spPr>
      </p:pic>
      <p:pic>
        <p:nvPicPr>
          <p:cNvPr id="29698" name="Picture 2" descr="C:\Users\user\Desktop\фото проект\IMG_20170410_152650.jpg"/>
          <p:cNvPicPr>
            <a:picLocks noChangeAspect="1" noChangeArrowheads="1"/>
          </p:cNvPicPr>
          <p:nvPr/>
        </p:nvPicPr>
        <p:blipFill>
          <a:blip r:embed="rId3" cstate="print"/>
          <a:srcRect l="9730" t="12973" r="2700"/>
          <a:stretch>
            <a:fillRect/>
          </a:stretch>
        </p:blipFill>
        <p:spPr bwMode="auto">
          <a:xfrm>
            <a:off x="6286512" y="4714884"/>
            <a:ext cx="2000264" cy="1490893"/>
          </a:xfrm>
          <a:prstGeom prst="rect">
            <a:avLst/>
          </a:prstGeom>
          <a:noFill/>
        </p:spPr>
      </p:pic>
      <p:pic>
        <p:nvPicPr>
          <p:cNvPr id="29700" name="Picture 4" descr="C:\Users\user\Desktop\фото проект\IMG_20170410_200700.jpg"/>
          <p:cNvPicPr>
            <a:picLocks noChangeAspect="1" noChangeArrowheads="1"/>
          </p:cNvPicPr>
          <p:nvPr/>
        </p:nvPicPr>
        <p:blipFill>
          <a:blip r:embed="rId4" cstate="print"/>
          <a:srcRect l="12556" t="8072"/>
          <a:stretch>
            <a:fillRect/>
          </a:stretch>
        </p:blipFill>
        <p:spPr bwMode="auto">
          <a:xfrm rot="5400000">
            <a:off x="6509882" y="2705564"/>
            <a:ext cx="1467756" cy="2057372"/>
          </a:xfrm>
          <a:prstGeom prst="rect">
            <a:avLst/>
          </a:prstGeom>
          <a:noFill/>
        </p:spPr>
      </p:pic>
      <p:pic>
        <p:nvPicPr>
          <p:cNvPr id="29701" name="Picture 5" descr="C:\Users\user\Desktop\фото проект\IMG_20170410_200818.jpg"/>
          <p:cNvPicPr>
            <a:picLocks noChangeAspect="1" noChangeArrowheads="1"/>
          </p:cNvPicPr>
          <p:nvPr/>
        </p:nvPicPr>
        <p:blipFill>
          <a:blip r:embed="rId5" cstate="print"/>
          <a:srcRect l="9137" t="16244" r="20809" b="6596"/>
          <a:stretch>
            <a:fillRect/>
          </a:stretch>
        </p:blipFill>
        <p:spPr bwMode="auto">
          <a:xfrm>
            <a:off x="3929058" y="4714884"/>
            <a:ext cx="2117505" cy="1500198"/>
          </a:xfrm>
          <a:prstGeom prst="rect">
            <a:avLst/>
          </a:prstGeom>
          <a:noFill/>
        </p:spPr>
      </p:pic>
      <p:pic>
        <p:nvPicPr>
          <p:cNvPr id="29702" name="Picture 6" descr="C:\Users\user\Desktop\фото проект\IMG_20170407_134649.jpg"/>
          <p:cNvPicPr>
            <a:picLocks noChangeAspect="1" noChangeArrowheads="1"/>
          </p:cNvPicPr>
          <p:nvPr/>
        </p:nvPicPr>
        <p:blipFill>
          <a:blip r:embed="rId6" cstate="print"/>
          <a:srcRect l="4278" r="8018"/>
          <a:stretch>
            <a:fillRect/>
          </a:stretch>
        </p:blipFill>
        <p:spPr bwMode="auto">
          <a:xfrm rot="5400000">
            <a:off x="1828047" y="4365851"/>
            <a:ext cx="1558815" cy="2214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34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66092"/>
      </a:hlink>
      <a:folHlink>
        <a:srgbClr val="36609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</TotalTime>
  <Words>269</Words>
  <Application>Microsoft Office PowerPoint</Application>
  <PresentationFormat>Экран (4:3)</PresentationFormat>
  <Paragraphs>102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МУ «Отдел образования и по делам молодежи»  администрации МО «Оршанский муниципальный район»   МОУ «Шулкинская средняя общеобразовательная школа»  VI районный конкурс проектов младших школьников и дошкольников  «Я познаю мир» </vt:lpstr>
      <vt:lpstr>Актуальность</vt:lpstr>
      <vt:lpstr>Гипотеза </vt:lpstr>
      <vt:lpstr>Цель</vt:lpstr>
      <vt:lpstr>Задачи проекта</vt:lpstr>
      <vt:lpstr>Объект исследования:  обёртки от конфет (фантики)  Предмет исследования: орфограммы и разделы русского языка  </vt:lpstr>
      <vt:lpstr>Почему фантик так назвали?</vt:lpstr>
      <vt:lpstr>История возникновения фантика</vt:lpstr>
      <vt:lpstr>Наша коллекция</vt:lpstr>
      <vt:lpstr> Структура названий </vt:lpstr>
      <vt:lpstr>Лексическое значение</vt:lpstr>
      <vt:lpstr>На что указывают названия</vt:lpstr>
      <vt:lpstr>Способы образования слов</vt:lpstr>
      <vt:lpstr>Наличие орфограмм</vt:lpstr>
      <vt:lpstr>Результаты работы</vt:lpstr>
      <vt:lpstr>Слайд 16</vt:lpstr>
      <vt:lpstr>Используемые 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Тетрадь на спирали</dc:title>
  <dc:creator>Фокина Лидия Петровна</dc:creator>
  <cp:keywords>Шаблон презентации</cp:keywords>
  <cp:lastModifiedBy>user</cp:lastModifiedBy>
  <cp:revision>52</cp:revision>
  <dcterms:created xsi:type="dcterms:W3CDTF">2014-11-07T17:01:55Z</dcterms:created>
  <dcterms:modified xsi:type="dcterms:W3CDTF">2017-04-26T19:02:41Z</dcterms:modified>
</cp:coreProperties>
</file>