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7" r:id="rId4"/>
    <p:sldId id="297" r:id="rId5"/>
    <p:sldId id="296" r:id="rId6"/>
    <p:sldId id="298" r:id="rId7"/>
    <p:sldId id="269" r:id="rId8"/>
    <p:sldId id="299" r:id="rId9"/>
    <p:sldId id="270" r:id="rId10"/>
    <p:sldId id="300" r:id="rId11"/>
    <p:sldId id="271" r:id="rId12"/>
    <p:sldId id="301" r:id="rId13"/>
    <p:sldId id="272" r:id="rId14"/>
    <p:sldId id="302" r:id="rId15"/>
    <p:sldId id="263" r:id="rId16"/>
    <p:sldId id="303" r:id="rId17"/>
    <p:sldId id="273" r:id="rId18"/>
    <p:sldId id="304" r:id="rId19"/>
    <p:sldId id="274" r:id="rId20"/>
    <p:sldId id="305" r:id="rId21"/>
    <p:sldId id="275" r:id="rId22"/>
    <p:sldId id="306" r:id="rId23"/>
    <p:sldId id="276" r:id="rId24"/>
    <p:sldId id="307" r:id="rId25"/>
    <p:sldId id="277" r:id="rId26"/>
    <p:sldId id="308" r:id="rId27"/>
    <p:sldId id="278" r:id="rId28"/>
    <p:sldId id="309" r:id="rId29"/>
    <p:sldId id="279" r:id="rId30"/>
    <p:sldId id="310" r:id="rId31"/>
    <p:sldId id="280" r:id="rId32"/>
    <p:sldId id="311" r:id="rId33"/>
    <p:sldId id="281" r:id="rId34"/>
    <p:sldId id="312" r:id="rId35"/>
    <p:sldId id="282" r:id="rId36"/>
    <p:sldId id="313" r:id="rId37"/>
    <p:sldId id="283" r:id="rId38"/>
    <p:sldId id="314" r:id="rId39"/>
    <p:sldId id="284" r:id="rId40"/>
    <p:sldId id="315" r:id="rId41"/>
    <p:sldId id="285" r:id="rId42"/>
    <p:sldId id="316" r:id="rId43"/>
    <p:sldId id="286" r:id="rId44"/>
    <p:sldId id="317" r:id="rId45"/>
    <p:sldId id="287" r:id="rId46"/>
    <p:sldId id="318" r:id="rId47"/>
    <p:sldId id="288" r:id="rId48"/>
    <p:sldId id="319" r:id="rId49"/>
    <p:sldId id="289" r:id="rId50"/>
    <p:sldId id="320" r:id="rId51"/>
    <p:sldId id="290" r:id="rId52"/>
    <p:sldId id="321" r:id="rId53"/>
    <p:sldId id="291" r:id="rId54"/>
    <p:sldId id="322" r:id="rId55"/>
    <p:sldId id="292" r:id="rId56"/>
    <p:sldId id="323" r:id="rId57"/>
    <p:sldId id="293" r:id="rId58"/>
    <p:sldId id="324" r:id="rId59"/>
    <p:sldId id="294" r:id="rId60"/>
    <p:sldId id="325" r:id="rId61"/>
    <p:sldId id="295" r:id="rId62"/>
    <p:sldId id="326" r:id="rId63"/>
    <p:sldId id="327" r:id="rId64"/>
    <p:sldId id="328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CCFF"/>
    <a:srgbClr val="3B41B3"/>
    <a:srgbClr val="4579B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85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C6042-D085-4A17-A639-2F653E583C42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3D554-C651-406E-8D18-885534E0A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BD652-6697-4D4C-970E-166C1D8413B0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01543-8988-45FD-B7E3-21B51F942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65837-698A-4241-A150-664E10CB0083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E101-861B-4F54-818A-3343DAD53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FD1F7-5EAC-4EEA-9826-76D8F6CAEBF5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4EB34-8B25-47CC-A6C6-F7D4FC101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3D848-5ADC-410C-85DE-AC64CA696F05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DEB4C-137F-4469-8F73-0E32A88EC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1217A-A9E6-4A08-BD2F-319E415D35F9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76D09-A054-492B-AB71-42D77F0EA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92376-84B6-4F4A-BD95-12C59450499E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1F10A-EE0B-455A-A05C-E8B8F784B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D94D7-B8DB-45C4-BF0E-DBC624C000B4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D797A-98E3-4B7B-80DA-F0FEAAF0C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5DDA-6BB7-4C83-A8EC-94259E55B693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BDCBE-0D6F-4922-9AD1-D99A4950C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CCDCF-E6D1-4C9F-AEC4-CC6A6D3C0003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8A293-9E00-4568-AFFD-28E18D699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C250-CD3B-41F3-BD67-352E4CB8EE09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BBA1A-E453-456D-8127-F32C7AF51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959C07-B922-4C99-8E3A-ADC161AFADDC}" type="datetimeFigureOut">
              <a:rPr lang="ru-RU"/>
              <a:pPr>
                <a:defRPr/>
              </a:pPr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9852B3-4239-482F-8C17-0FD06601E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7.xml"/><Relationship Id="rId18" Type="http://schemas.openxmlformats.org/officeDocument/2006/relationships/slide" Target="slide37.xml"/><Relationship Id="rId26" Type="http://schemas.openxmlformats.org/officeDocument/2006/relationships/slide" Target="slide53.xml"/><Relationship Id="rId3" Type="http://schemas.openxmlformats.org/officeDocument/2006/relationships/slide" Target="slide3.xml"/><Relationship Id="rId21" Type="http://schemas.openxmlformats.org/officeDocument/2006/relationships/slide" Target="slide43.xml"/><Relationship Id="rId7" Type="http://schemas.openxmlformats.org/officeDocument/2006/relationships/slide" Target="slide13.xml"/><Relationship Id="rId12" Type="http://schemas.openxmlformats.org/officeDocument/2006/relationships/slide" Target="slide25.xml"/><Relationship Id="rId17" Type="http://schemas.openxmlformats.org/officeDocument/2006/relationships/slide" Target="slide35.xml"/><Relationship Id="rId25" Type="http://schemas.openxmlformats.org/officeDocument/2006/relationships/slide" Target="slide51.xml"/><Relationship Id="rId33" Type="http://schemas.openxmlformats.org/officeDocument/2006/relationships/slide" Target="slide7.xml"/><Relationship Id="rId2" Type="http://schemas.openxmlformats.org/officeDocument/2006/relationships/image" Target="../media/image2.jpeg"/><Relationship Id="rId16" Type="http://schemas.openxmlformats.org/officeDocument/2006/relationships/slide" Target="slide33.xml"/><Relationship Id="rId20" Type="http://schemas.openxmlformats.org/officeDocument/2006/relationships/slide" Target="slide41.xml"/><Relationship Id="rId29" Type="http://schemas.openxmlformats.org/officeDocument/2006/relationships/slide" Target="slide5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11" Type="http://schemas.openxmlformats.org/officeDocument/2006/relationships/slide" Target="slide23.xml"/><Relationship Id="rId24" Type="http://schemas.openxmlformats.org/officeDocument/2006/relationships/slide" Target="slide49.xml"/><Relationship Id="rId32" Type="http://schemas.openxmlformats.org/officeDocument/2006/relationships/slide" Target="slide19.xml"/><Relationship Id="rId5" Type="http://schemas.openxmlformats.org/officeDocument/2006/relationships/slide" Target="slide9.xml"/><Relationship Id="rId15" Type="http://schemas.openxmlformats.org/officeDocument/2006/relationships/slide" Target="slide31.xml"/><Relationship Id="rId23" Type="http://schemas.openxmlformats.org/officeDocument/2006/relationships/slide" Target="slide47.xml"/><Relationship Id="rId28" Type="http://schemas.openxmlformats.org/officeDocument/2006/relationships/slide" Target="slide57.xml"/><Relationship Id="rId10" Type="http://schemas.openxmlformats.org/officeDocument/2006/relationships/slide" Target="slide21.xml"/><Relationship Id="rId19" Type="http://schemas.openxmlformats.org/officeDocument/2006/relationships/slide" Target="slide39.xml"/><Relationship Id="rId31" Type="http://schemas.openxmlformats.org/officeDocument/2006/relationships/slide" Target="slide1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29.xml"/><Relationship Id="rId22" Type="http://schemas.openxmlformats.org/officeDocument/2006/relationships/slide" Target="slide45.xml"/><Relationship Id="rId27" Type="http://schemas.openxmlformats.org/officeDocument/2006/relationships/slide" Target="slide55.xml"/><Relationship Id="rId30" Type="http://schemas.openxmlformats.org/officeDocument/2006/relationships/slide" Target="slide6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6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8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://mopargolovo.sankt-peterburg.info/novosti/poleznaya/pol104.htm" TargetMode="External"/><Relationship Id="rId13" Type="http://schemas.openxmlformats.org/officeDocument/2006/relationships/hyperlink" Target="http://adminsalym.ru/grazhdanskaya-oborona-i-cherezvychajnaya-situacziya/pamyatki/povedenie-na-dorogax-voditelej-i-peshexodov/3801-2015-05-15-13-37-56.html" TargetMode="External"/><Relationship Id="rId3" Type="http://schemas.openxmlformats.org/officeDocument/2006/relationships/hyperlink" Target="http://news.megatyumen.ru/news/society/110222/" TargetMode="External"/><Relationship Id="rId7" Type="http://schemas.openxmlformats.org/officeDocument/2006/relationships/hyperlink" Target="http://microbik.ru/dostb/&#1055;&#1088;&#1086;&#1075;&#1088;&#1072;&#1084;&#1084;&#1072;+&#1082;&#1091;&#1088;&#1089;&#1072;+" TargetMode="External"/><Relationship Id="rId12" Type="http://schemas.openxmlformats.org/officeDocument/2006/relationships/hyperlink" Target="http://www.weathernj.com/feb-16-tuesday-morning-observations/" TargetMode="External"/><Relationship Id="rId2" Type="http://schemas.openxmlformats.org/officeDocument/2006/relationships/hyperlink" Target="http://900igr.net/kartinki/obg/Viktorina-po-PDD/045-CHto-nazyvaetsja-tormoznym-putem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chool11-tihor.edusite.ru/vis_p12aa1.html" TargetMode="External"/><Relationship Id="rId11" Type="http://schemas.openxmlformats.org/officeDocument/2006/relationships/hyperlink" Target="http://kvladimirrr.livejournal.com/65574.html?page=1" TargetMode="External"/><Relationship Id="rId5" Type="http://schemas.openxmlformats.org/officeDocument/2006/relationships/hyperlink" Target="https://ok.ru/doshkolnik/topic/65448634720412" TargetMode="External"/><Relationship Id="rId15" Type="http://schemas.openxmlformats.org/officeDocument/2006/relationships/hyperlink" Target="http://dpchas.com.ua/dnepropetrovskaya-solyanka/v-dnepre-policeyskie-tushili-zagorevshiysya-tramvay" TargetMode="External"/><Relationship Id="rId10" Type="http://schemas.openxmlformats.org/officeDocument/2006/relationships/hyperlink" Target="http://dou24.ru/268/index.php/2015-08-12-05-58-35-134/60-2011-02-01-05-56-10/2015-10-16-20-40-19/133-2012-05-29-01-23-09" TargetMode="External"/><Relationship Id="rId4" Type="http://schemas.openxmlformats.org/officeDocument/2006/relationships/hyperlink" Target="http://pandia.ru/text/78/392/56081-3.php" TargetMode="External"/><Relationship Id="rId9" Type="http://schemas.openxmlformats.org/officeDocument/2006/relationships/hyperlink" Target="http://fani267.wixsite.com/pddnadoznat/untitled-c1r5t" TargetMode="External"/><Relationship Id="rId14" Type="http://schemas.openxmlformats.org/officeDocument/2006/relationships/hyperlink" Target="http://zoozel.ru/gallery/tramvai-ktm-8/" TargetMode="Externa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dd164.ga/blog.html" TargetMode="External"/><Relationship Id="rId13" Type="http://schemas.openxmlformats.org/officeDocument/2006/relationships/hyperlink" Target="http://buyautobook.ru/pdd/pdd-russia/" TargetMode="External"/><Relationship Id="rId3" Type="http://schemas.openxmlformats.org/officeDocument/2006/relationships/hyperlink" Target="http://www.bigup.ru/avto_news/shtraf-za-nepristegnutyjj-remen-bezopasnosti-mogut-snizit/" TargetMode="External"/><Relationship Id="rId7" Type="http://schemas.openxmlformats.org/officeDocument/2006/relationships/hyperlink" Target="https://infourok.ru/vneklassnoe-meropriyatie-viktorina-pravila-dorozhnogo-dvizheniya-klass-1061287.html" TargetMode="External"/><Relationship Id="rId12" Type="http://schemas.openxmlformats.org/officeDocument/2006/relationships/hyperlink" Target="http://territoriya8marta.ru/author/kodeksy-i-zakony-rossii" TargetMode="External"/><Relationship Id="rId2" Type="http://schemas.openxmlformats.org/officeDocument/2006/relationships/hyperlink" Target="http://newspaper.moe-online.ru/view/225090.html?module=4&amp;month=7&amp;page=2&amp;year=201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&#1084;&#1086;-&#1082;&#1080;&#1079;&#1080;&#1083;&#1102;&#1088;&#1090;.&#1088;&#1092;/polozhenie-ob-otdele-go-i-chs/federalnyj-zakon-o-bezopasnosti-dorozhnogo-dvizheniya" TargetMode="External"/><Relationship Id="rId11" Type="http://schemas.openxmlformats.org/officeDocument/2006/relationships/hyperlink" Target="http://ds13-osnk.ucoz.ru/news/pravila_dorozhnogo_dvizhenija/2012-01-06-26" TargetMode="External"/><Relationship Id="rId5" Type="http://schemas.openxmlformats.org/officeDocument/2006/relationships/hyperlink" Target="https://ru.depositphotos.com/stock-photos/zastaven&#237;.html" TargetMode="External"/><Relationship Id="rId10" Type="http://schemas.openxmlformats.org/officeDocument/2006/relationships/hyperlink" Target="http://www.myshared.ru/slide/42189/" TargetMode="External"/><Relationship Id="rId4" Type="http://schemas.openxmlformats.org/officeDocument/2006/relationships/hyperlink" Target="https://www.blogger.com/feeds/2558214145705294944/posts/default?start-index=101&amp;max-results=25" TargetMode="External"/><Relationship Id="rId9" Type="http://schemas.openxmlformats.org/officeDocument/2006/relationships/hyperlink" Target="http://www.pulkovo-autoschool.ru/gibdd-informirue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189038" y="1571612"/>
            <a:ext cx="6911975" cy="3429024"/>
          </a:xfrm>
          <a:prstGeom prst="roundRect">
            <a:avLst>
              <a:gd name="adj" fmla="val 16667"/>
            </a:avLst>
          </a:prstGeom>
          <a:solidFill>
            <a:srgbClr val="CCCCFF">
              <a:alpha val="28000"/>
            </a:srgbClr>
          </a:solidFill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4000" b="1" dirty="0">
                <a:latin typeface="Gungsuh" pitchFamily="18" charset="-127"/>
              </a:rPr>
              <a:t>ИНТЕРАКТИВНАЯ ИГРА </a:t>
            </a:r>
            <a:br>
              <a:rPr lang="ru-RU" sz="4000" b="1" dirty="0">
                <a:latin typeface="Gungsuh" pitchFamily="18" charset="-127"/>
              </a:rPr>
            </a:br>
            <a:r>
              <a:rPr lang="ru-RU" sz="4000" b="1" dirty="0">
                <a:latin typeface="Gungsuh" pitchFamily="18" charset="-127"/>
              </a:rPr>
              <a:t>«Пешеход на дороге»</a:t>
            </a:r>
            <a:br>
              <a:rPr lang="ru-RU" sz="4000" b="1" dirty="0">
                <a:latin typeface="Gungsuh" pitchFamily="18" charset="-127"/>
              </a:rPr>
            </a:br>
            <a:endParaRPr lang="ru-RU" sz="4000" b="1" dirty="0">
              <a:latin typeface="Gungsuh" pitchFamily="18" charset="-127"/>
            </a:endParaRPr>
          </a:p>
          <a:p>
            <a:pPr algn="ctr"/>
            <a:r>
              <a:rPr lang="ru-RU" sz="2000" b="1" dirty="0">
                <a:latin typeface="Gungsuh" pitchFamily="18" charset="-127"/>
              </a:rPr>
              <a:t>Автор</a:t>
            </a:r>
            <a:r>
              <a:rPr lang="ru-RU" sz="2000" b="1" dirty="0" smtClean="0">
                <a:latin typeface="Gungsuh" pitchFamily="18" charset="-127"/>
              </a:rPr>
              <a:t>: Коробченко Ольга Юрьевна</a:t>
            </a:r>
          </a:p>
          <a:p>
            <a:pPr algn="ctr"/>
            <a:r>
              <a:rPr lang="ru-RU" sz="2000" b="1" dirty="0">
                <a:latin typeface="Gungsuh" pitchFamily="18" charset="-127"/>
              </a:rPr>
              <a:t>п</a:t>
            </a:r>
            <a:r>
              <a:rPr lang="ru-RU" sz="2000" b="1" dirty="0" smtClean="0">
                <a:latin typeface="Gungsuh" pitchFamily="18" charset="-127"/>
              </a:rPr>
              <a:t>едагог – организатор </a:t>
            </a:r>
          </a:p>
          <a:p>
            <a:pPr algn="ctr"/>
            <a:r>
              <a:rPr lang="ru-RU" sz="2000" b="1" dirty="0" smtClean="0">
                <a:latin typeface="Gungsuh" pitchFamily="18" charset="-127"/>
              </a:rPr>
              <a:t>Муниципальное казенное учреждение</a:t>
            </a:r>
          </a:p>
          <a:p>
            <a:pPr algn="ctr"/>
            <a:r>
              <a:rPr lang="ru-RU" sz="2000" b="1" dirty="0" smtClean="0">
                <a:latin typeface="Gungsuh" pitchFamily="18" charset="-127"/>
              </a:rPr>
              <a:t>Дополнительного образования</a:t>
            </a:r>
          </a:p>
          <a:p>
            <a:pPr algn="ctr"/>
            <a:r>
              <a:rPr lang="ru-RU" sz="2000" b="1" dirty="0" smtClean="0">
                <a:latin typeface="Gungsuh" pitchFamily="18" charset="-127"/>
              </a:rPr>
              <a:t>«Центр детского творчества»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/>
          <p:cNvSpPr>
            <a:spLocks noChangeArrowheads="1"/>
          </p:cNvSpPr>
          <p:nvPr/>
        </p:nvSpPr>
        <p:spPr bwMode="auto">
          <a:xfrm>
            <a:off x="2051050" y="2852738"/>
            <a:ext cx="65532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Столько сколько нужно для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безопасности. Лишь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убедившись в отсутствии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приближающихся транспортных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средств слева и справа можно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начинать переход проезжей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части</a:t>
            </a:r>
          </a:p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3213100"/>
            <a:ext cx="2732087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329" name="AutoShape 9"/>
          <p:cNvSpPr>
            <a:spLocks noChangeArrowheads="1"/>
          </p:cNvSpPr>
          <p:nvPr/>
        </p:nvSpPr>
        <p:spPr bwMode="auto">
          <a:xfrm>
            <a:off x="1258888" y="1484313"/>
            <a:ext cx="7343775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Сколько раз нужно посмотреть налево и направо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перед переходом дороги?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24583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23571" name="AutoShape 19"/>
          <p:cNvSpPr>
            <a:spLocks noChangeArrowheads="1"/>
          </p:cNvSpPr>
          <p:nvPr/>
        </p:nvSpPr>
        <p:spPr bwMode="auto">
          <a:xfrm>
            <a:off x="1258888" y="1484313"/>
            <a:ext cx="7343775" cy="792162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Почему опасно пересекать проезжую часть наискосок?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24583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1258888" y="1484313"/>
            <a:ext cx="7343775" cy="792162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Почему опасно пересекать проезжую часть наискосок?</a:t>
            </a:r>
          </a:p>
          <a:p>
            <a:pPr algn="ctr"/>
            <a:endParaRPr lang="ru-RU"/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2051050" y="2420938"/>
            <a:ext cx="6553200" cy="295275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При переходе проезжей части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наискосок путь пешехода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становится длиннее, он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больше времени находится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на проезжей части,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поворачивается спиной к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транспортным средствам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и не видит их. ПДД строго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предписывают пересекать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проезжую часть только под прямым углом</a:t>
            </a:r>
          </a:p>
        </p:txBody>
      </p:sp>
      <p:pic>
        <p:nvPicPr>
          <p:cNvPr id="573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2852738"/>
            <a:ext cx="2736850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24601" name="AutoShape 25"/>
          <p:cNvSpPr>
            <a:spLocks noChangeArrowheads="1"/>
          </p:cNvSpPr>
          <p:nvPr/>
        </p:nvSpPr>
        <p:spPr bwMode="auto">
          <a:xfrm>
            <a:off x="1258888" y="1484313"/>
            <a:ext cx="73437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Почему перекрёсток считается одним из самых опасных мест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на дороге?</a:t>
            </a:r>
            <a:br>
              <a:rPr lang="ru-RU">
                <a:solidFill>
                  <a:srgbClr val="000099"/>
                </a:solidFill>
              </a:rPr>
            </a:br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58375" name="AutoShape 7"/>
          <p:cNvSpPr>
            <a:spLocks noChangeArrowheads="1"/>
          </p:cNvSpPr>
          <p:nvPr/>
        </p:nvSpPr>
        <p:spPr bwMode="auto">
          <a:xfrm>
            <a:off x="1258888" y="1484313"/>
            <a:ext cx="73437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Почему перекрёсток считается одним из самых опасных мест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на дороге?</a:t>
            </a:r>
            <a:br>
              <a:rPr lang="ru-RU">
                <a:solidFill>
                  <a:srgbClr val="000099"/>
                </a:solidFill>
              </a:rPr>
            </a:br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  <p:sp>
        <p:nvSpPr>
          <p:cNvPr id="58376" name="AutoShape 8"/>
          <p:cNvSpPr>
            <a:spLocks noChangeArrowheads="1"/>
          </p:cNvSpPr>
          <p:nvPr/>
        </p:nvSpPr>
        <p:spPr bwMode="auto">
          <a:xfrm>
            <a:off x="2124075" y="2708275"/>
            <a:ext cx="65532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На перекрёстке пересекаются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пути движения пешеходов 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транспортных средств,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которые могут двигаться прямо,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поворачиваться 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разворачиваться в обратном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направлении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pic>
        <p:nvPicPr>
          <p:cNvPr id="5837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3068638"/>
            <a:ext cx="25923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4116" name="AutoShape 20"/>
          <p:cNvSpPr>
            <a:spLocks noChangeArrowheads="1"/>
          </p:cNvSpPr>
          <p:nvPr/>
        </p:nvSpPr>
        <p:spPr bwMode="auto">
          <a:xfrm>
            <a:off x="1258888" y="1484313"/>
            <a:ext cx="73437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Представляют ли опасность кусты и деревья, растущие рядом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 проезжей частью? 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1258888" y="1484313"/>
            <a:ext cx="73437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Представляют ли опасность кусты и деревья, растущие рядом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 проезжей частью? 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  <p:sp>
        <p:nvSpPr>
          <p:cNvPr id="59399" name="AutoShape 7"/>
          <p:cNvSpPr>
            <a:spLocks noChangeArrowheads="1"/>
          </p:cNvSpPr>
          <p:nvPr/>
        </p:nvSpPr>
        <p:spPr bwMode="auto">
          <a:xfrm>
            <a:off x="2124075" y="2636838"/>
            <a:ext cx="65532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Да, так как они мешают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пешеходу вовремя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увидеть приближающийся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транспорт, который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представляет реальную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опасность</a:t>
            </a:r>
          </a:p>
        </p:txBody>
      </p:sp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3" cstate="print"/>
          <a:srcRect l="1712" t="34459" r="10089" b="39363"/>
          <a:stretch>
            <a:fillRect/>
          </a:stretch>
        </p:blipFill>
        <p:spPr bwMode="auto">
          <a:xfrm>
            <a:off x="5221288" y="2852738"/>
            <a:ext cx="3311525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>
            <a:off x="1258888" y="1484313"/>
            <a:ext cx="73437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Представляет ли опасность большой сугроб снега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вблизи проезжей части?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AutoShape 2"/>
          <p:cNvSpPr>
            <a:spLocks noChangeArrowheads="1"/>
          </p:cNvSpPr>
          <p:nvPr/>
        </p:nvSpPr>
        <p:spPr bwMode="auto">
          <a:xfrm>
            <a:off x="1908175" y="2636838"/>
            <a:ext cx="6769100" cy="28082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Да. Часто дети превращают сугробы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рядом с проезжей частью в горки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для катания на санях, что само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 себе уже опасно. Другая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опасность состоит в том, что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большой сугроб ограничивает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обзор пешеходу, и он может не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заметить движущие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транспортные средства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988" y="3141663"/>
            <a:ext cx="2663825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424" name="AutoShape 8"/>
          <p:cNvSpPr>
            <a:spLocks noChangeArrowheads="1"/>
          </p:cNvSpPr>
          <p:nvPr/>
        </p:nvSpPr>
        <p:spPr bwMode="auto">
          <a:xfrm>
            <a:off x="1258888" y="1484313"/>
            <a:ext cx="73437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Представляет ли опасность большой сугроб снега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вблизи проезжей части?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755650" y="1628775"/>
            <a:ext cx="7847013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Какую опасность может представлять для пешехода пустынная дорога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(дорога с незначительным количеством транспортных средств)?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11413" y="404813"/>
            <a:ext cx="5857875" cy="857250"/>
          </a:xfrm>
        </p:spPr>
        <p:txBody>
          <a:bodyPr>
            <a:normAutofit/>
          </a:bodyPr>
          <a:lstStyle/>
          <a:p>
            <a:r>
              <a:rPr lang="ru-RU" sz="2500" smtClean="0">
                <a:solidFill>
                  <a:srgbClr val="002060"/>
                </a:solidFill>
              </a:rPr>
              <a:t>Интерактивная игра </a:t>
            </a:r>
            <a:r>
              <a:rPr lang="ru-RU" sz="2500" smtClean="0"/>
              <a:t/>
            </a:r>
            <a:br>
              <a:rPr lang="ru-RU" sz="2500" smtClean="0"/>
            </a:br>
            <a:r>
              <a:rPr lang="ru-RU" sz="2500" b="1" i="1" smtClean="0">
                <a:solidFill>
                  <a:srgbClr val="FF0000"/>
                </a:solidFill>
              </a:rPr>
              <a:t>«Пешеход на дороге»</a:t>
            </a:r>
          </a:p>
        </p:txBody>
      </p:sp>
      <p:pic>
        <p:nvPicPr>
          <p:cNvPr id="2050" name="Picture 2" descr="Untitled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667112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03250" y="2205038"/>
            <a:ext cx="8001000" cy="1587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1188" y="1484313"/>
            <a:ext cx="8001000" cy="1587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03250" y="2852738"/>
            <a:ext cx="8001000" cy="1587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03250" y="3500438"/>
            <a:ext cx="8001000" cy="1587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03250" y="4149725"/>
            <a:ext cx="8001000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11188" y="4867275"/>
            <a:ext cx="8001000" cy="1588"/>
          </a:xfrm>
          <a:prstGeom prst="line">
            <a:avLst/>
          </a:prstGeom>
          <a:ln w="44450" cmpd="tri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с двумя скругленными противолежащими углами 24"/>
          <p:cNvSpPr/>
          <p:nvPr/>
        </p:nvSpPr>
        <p:spPr>
          <a:xfrm>
            <a:off x="4484682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</a:p>
        </p:txBody>
      </p:sp>
      <p:sp>
        <p:nvSpPr>
          <p:cNvPr id="26" name="Прямоугольник с двумя скругленными противолежащими углами 25"/>
          <p:cNvSpPr/>
          <p:nvPr/>
        </p:nvSpPr>
        <p:spPr>
          <a:xfrm>
            <a:off x="5349876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</a:p>
        </p:txBody>
      </p:sp>
      <p:sp>
        <p:nvSpPr>
          <p:cNvPr id="27" name="Прямоугольник с двумя скругленными противолежащими углами 26"/>
          <p:cNvSpPr/>
          <p:nvPr/>
        </p:nvSpPr>
        <p:spPr>
          <a:xfrm>
            <a:off x="6208720" y="4181484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7072327" y="4181484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7912122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 </a:t>
            </a:r>
          </a:p>
        </p:txBody>
      </p:sp>
      <p:sp>
        <p:nvSpPr>
          <p:cNvPr id="72" name="Прямоугольник с двумя скругленными противолежащими углами 71"/>
          <p:cNvSpPr/>
          <p:nvPr/>
        </p:nvSpPr>
        <p:spPr>
          <a:xfrm>
            <a:off x="3667112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3" name="Прямоугольник с двумя скругленными противолежащими углами 72"/>
          <p:cNvSpPr/>
          <p:nvPr/>
        </p:nvSpPr>
        <p:spPr>
          <a:xfrm>
            <a:off x="4484682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4" name="Прямоугольник с двумя скругленными противолежащими углами 73"/>
          <p:cNvSpPr/>
          <p:nvPr/>
        </p:nvSpPr>
        <p:spPr>
          <a:xfrm>
            <a:off x="5349876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5" name="Прямоугольник с двумя скругленными противолежащими углами 74"/>
          <p:cNvSpPr/>
          <p:nvPr/>
        </p:nvSpPr>
        <p:spPr>
          <a:xfrm>
            <a:off x="6208720" y="3530605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6" name="Прямоугольник с двумя скругленными противолежащими углами 75"/>
          <p:cNvSpPr/>
          <p:nvPr/>
        </p:nvSpPr>
        <p:spPr>
          <a:xfrm>
            <a:off x="7046927" y="3530605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7" name="Прямоугольник с двумя скругленными противолежащими углами 76"/>
          <p:cNvSpPr/>
          <p:nvPr/>
        </p:nvSpPr>
        <p:spPr>
          <a:xfrm>
            <a:off x="7912122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8" name="Прямоугольник с двумя скругленными противолежащими углами 77"/>
          <p:cNvSpPr/>
          <p:nvPr/>
        </p:nvSpPr>
        <p:spPr>
          <a:xfrm>
            <a:off x="3667112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79" name="Прямоугольник с двумя скругленными противолежащими углами 78"/>
          <p:cNvSpPr/>
          <p:nvPr/>
        </p:nvSpPr>
        <p:spPr>
          <a:xfrm>
            <a:off x="4484682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0" name="Прямоугольник с двумя скругленными противолежащими углами 79"/>
          <p:cNvSpPr/>
          <p:nvPr/>
        </p:nvSpPr>
        <p:spPr>
          <a:xfrm>
            <a:off x="5349876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1" name="Прямоугольник с двумя скругленными противолежащими углами 80"/>
          <p:cNvSpPr/>
          <p:nvPr/>
        </p:nvSpPr>
        <p:spPr>
          <a:xfrm>
            <a:off x="6183320" y="2881312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2" name="Прямоугольник с двумя скругленными противолежащими углами 81"/>
          <p:cNvSpPr/>
          <p:nvPr/>
        </p:nvSpPr>
        <p:spPr>
          <a:xfrm>
            <a:off x="7046927" y="2881312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3" name="Прямоугольник с двумя скругленными противолежащими углами 82"/>
          <p:cNvSpPr/>
          <p:nvPr/>
        </p:nvSpPr>
        <p:spPr>
          <a:xfrm>
            <a:off x="7912122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4" name="Прямоугольник с двумя скругленными противолежащими углами 83"/>
          <p:cNvSpPr/>
          <p:nvPr/>
        </p:nvSpPr>
        <p:spPr>
          <a:xfrm>
            <a:off x="3667112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5" name="Прямоугольник с двумя скругленными противолежащими углами 84"/>
          <p:cNvSpPr/>
          <p:nvPr/>
        </p:nvSpPr>
        <p:spPr>
          <a:xfrm>
            <a:off x="4484682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6" name="Прямоугольник с двумя скругленными противолежащими углами 85"/>
          <p:cNvSpPr/>
          <p:nvPr/>
        </p:nvSpPr>
        <p:spPr>
          <a:xfrm>
            <a:off x="5319714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7" name="Прямоугольник с двумя скругленными противолежащими углами 86"/>
          <p:cNvSpPr/>
          <p:nvPr/>
        </p:nvSpPr>
        <p:spPr>
          <a:xfrm>
            <a:off x="6137283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8" name="Прямоугольник с двумя скругленными противолежащими углами 87"/>
          <p:cNvSpPr/>
          <p:nvPr/>
        </p:nvSpPr>
        <p:spPr>
          <a:xfrm>
            <a:off x="7000890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89" name="Прямоугольник с двумя скругленными противолежащими углами 88"/>
          <p:cNvSpPr/>
          <p:nvPr/>
        </p:nvSpPr>
        <p:spPr>
          <a:xfrm>
            <a:off x="7864497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0" name="Прямоугольник с двумя скругленными противолежащими углами 89"/>
          <p:cNvSpPr/>
          <p:nvPr/>
        </p:nvSpPr>
        <p:spPr>
          <a:xfrm>
            <a:off x="3667112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1" name="Прямоугольник с двумя скругленными противолежащими углами 90"/>
          <p:cNvSpPr/>
          <p:nvPr/>
        </p:nvSpPr>
        <p:spPr>
          <a:xfrm>
            <a:off x="4484682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2" name="Прямоугольник с двумя скругленными противолежащими углами 91"/>
          <p:cNvSpPr/>
          <p:nvPr/>
        </p:nvSpPr>
        <p:spPr>
          <a:xfrm>
            <a:off x="5276851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3" name="Прямоугольник с двумя скругленными противолежащими углами 92"/>
          <p:cNvSpPr/>
          <p:nvPr/>
        </p:nvSpPr>
        <p:spPr>
          <a:xfrm>
            <a:off x="6137283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4" name="Прямоугольник с двумя скругленными противолежащими углами 93"/>
          <p:cNvSpPr/>
          <p:nvPr/>
        </p:nvSpPr>
        <p:spPr>
          <a:xfrm>
            <a:off x="6975490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5" name="Прямоугольник с двумя скругленными противолежащими углами 94"/>
          <p:cNvSpPr/>
          <p:nvPr/>
        </p:nvSpPr>
        <p:spPr>
          <a:xfrm>
            <a:off x="7840684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97" name="Прямоугольник с двумя скругленными противолежащими углами 96">
            <a:hlinkClick r:id="rId3" action="ppaction://hlinksldjump"/>
          </p:cNvPr>
          <p:cNvSpPr/>
          <p:nvPr/>
        </p:nvSpPr>
        <p:spPr>
          <a:xfrm>
            <a:off x="3692512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98" name="Прямоугольник с двумя скругленными противолежащими углами 97">
            <a:hlinkClick r:id="rId4" action="ppaction://hlinksldjump"/>
          </p:cNvPr>
          <p:cNvSpPr/>
          <p:nvPr/>
        </p:nvSpPr>
        <p:spPr>
          <a:xfrm>
            <a:off x="4484682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00" name="Прямоугольник с двумя скругленными противолежащими углами 99">
            <a:hlinkClick r:id="rId5" action="ppaction://hlinksldjump"/>
          </p:cNvPr>
          <p:cNvSpPr/>
          <p:nvPr/>
        </p:nvSpPr>
        <p:spPr>
          <a:xfrm>
            <a:off x="6137283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01" name="Прямоугольник с двумя скругленными противолежащими углами 100">
            <a:hlinkClick r:id="rId6" action="ppaction://hlinksldjump"/>
          </p:cNvPr>
          <p:cNvSpPr/>
          <p:nvPr/>
        </p:nvSpPr>
        <p:spPr>
          <a:xfrm>
            <a:off x="7000890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102" name="Прямоугольник с двумя скругленными противолежащими углами 101">
            <a:hlinkClick r:id="rId7" action="ppaction://hlinksldjump"/>
          </p:cNvPr>
          <p:cNvSpPr/>
          <p:nvPr/>
        </p:nvSpPr>
        <p:spPr>
          <a:xfrm>
            <a:off x="7864497" y="159066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103" name="Прямоугольник с двумя скругленными противолежащими углами 102">
            <a:hlinkClick r:id="rId8" action="ppaction://hlinksldjump"/>
          </p:cNvPr>
          <p:cNvSpPr/>
          <p:nvPr/>
        </p:nvSpPr>
        <p:spPr>
          <a:xfrm>
            <a:off x="3692512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04" name="Прямоугольник с двумя скругленными противолежащими углами 103">
            <a:hlinkClick r:id="rId9" action="ppaction://hlinksldjump"/>
          </p:cNvPr>
          <p:cNvSpPr/>
          <p:nvPr/>
        </p:nvSpPr>
        <p:spPr>
          <a:xfrm>
            <a:off x="4484682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06" name="Прямоугольник с двумя скругленными противолежащими углами 105">
            <a:hlinkClick r:id="rId10" action="ppaction://hlinksldjump"/>
          </p:cNvPr>
          <p:cNvSpPr/>
          <p:nvPr/>
        </p:nvSpPr>
        <p:spPr>
          <a:xfrm>
            <a:off x="6137283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07" name="Прямоугольник с двумя скругленными противолежащими углами 106">
            <a:hlinkClick r:id="rId11" action="ppaction://hlinksldjump"/>
          </p:cNvPr>
          <p:cNvSpPr/>
          <p:nvPr/>
        </p:nvSpPr>
        <p:spPr>
          <a:xfrm>
            <a:off x="7000890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108" name="Прямоугольник с двумя скругленными противолежащими углами 107">
            <a:hlinkClick r:id="rId12" action="ppaction://hlinksldjump"/>
          </p:cNvPr>
          <p:cNvSpPr/>
          <p:nvPr/>
        </p:nvSpPr>
        <p:spPr>
          <a:xfrm>
            <a:off x="7864497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109" name="Прямоугольник с двумя скругленными противолежащими углами 108">
            <a:hlinkClick r:id="rId13" action="ppaction://hlinksldjump"/>
          </p:cNvPr>
          <p:cNvSpPr/>
          <p:nvPr/>
        </p:nvSpPr>
        <p:spPr>
          <a:xfrm>
            <a:off x="3692512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10" name="Прямоугольник с двумя скругленными противолежащими углами 109">
            <a:hlinkClick r:id="rId14" action="ppaction://hlinksldjump"/>
          </p:cNvPr>
          <p:cNvSpPr/>
          <p:nvPr/>
        </p:nvSpPr>
        <p:spPr>
          <a:xfrm>
            <a:off x="4484682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11" name="Прямоугольник с двумя скругленными противолежащими углами 110">
            <a:hlinkClick r:id="rId15" action="ppaction://hlinksldjump"/>
          </p:cNvPr>
          <p:cNvSpPr/>
          <p:nvPr/>
        </p:nvSpPr>
        <p:spPr>
          <a:xfrm>
            <a:off x="5349876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12" name="Прямоугольник с двумя скругленными противолежащими углами 111">
            <a:hlinkClick r:id="rId16" action="ppaction://hlinksldjump"/>
          </p:cNvPr>
          <p:cNvSpPr/>
          <p:nvPr/>
        </p:nvSpPr>
        <p:spPr>
          <a:xfrm>
            <a:off x="6208720" y="2881312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13" name="Прямоугольник с двумя скругленными противолежащими углами 112">
            <a:hlinkClick r:id="rId17" action="ppaction://hlinksldjump"/>
          </p:cNvPr>
          <p:cNvSpPr/>
          <p:nvPr/>
        </p:nvSpPr>
        <p:spPr>
          <a:xfrm>
            <a:off x="7072327" y="2881312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114" name="Прямоугольник с двумя скругленными противолежащими углами 113">
            <a:hlinkClick r:id="rId18" action="ppaction://hlinksldjump"/>
          </p:cNvPr>
          <p:cNvSpPr/>
          <p:nvPr/>
        </p:nvSpPr>
        <p:spPr>
          <a:xfrm>
            <a:off x="7937522" y="2881312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115" name="Прямоугольник с двумя скругленными противолежащими углами 114">
            <a:hlinkClick r:id="rId19" action="ppaction://hlinksldjump"/>
          </p:cNvPr>
          <p:cNvSpPr/>
          <p:nvPr/>
        </p:nvSpPr>
        <p:spPr>
          <a:xfrm>
            <a:off x="3692512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16" name="Прямоугольник с двумя скругленными противолежащими углами 115">
            <a:hlinkClick r:id="rId20" action="ppaction://hlinksldjump"/>
          </p:cNvPr>
          <p:cNvSpPr/>
          <p:nvPr/>
        </p:nvSpPr>
        <p:spPr>
          <a:xfrm>
            <a:off x="4484682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17" name="Прямоугольник с двумя скругленными противолежащими углами 116">
            <a:hlinkClick r:id="rId21" action="ppaction://hlinksldjump"/>
          </p:cNvPr>
          <p:cNvSpPr/>
          <p:nvPr/>
        </p:nvSpPr>
        <p:spPr>
          <a:xfrm>
            <a:off x="5349876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18" name="Прямоугольник с двумя скругленными противолежащими углами 117">
            <a:hlinkClick r:id="rId22" action="ppaction://hlinksldjump"/>
          </p:cNvPr>
          <p:cNvSpPr/>
          <p:nvPr/>
        </p:nvSpPr>
        <p:spPr>
          <a:xfrm>
            <a:off x="6208720" y="3530605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19" name="Прямоугольник с двумя скругленными противолежащими углами 118">
            <a:hlinkClick r:id="rId23" action="ppaction://hlinksldjump"/>
          </p:cNvPr>
          <p:cNvSpPr/>
          <p:nvPr/>
        </p:nvSpPr>
        <p:spPr>
          <a:xfrm>
            <a:off x="7072327" y="3530605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120" name="Прямоугольник с двумя скругленными противолежащими углами 119">
            <a:hlinkClick r:id="rId24" action="ppaction://hlinksldjump"/>
          </p:cNvPr>
          <p:cNvSpPr/>
          <p:nvPr/>
        </p:nvSpPr>
        <p:spPr>
          <a:xfrm>
            <a:off x="7937522" y="3530605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121" name="Прямоугольник с двумя скругленными противолежащими углами 120">
            <a:hlinkClick r:id="rId25" action="ppaction://hlinksldjump"/>
          </p:cNvPr>
          <p:cNvSpPr/>
          <p:nvPr/>
        </p:nvSpPr>
        <p:spPr>
          <a:xfrm>
            <a:off x="3692512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22" name="Прямоугольник с двумя скругленными противолежащими углами 121">
            <a:hlinkClick r:id="rId26" action="ppaction://hlinksldjump"/>
          </p:cNvPr>
          <p:cNvSpPr/>
          <p:nvPr/>
        </p:nvSpPr>
        <p:spPr>
          <a:xfrm>
            <a:off x="4484682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123" name="Прямоугольник с двумя скругленными противолежащими углами 122">
            <a:hlinkClick r:id="rId27" action="ppaction://hlinksldjump"/>
          </p:cNvPr>
          <p:cNvSpPr/>
          <p:nvPr/>
        </p:nvSpPr>
        <p:spPr>
          <a:xfrm>
            <a:off x="5349876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124" name="Прямоугольник с двумя скругленными противолежащими углами 123">
            <a:hlinkClick r:id="rId28" action="ppaction://hlinksldjump"/>
          </p:cNvPr>
          <p:cNvSpPr/>
          <p:nvPr/>
        </p:nvSpPr>
        <p:spPr>
          <a:xfrm>
            <a:off x="6208720" y="4181484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125" name="Прямоугольник с двумя скругленными противолежащими углами 124">
            <a:hlinkClick r:id="rId29" action="ppaction://hlinksldjump"/>
          </p:cNvPr>
          <p:cNvSpPr/>
          <p:nvPr/>
        </p:nvSpPr>
        <p:spPr>
          <a:xfrm>
            <a:off x="7072327" y="4181484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126" name="Прямоугольник с двумя скругленными противолежащими углами 125">
            <a:hlinkClick r:id="rId30" action="ppaction://hlinksldjump"/>
          </p:cNvPr>
          <p:cNvSpPr/>
          <p:nvPr/>
        </p:nvSpPr>
        <p:spPr>
          <a:xfrm>
            <a:off x="7937522" y="4181484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127" name="Прямоугольник с двумя скругленными противолежащими углами 126">
            <a:hlinkClick r:id="rId31" action="ppaction://hlinksldjump"/>
          </p:cNvPr>
          <p:cNvSpPr/>
          <p:nvPr/>
        </p:nvSpPr>
        <p:spPr>
          <a:xfrm>
            <a:off x="3475092" y="5980133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Выход</a:t>
            </a:r>
          </a:p>
        </p:txBody>
      </p:sp>
      <p:sp>
        <p:nvSpPr>
          <p:cNvPr id="18510" name="AutoShape 78"/>
          <p:cNvSpPr>
            <a:spLocks noChangeArrowheads="1"/>
          </p:cNvSpPr>
          <p:nvPr/>
        </p:nvSpPr>
        <p:spPr bwMode="auto">
          <a:xfrm>
            <a:off x="611188" y="1628775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511" name="AutoShape 79"/>
          <p:cNvSpPr>
            <a:spLocks noChangeArrowheads="1"/>
          </p:cNvSpPr>
          <p:nvPr/>
        </p:nvSpPr>
        <p:spPr bwMode="auto">
          <a:xfrm>
            <a:off x="611188" y="1628775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Переход проезжей части</a:t>
            </a:r>
          </a:p>
        </p:txBody>
      </p:sp>
      <p:sp>
        <p:nvSpPr>
          <p:cNvPr id="18513" name="AutoShape 81"/>
          <p:cNvSpPr>
            <a:spLocks noChangeArrowheads="1"/>
          </p:cNvSpPr>
          <p:nvPr/>
        </p:nvSpPr>
        <p:spPr bwMode="auto">
          <a:xfrm>
            <a:off x="611188" y="2276475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Дорожные опасности</a:t>
            </a:r>
          </a:p>
        </p:txBody>
      </p:sp>
      <p:sp>
        <p:nvSpPr>
          <p:cNvPr id="18514" name="AutoShape 82"/>
          <p:cNvSpPr>
            <a:spLocks noChangeArrowheads="1"/>
          </p:cNvSpPr>
          <p:nvPr/>
        </p:nvSpPr>
        <p:spPr bwMode="auto">
          <a:xfrm>
            <a:off x="611188" y="2276475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Дорожные опасности</a:t>
            </a:r>
          </a:p>
        </p:txBody>
      </p:sp>
      <p:sp>
        <p:nvSpPr>
          <p:cNvPr id="18515" name="AutoShape 83"/>
          <p:cNvSpPr>
            <a:spLocks noChangeArrowheads="1"/>
          </p:cNvSpPr>
          <p:nvPr/>
        </p:nvSpPr>
        <p:spPr bwMode="auto">
          <a:xfrm>
            <a:off x="611188" y="2924175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Пешеход - пассажир</a:t>
            </a:r>
          </a:p>
        </p:txBody>
      </p:sp>
      <p:sp>
        <p:nvSpPr>
          <p:cNvPr id="18516" name="AutoShape 84"/>
          <p:cNvSpPr>
            <a:spLocks noChangeArrowheads="1"/>
          </p:cNvSpPr>
          <p:nvPr/>
        </p:nvSpPr>
        <p:spPr bwMode="auto">
          <a:xfrm>
            <a:off x="611188" y="3573463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Дорожные знаки</a:t>
            </a:r>
          </a:p>
        </p:txBody>
      </p:sp>
      <p:sp>
        <p:nvSpPr>
          <p:cNvPr id="18517" name="AutoShape 85"/>
          <p:cNvSpPr>
            <a:spLocks noChangeArrowheads="1"/>
          </p:cNvSpPr>
          <p:nvPr/>
        </p:nvSpPr>
        <p:spPr bwMode="auto">
          <a:xfrm>
            <a:off x="611188" y="4219575"/>
            <a:ext cx="2881312" cy="504825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Законодательство о БДД</a:t>
            </a:r>
          </a:p>
        </p:txBody>
      </p:sp>
      <p:sp>
        <p:nvSpPr>
          <p:cNvPr id="105" name="Прямоугольник с двумя скругленными противолежащими углами 104">
            <a:hlinkClick r:id="rId32" action="ppaction://hlinksldjump"/>
          </p:cNvPr>
          <p:cNvSpPr/>
          <p:nvPr/>
        </p:nvSpPr>
        <p:spPr>
          <a:xfrm>
            <a:off x="5319714" y="22336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3" name="Прямоугольник с двумя скругленными противолежащими углами 104">
            <a:hlinkClick r:id="rId33" action="ppaction://hlinksldjump"/>
          </p:cNvPr>
          <p:cNvSpPr/>
          <p:nvPr/>
        </p:nvSpPr>
        <p:spPr>
          <a:xfrm>
            <a:off x="5276851" y="1585907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/>
          <p:cNvSpPr>
            <a:spLocks noChangeArrowheads="1"/>
          </p:cNvSpPr>
          <p:nvPr/>
        </p:nvSpPr>
        <p:spPr bwMode="auto">
          <a:xfrm>
            <a:off x="1908175" y="2781300"/>
            <a:ext cx="67691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При переходе проезжей части на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пустынной дороге пешеход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становится невнимательным,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рассчитывая, что дорога пуста,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и угрозы нет, но внезапно может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появиться автомобиль. Это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будет полной неожиданностью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для пешехода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pic>
        <p:nvPicPr>
          <p:cNvPr id="614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141663"/>
            <a:ext cx="25923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48" name="AutoShape 8"/>
          <p:cNvSpPr>
            <a:spLocks noChangeArrowheads="1"/>
          </p:cNvSpPr>
          <p:nvPr/>
        </p:nvSpPr>
        <p:spPr bwMode="auto">
          <a:xfrm>
            <a:off x="755650" y="1628775"/>
            <a:ext cx="7847013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Какую опасность может представлять для пешехода пустынная дорога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(дорога с незначительным количеством транспортных средств)?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>
            <a:off x="1619250" y="1484313"/>
            <a:ext cx="69119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Подвергают ли себя опасности</a:t>
            </a:r>
            <a:r>
              <a:rPr lang="ru-RU"/>
              <a:t> </a:t>
            </a:r>
            <a:r>
              <a:rPr lang="ru-RU">
                <a:solidFill>
                  <a:srgbClr val="000099"/>
                </a:solidFill>
              </a:rPr>
              <a:t>пешеходы при переходе дороги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 капюшоне или с зонтиком?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AutoShape 2"/>
          <p:cNvSpPr>
            <a:spLocks noChangeArrowheads="1"/>
          </p:cNvSpPr>
          <p:nvPr/>
        </p:nvSpPr>
        <p:spPr bwMode="auto">
          <a:xfrm>
            <a:off x="2195513" y="2997200"/>
            <a:ext cx="6408737" cy="24479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Да. Зонтик и капюшон куртки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закрывают обзор проезжей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части и мешают следить за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движением автомобилей.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Это создаёт опасность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для пешехода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pic>
        <p:nvPicPr>
          <p:cNvPr id="624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284538"/>
            <a:ext cx="2792413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72" name="AutoShape 8"/>
          <p:cNvSpPr>
            <a:spLocks noChangeArrowheads="1"/>
          </p:cNvSpPr>
          <p:nvPr/>
        </p:nvSpPr>
        <p:spPr bwMode="auto">
          <a:xfrm>
            <a:off x="1619250" y="1484313"/>
            <a:ext cx="69119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Подвергают ли себя опасности пешеходы при переходе дороги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в капюшоне или с зонтиком?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28687" name="AutoShape 15"/>
          <p:cNvSpPr>
            <a:spLocks noChangeArrowheads="1"/>
          </p:cNvSpPr>
          <p:nvPr/>
        </p:nvSpPr>
        <p:spPr bwMode="auto">
          <a:xfrm>
            <a:off x="1403350" y="1628775"/>
            <a:ext cx="6911975" cy="792163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Может ли представлять опасность стоящий автомобиль?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 noChangeArrowheads="1"/>
          </p:cNvSpPr>
          <p:nvPr/>
        </p:nvSpPr>
        <p:spPr bwMode="auto">
          <a:xfrm>
            <a:off x="1979613" y="2997200"/>
            <a:ext cx="6624637" cy="24479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Может. Опасность стоящего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автомобиля заключается в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том, что за ним может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скрываться другой,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движущийся автомобиль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3357563"/>
            <a:ext cx="3240088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496" name="AutoShape 8"/>
          <p:cNvSpPr>
            <a:spLocks noChangeArrowheads="1"/>
          </p:cNvSpPr>
          <p:nvPr/>
        </p:nvSpPr>
        <p:spPr bwMode="auto">
          <a:xfrm>
            <a:off x="1403350" y="1628775"/>
            <a:ext cx="6911975" cy="792163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Может ли представлять опасность стоящий автомобиль?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1187450" y="1628775"/>
            <a:ext cx="7127875" cy="792163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Какую опасность может представлять автомобиль с прицепом?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2"/>
          <p:cNvSpPr>
            <a:spLocks noChangeArrowheads="1"/>
          </p:cNvSpPr>
          <p:nvPr/>
        </p:nvSpPr>
        <p:spPr bwMode="auto">
          <a:xfrm>
            <a:off x="1979613" y="2636838"/>
            <a:ext cx="6624637" cy="28082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При повороте прицеп смещается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 сторону поворота и тем самым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может наехать на пешеходов,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стоящих на краю тротуара или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вышедших на проезжую часть.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Возможен случай, когда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пешеход, засмотревшись на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автомобиль, делает шаг вперёд и прямо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под колёса прицепа 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опасности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pic>
        <p:nvPicPr>
          <p:cNvPr id="645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068638"/>
            <a:ext cx="27352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4520" name="AutoShape 8"/>
          <p:cNvSpPr>
            <a:spLocks noChangeArrowheads="1"/>
          </p:cNvSpPr>
          <p:nvPr/>
        </p:nvSpPr>
        <p:spPr bwMode="auto">
          <a:xfrm>
            <a:off x="1187450" y="1628775"/>
            <a:ext cx="7127875" cy="792163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Какую опасность может представлять автомобиль с прицепом?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/>
          </a:p>
        </p:txBody>
      </p:sp>
      <p:sp>
        <p:nvSpPr>
          <p:cNvPr id="64521" name="AutoShape 9"/>
          <p:cNvSpPr>
            <a:spLocks noChangeArrowheads="1"/>
          </p:cNvSpPr>
          <p:nvPr/>
        </p:nvSpPr>
        <p:spPr bwMode="auto">
          <a:xfrm>
            <a:off x="1979613" y="2636838"/>
            <a:ext cx="6624637" cy="28082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При повороте прицеп смещается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 сторону поворота и тем самым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может наехать на пешеходов,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стоящих на краю тротуара или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вышедших на проезжую часть.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Возможен случай, когда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пешеход, засмотревшись на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автомобиль, делает шаг вперёд и прямо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под колёса прицепа 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30735" name="AutoShape 15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Какая опасность для пешехода может возникнуть, когда автобус,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троллейбус, трамвай подъезжает к остановке?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0738" name="AutoShape 18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Какая опасность для пешехода может возникнуть, когда автобус,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троллейбус, трамвай подъезжает к остановке?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AutoShape 2"/>
          <p:cNvSpPr>
            <a:spLocks noChangeArrowheads="1"/>
          </p:cNvSpPr>
          <p:nvPr/>
        </p:nvSpPr>
        <p:spPr bwMode="auto">
          <a:xfrm>
            <a:off x="1908175" y="2708275"/>
            <a:ext cx="6624638" cy="28082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Когда на остановке много людей,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при подходе транспорта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возникает толкучка, и есть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опасность, что кто-нибудь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нечаянно толкнёт тебя под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колёса транспортного средства,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подъезжающий автобус может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занести на тротуар, и он может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задеть или сбить тебя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3213100"/>
            <a:ext cx="273685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44" name="AutoShape 8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Какая опасность для пешехода может возникнуть, когда автобус,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троллейбус, трамвай подъезжает к остановке?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5545" name="AutoShape 9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Какая опасность для пешехода может возникнуть, когда автобус,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троллейбус, трамвай подъезжает к остановке?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1761" name="AutoShape 17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Где следует ожидать трамвай, если остановка не оборудована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посадочной площадкой?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19474" name="AutoShape 18"/>
          <p:cNvSpPr>
            <a:spLocks noChangeArrowheads="1"/>
          </p:cNvSpPr>
          <p:nvPr/>
        </p:nvSpPr>
        <p:spPr bwMode="auto">
          <a:xfrm>
            <a:off x="1258888" y="1557338"/>
            <a:ext cx="7343775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Почему надо переходить проезжую часть только по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пешеходному переходу?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/>
          <p:cNvSpPr>
            <a:spLocks noChangeArrowheads="1"/>
          </p:cNvSpPr>
          <p:nvPr/>
        </p:nvSpPr>
        <p:spPr bwMode="auto">
          <a:xfrm>
            <a:off x="2268538" y="2852738"/>
            <a:ext cx="6192837" cy="2519362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Ожидать трамвай, остановка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которого не оборудована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посадочной площадкой,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нужно только на тротуаре 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6656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2131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568" name="AutoShape 8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Где следует ожидать трамвай, если остановка не оборудована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посадочной площадкой?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2784" name="AutoShape 16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 следует поступить, если надо перейти дорогу после выхода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из маршрутного транспорта?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2"/>
          <p:cNvSpPr>
            <a:spLocks noChangeArrowheads="1"/>
          </p:cNvSpPr>
          <p:nvPr/>
        </p:nvSpPr>
        <p:spPr bwMode="auto">
          <a:xfrm>
            <a:off x="2339975" y="2924175"/>
            <a:ext cx="6192838" cy="2519363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Необходимо дойти до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ближайшего пешеходного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перехода, убедиться в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безопасности перехода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проезжей части и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только потом переходить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дорогу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141663"/>
            <a:ext cx="266541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592" name="AutoShape 8"/>
          <p:cNvSpPr>
            <a:spLocks noChangeArrowheads="1"/>
          </p:cNvSpPr>
          <p:nvPr/>
        </p:nvSpPr>
        <p:spPr bwMode="auto">
          <a:xfrm>
            <a:off x="1187450" y="1628775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 следует поступить, если надо перейти дорогу после выхода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из маршрутного транспорта?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3810" name="AutoShape 18"/>
          <p:cNvSpPr>
            <a:spLocks noChangeArrowheads="1"/>
          </p:cNvSpPr>
          <p:nvPr/>
        </p:nvSpPr>
        <p:spPr bwMode="auto">
          <a:xfrm>
            <a:off x="1258888" y="1628775"/>
            <a:ext cx="7345362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До какого возраста ребёнок не может ездить на переднем сиденье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легкового автомобиля, не оборудованного детским креслом?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2195513" y="3141663"/>
            <a:ext cx="6337300" cy="22320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Запрещается перевозить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детей до 12 лет на переднем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сиденье легкового автомобиля,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не оборудованного детским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автокреслом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500438"/>
            <a:ext cx="259238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8616" name="AutoShape 8"/>
          <p:cNvSpPr>
            <a:spLocks noChangeArrowheads="1"/>
          </p:cNvSpPr>
          <p:nvPr/>
        </p:nvSpPr>
        <p:spPr bwMode="auto">
          <a:xfrm>
            <a:off x="1187450" y="1628775"/>
            <a:ext cx="7345363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До какого возраста ребёнок не может ездить на переднем сиденье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легкового автомобиля, не оборудованного детским креслом?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1187450" y="1557338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Ты вышел из трамвая. Посадочной площадки нет.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Твои дальнейшие действия?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4834" name="AutoShape 18"/>
          <p:cNvSpPr>
            <a:spLocks noChangeArrowheads="1"/>
          </p:cNvSpPr>
          <p:nvPr/>
        </p:nvSpPr>
        <p:spPr bwMode="auto">
          <a:xfrm>
            <a:off x="1187450" y="1557338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Ты вышел из трамвая. Посадочной площадки нет.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Твои дальнейшие действия?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AutoShape 2"/>
          <p:cNvSpPr>
            <a:spLocks noChangeArrowheads="1"/>
          </p:cNvSpPr>
          <p:nvPr/>
        </p:nvSpPr>
        <p:spPr bwMode="auto">
          <a:xfrm>
            <a:off x="2195513" y="3141663"/>
            <a:ext cx="6337300" cy="22320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Надо не мешать выходящим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сзади пассажирам и без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задержки на проезжей части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идти к тротуару. Но при этом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нужно очень внимательно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следить за транспортными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средствами справа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696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357563"/>
            <a:ext cx="2665413" cy="172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40" name="AutoShape 8"/>
          <p:cNvSpPr>
            <a:spLocks noChangeArrowheads="1"/>
          </p:cNvSpPr>
          <p:nvPr/>
        </p:nvSpPr>
        <p:spPr bwMode="auto">
          <a:xfrm>
            <a:off x="1187450" y="1557338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Ты вышел из трамвая. Посадочной площадки нет.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Твои дальнейшие действия?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9641" name="AutoShape 9"/>
          <p:cNvSpPr>
            <a:spLocks noChangeArrowheads="1"/>
          </p:cNvSpPr>
          <p:nvPr/>
        </p:nvSpPr>
        <p:spPr bwMode="auto">
          <a:xfrm>
            <a:off x="1187450" y="1557338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Ты вышел из трамвая. Посадочной площадки нет.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Твои дальнейшие действия?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5857" name="AutoShape 17"/>
          <p:cNvSpPr>
            <a:spLocks noChangeArrowheads="1"/>
          </p:cNvSpPr>
          <p:nvPr/>
        </p:nvSpPr>
        <p:spPr bwMode="auto">
          <a:xfrm>
            <a:off x="1187450" y="1557338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 надо останавливать маршрутное такси или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легковой автомобиль?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AutoShape 2"/>
          <p:cNvSpPr>
            <a:spLocks noChangeArrowheads="1"/>
          </p:cNvSpPr>
          <p:nvPr/>
        </p:nvSpPr>
        <p:spPr bwMode="auto">
          <a:xfrm>
            <a:off x="2268538" y="2781300"/>
            <a:ext cx="63373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Останавливать надо поднятием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руки, стоя на тротуаре. Стоять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на поребрике, а тем более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выходить на проезжую часть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запрещается</a:t>
            </a:r>
          </a:p>
          <a:p>
            <a:pPr>
              <a:spcBef>
                <a:spcPct val="50000"/>
              </a:spcBef>
            </a:pPr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Пешеход - пассажир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2852738"/>
            <a:ext cx="191452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64" name="AutoShape 8"/>
          <p:cNvSpPr>
            <a:spLocks noChangeArrowheads="1"/>
          </p:cNvSpPr>
          <p:nvPr/>
        </p:nvSpPr>
        <p:spPr bwMode="auto">
          <a:xfrm>
            <a:off x="1187450" y="1557338"/>
            <a:ext cx="7127875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/>
            </a:r>
            <a:br>
              <a:rPr lang="ru-RU">
                <a:solidFill>
                  <a:srgbClr val="FF0000"/>
                </a:solidFill>
              </a:rPr>
            </a:br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 надо останавливать маршрутное такси или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легковой автомобиль?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36882" name="AutoShape 18"/>
          <p:cNvSpPr>
            <a:spLocks noChangeArrowheads="1"/>
          </p:cNvSpPr>
          <p:nvPr/>
        </p:nvSpPr>
        <p:spPr bwMode="auto">
          <a:xfrm>
            <a:off x="2195513" y="1557338"/>
            <a:ext cx="6119812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дорожных знаков?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53255" name="AutoShape 7"/>
          <p:cNvSpPr>
            <a:spLocks noChangeArrowheads="1"/>
          </p:cNvSpPr>
          <p:nvPr/>
        </p:nvSpPr>
        <p:spPr bwMode="auto">
          <a:xfrm>
            <a:off x="1258888" y="1557338"/>
            <a:ext cx="7343775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Почему надо переходить проезжую часть только по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пешеходному переходу?</a:t>
            </a:r>
          </a:p>
          <a:p>
            <a:pPr algn="ctr"/>
            <a:endParaRPr lang="ru-RU"/>
          </a:p>
        </p:txBody>
      </p:sp>
      <p:sp>
        <p:nvSpPr>
          <p:cNvPr id="53256" name="AutoShape 8"/>
          <p:cNvSpPr>
            <a:spLocks noChangeArrowheads="1"/>
          </p:cNvSpPr>
          <p:nvPr/>
        </p:nvSpPr>
        <p:spPr bwMode="auto">
          <a:xfrm>
            <a:off x="1979613" y="2781300"/>
            <a:ext cx="63373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Пешеходный переход является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единственным участком на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проезжей части дороги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выделенным для её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пересечения пешеходами</a:t>
            </a:r>
          </a:p>
          <a:p>
            <a:endParaRPr lang="ru-RU"/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3068638"/>
            <a:ext cx="24479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/>
          <p:cNvSpPr>
            <a:spLocks noChangeArrowheads="1"/>
          </p:cNvSpPr>
          <p:nvPr/>
        </p:nvSpPr>
        <p:spPr bwMode="auto">
          <a:xfrm>
            <a:off x="2268538" y="2781300"/>
            <a:ext cx="63373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Дорожные знаки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устанавливают порядок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 дорожном движении: </a:t>
            </a:r>
          </a:p>
          <a:p>
            <a:r>
              <a:rPr lang="ru-RU">
                <a:solidFill>
                  <a:srgbClr val="3B41B3"/>
                </a:solidFill>
              </a:rPr>
              <a:t>предупреждают об опасности,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устанавливают направление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движения, вводят необходимые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запреты и ограничения и т.д.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3213100"/>
            <a:ext cx="2424112" cy="1662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1688" name="AutoShape 8"/>
          <p:cNvSpPr>
            <a:spLocks noChangeArrowheads="1"/>
          </p:cNvSpPr>
          <p:nvPr/>
        </p:nvSpPr>
        <p:spPr bwMode="auto">
          <a:xfrm>
            <a:off x="2195513" y="1557338"/>
            <a:ext cx="6119812" cy="936625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дорожных знаков?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7904" name="AutoShape 16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предупреждающих знаков?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AutoShape 2"/>
          <p:cNvSpPr>
            <a:spLocks noChangeArrowheads="1"/>
          </p:cNvSpPr>
          <p:nvPr/>
        </p:nvSpPr>
        <p:spPr bwMode="auto">
          <a:xfrm>
            <a:off x="2268538" y="2781300"/>
            <a:ext cx="63373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Предупреждают водителя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 приближении к опасному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участку дороги, движение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 которому требует принятия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мер, соответствующих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обстановке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9BE4FD"/>
              </a:clrFrom>
              <a:clrTo>
                <a:srgbClr val="9BE4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2852738"/>
            <a:ext cx="2446338" cy="244633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2712" name="AutoShape 8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предупреждающих знаков?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8928" name="AutoShape 16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знаков приоритета?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AutoShape 2"/>
          <p:cNvSpPr>
            <a:spLocks noChangeArrowheads="1"/>
          </p:cNvSpPr>
          <p:nvPr/>
        </p:nvSpPr>
        <p:spPr bwMode="auto">
          <a:xfrm>
            <a:off x="2268538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Знаки приоритета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устанавливают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очерёдность проезда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перекрёстков,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пересечения проезжих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частей или узких участков дороги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7373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3068638"/>
            <a:ext cx="2809875" cy="1982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3736" name="AutoShape 8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знаков приоритета?</a:t>
            </a:r>
          </a:p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39953" name="AutoShape 17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 </a:t>
            </a:r>
            <a:r>
              <a:rPr lang="ru-RU">
                <a:solidFill>
                  <a:srgbClr val="000099"/>
                </a:solidFill>
              </a:rPr>
              <a:t>Каково назначение запрещающих знаков?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AutoShape 2"/>
          <p:cNvSpPr>
            <a:spLocks noChangeArrowheads="1"/>
          </p:cNvSpPr>
          <p:nvPr/>
        </p:nvSpPr>
        <p:spPr bwMode="auto">
          <a:xfrm>
            <a:off x="2339975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Запрещающие знаки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вводят или отменяют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определённые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ограничения движения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7475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3213100"/>
            <a:ext cx="3168650" cy="1771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4760" name="AutoShape 8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 </a:t>
            </a:r>
            <a:r>
              <a:rPr lang="ru-RU">
                <a:solidFill>
                  <a:srgbClr val="000099"/>
                </a:solidFill>
              </a:rPr>
              <a:t>Каково назначение запрещающих знаков?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0977" name="AutoShape 17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предписывающих знаков?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AutoShape 2"/>
          <p:cNvSpPr>
            <a:spLocks noChangeArrowheads="1"/>
          </p:cNvSpPr>
          <p:nvPr/>
        </p:nvSpPr>
        <p:spPr bwMode="auto">
          <a:xfrm>
            <a:off x="2339975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Устанавливают направление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движения по проезжей части,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минимально допустимую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скорость движения. Требуют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двигаться только определенным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видам транспорта либо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участникам дорожного движения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предписывающих знаков?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  <p:grpSp>
        <p:nvGrpSpPr>
          <p:cNvPr id="76808" name="Group 8"/>
          <p:cNvGrpSpPr>
            <a:grpSpLocks/>
          </p:cNvGrpSpPr>
          <p:nvPr/>
        </p:nvGrpSpPr>
        <p:grpSpPr bwMode="auto">
          <a:xfrm>
            <a:off x="6011863" y="3068638"/>
            <a:ext cx="2590800" cy="2014537"/>
            <a:chOff x="3742" y="2024"/>
            <a:chExt cx="1632" cy="1269"/>
          </a:xfrm>
        </p:grpSpPr>
        <p:pic>
          <p:nvPicPr>
            <p:cNvPr id="76809" name="Picture 9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68" y="2387"/>
              <a:ext cx="906" cy="9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76810" name="Picture 10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2" y="2024"/>
              <a:ext cx="879" cy="8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2000" name="AutoShape 16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информационных знаков?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24583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50192" name="AutoShape 16"/>
          <p:cNvSpPr>
            <a:spLocks noChangeArrowheads="1"/>
          </p:cNvSpPr>
          <p:nvPr/>
        </p:nvSpPr>
        <p:spPr bwMode="auto">
          <a:xfrm>
            <a:off x="1258888" y="1557338"/>
            <a:ext cx="7488237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Что обязательно должен сделать пешеход перед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переходом проезжей части?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  <p:sp>
        <p:nvSpPr>
          <p:cNvPr id="50195" name="AutoShape 19"/>
          <p:cNvSpPr>
            <a:spLocks noChangeArrowheads="1"/>
          </p:cNvSpPr>
          <p:nvPr/>
        </p:nvSpPr>
        <p:spPr bwMode="auto">
          <a:xfrm>
            <a:off x="1258888" y="1557338"/>
            <a:ext cx="7488237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Что обязательно должен сделать пешеход перед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переходом проезжей части?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AutoShape 2"/>
          <p:cNvSpPr>
            <a:spLocks noChangeArrowheads="1"/>
          </p:cNvSpPr>
          <p:nvPr/>
        </p:nvSpPr>
        <p:spPr bwMode="auto">
          <a:xfrm>
            <a:off x="2339975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Они информируют 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расположении населенных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пунктов и других объектов,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а также об установленных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или о рекомендуемых режимах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движения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Дорожные знаки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2852738"/>
            <a:ext cx="1905000" cy="2592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7832" name="AutoShape 8"/>
          <p:cNvSpPr>
            <a:spLocks noChangeArrowheads="1"/>
          </p:cNvSpPr>
          <p:nvPr/>
        </p:nvSpPr>
        <p:spPr bwMode="auto">
          <a:xfrm>
            <a:off x="2195513" y="1557338"/>
            <a:ext cx="6119812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Каково назначение информационных знаков?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sp>
        <p:nvSpPr>
          <p:cNvPr id="43023" name="AutoShape 15"/>
          <p:cNvSpPr>
            <a:spLocks noChangeArrowheads="1"/>
          </p:cNvSpPr>
          <p:nvPr/>
        </p:nvSpPr>
        <p:spPr bwMode="auto">
          <a:xfrm>
            <a:off x="1403350" y="1557338"/>
            <a:ext cx="6911975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Кто должен выполнять требования Федерального закона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«О безопасности дорожного движения»?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AutoShape 2"/>
          <p:cNvSpPr>
            <a:spLocks noChangeArrowheads="1"/>
          </p:cNvSpPr>
          <p:nvPr/>
        </p:nvSpPr>
        <p:spPr bwMode="auto">
          <a:xfrm>
            <a:off x="3132138" y="2852738"/>
            <a:ext cx="48260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Все граждане на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территории России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29586" y="357166"/>
            <a:ext cx="714380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</a:t>
            </a:r>
          </a:p>
        </p:txBody>
      </p:sp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924175"/>
            <a:ext cx="1905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6" name="AutoShape 8"/>
          <p:cNvSpPr>
            <a:spLocks noChangeArrowheads="1"/>
          </p:cNvSpPr>
          <p:nvPr/>
        </p:nvSpPr>
        <p:spPr bwMode="auto">
          <a:xfrm>
            <a:off x="1403350" y="1557338"/>
            <a:ext cx="6911975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Кто должен выполнять требования Федерального закона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«О безопасности дорожного движения»?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4048" name="AutoShape 16"/>
          <p:cNvSpPr>
            <a:spLocks noChangeArrowheads="1"/>
          </p:cNvSpPr>
          <p:nvPr/>
        </p:nvSpPr>
        <p:spPr bwMode="auto">
          <a:xfrm>
            <a:off x="1403350" y="1557338"/>
            <a:ext cx="7056438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Какую ответственность несут нарушители Федерального закона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«О безопасности дорожного движения»?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AutoShape 2"/>
          <p:cNvSpPr>
            <a:spLocks noChangeArrowheads="1"/>
          </p:cNvSpPr>
          <p:nvPr/>
        </p:nvSpPr>
        <p:spPr bwMode="auto">
          <a:xfrm>
            <a:off x="2339975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Дисциплинарную,</a:t>
            </a:r>
          </a:p>
          <a:p>
            <a:r>
              <a:rPr lang="ru-RU">
                <a:solidFill>
                  <a:srgbClr val="3B41B3"/>
                </a:solidFill>
              </a:rPr>
              <a:t>административную,</a:t>
            </a:r>
          </a:p>
          <a:p>
            <a:r>
              <a:rPr lang="ru-RU">
                <a:solidFill>
                  <a:srgbClr val="3B41B3"/>
                </a:solidFill>
              </a:rPr>
              <a:t>уголовную ответственность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798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3105150"/>
            <a:ext cx="273685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80" name="AutoShape 8"/>
          <p:cNvSpPr>
            <a:spLocks noChangeArrowheads="1"/>
          </p:cNvSpPr>
          <p:nvPr/>
        </p:nvSpPr>
        <p:spPr bwMode="auto">
          <a:xfrm>
            <a:off x="1403350" y="1557338"/>
            <a:ext cx="7056438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Какую ответственность несут нарушители Федерального закона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«О безопасности дорожного движения»?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5072" name="AutoShape 16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С какого возраста нарушитель Федерального закона «О безопасности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дорожного движения» может быть привлечён к ответственности?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AutoShape 2"/>
          <p:cNvSpPr>
            <a:spLocks noChangeArrowheads="1"/>
          </p:cNvSpPr>
          <p:nvPr/>
        </p:nvSpPr>
        <p:spPr bwMode="auto">
          <a:xfrm>
            <a:off x="2987675" y="2781300"/>
            <a:ext cx="5545138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С момента достижения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возраста 16 лет</a:t>
            </a:r>
          </a:p>
          <a:p>
            <a:endParaRPr lang="ru-RU">
              <a:solidFill>
                <a:srgbClr val="3B41B3"/>
              </a:solidFill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80903" name="Picture 7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 l="53543" t="25197" r="2362"/>
          <a:stretch>
            <a:fillRect/>
          </a:stretch>
        </p:blipFill>
        <p:spPr bwMode="auto">
          <a:xfrm>
            <a:off x="6084888" y="2852738"/>
            <a:ext cx="1868487" cy="2378075"/>
          </a:xfrm>
          <a:prstGeom prst="rect">
            <a:avLst/>
          </a:prstGeom>
          <a:noFill/>
        </p:spPr>
      </p:pic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С какого возраста нарушитель Федерального закона «О безопасности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дорожного движения» может быть привлечён к ответственности?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 </a:t>
            </a:r>
            <a:r>
              <a:rPr lang="ru-RU">
                <a:solidFill>
                  <a:srgbClr val="000099"/>
                </a:solidFill>
              </a:rPr>
              <a:t>Каковы основные обязанности участников движения, указанные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в законе «О безопасности движения»?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ChangeArrowheads="1"/>
          </p:cNvSpPr>
          <p:nvPr/>
        </p:nvSpPr>
        <p:spPr bwMode="auto">
          <a:xfrm>
            <a:off x="2195513" y="2781300"/>
            <a:ext cx="6337300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Основные обязанности —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это выполнение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требований ПДД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997200"/>
            <a:ext cx="29511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28" name="AutoShape 8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FF0000"/>
                </a:solidFill>
              </a:rPr>
              <a:t> </a:t>
            </a:r>
            <a:r>
              <a:rPr lang="ru-RU">
                <a:solidFill>
                  <a:srgbClr val="000099"/>
                </a:solidFill>
              </a:rPr>
              <a:t>Каковы основные обязанности участников движения, указанные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 в законе «О безопасности движения»?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7121" name="AutoShape 17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Какие права предоставляет тебе закон «О безопасности дорожного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движения», как участнику дорожного движения?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2051050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>Перед переходом проезжей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части пешеход должен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остановиться на краю тротуара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(не наступая на поребрик).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Остановка нужна, чтобы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осмотреть проезжую часть 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убедиться в отсутствии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приближающегося транспорта</a:t>
            </a:r>
          </a:p>
          <a:p>
            <a:endParaRPr lang="ru-RU"/>
          </a:p>
        </p:txBody>
      </p:sp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24583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504803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</a:t>
            </a:r>
          </a:p>
        </p:txBody>
      </p:sp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1258888" y="1557338"/>
            <a:ext cx="7488237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Что обязательно должен сделать пешеход перед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переходом проезжей части?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  <p:pic>
        <p:nvPicPr>
          <p:cNvPr id="5428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997200"/>
            <a:ext cx="2376488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2" name="AutoShape 10"/>
          <p:cNvSpPr>
            <a:spLocks noChangeArrowheads="1"/>
          </p:cNvSpPr>
          <p:nvPr/>
        </p:nvSpPr>
        <p:spPr bwMode="auto">
          <a:xfrm>
            <a:off x="1258888" y="1557338"/>
            <a:ext cx="7488237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Что обязательно должен сделать пешеход перед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переходом проезжей части?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AutoShape 2"/>
          <p:cNvSpPr>
            <a:spLocks noChangeArrowheads="1"/>
          </p:cNvSpPr>
          <p:nvPr/>
        </p:nvSpPr>
        <p:spPr bwMode="auto">
          <a:xfrm>
            <a:off x="2339975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Это право передвижения по дорогам в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соответствии с действующими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Правилами; право на информацию,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связанную с дорожным движением;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право на бесплатную медицинскую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помощь в случае ДТП и на возмещение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ущерба в случае телесных повреждений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и материальных потерь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829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0563" y="2997200"/>
            <a:ext cx="14922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952" name="AutoShape 8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Какие права предоставляет тебе закон «О безопасности дорожного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движения», как участнику дорожного движения?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48144" name="AutoShape 16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Какой документ устанавливает единый порядок дорожного движения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на всей территории Российской Федерации?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/>
          <p:cNvSpPr>
            <a:spLocks noChangeArrowheads="1"/>
          </p:cNvSpPr>
          <p:nvPr/>
        </p:nvSpPr>
        <p:spPr bwMode="auto">
          <a:xfrm>
            <a:off x="2339975" y="2852738"/>
            <a:ext cx="6337300" cy="2592387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3B41B3"/>
                </a:solidFill>
              </a:rPr>
              <a:t>Единый порядок дорожного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движения на всей территории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Российской Федерации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устанавливается Правилами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дорожного движения,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утверждаемыми Правительством 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Российской Федерации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2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7939111" y="361928"/>
            <a:ext cx="714380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Законодательство о БДД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pic>
        <p:nvPicPr>
          <p:cNvPr id="839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924175"/>
            <a:ext cx="16621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76" name="AutoShape 8"/>
          <p:cNvSpPr>
            <a:spLocks noChangeArrowheads="1"/>
          </p:cNvSpPr>
          <p:nvPr/>
        </p:nvSpPr>
        <p:spPr bwMode="auto">
          <a:xfrm>
            <a:off x="971550" y="1557338"/>
            <a:ext cx="7777163" cy="8636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Какой документ устанавливает единый порядок дорожного движения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на всей территории Российской Федерации?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Ссылки на источники: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428596" y="1943837"/>
            <a:ext cx="9144000" cy="297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http://900igr.net/kartinki/obg/Viktorina-po-PDD/045-CHto-nazyvaetsja-tormoznym-putem.html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№4: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http://news.megatyumen.ru/news/society/110222/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№6: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http://pandia.ru/text/78/392/56081-3.php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№8: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https://ok.ru/doshkolnik/topic/65448634720412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№10: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http://school11-tihor.edusite.ru/vis_p12aa1.html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№12: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http://microbik.ru/dostb/Программа+курса+«Светофорчик»b/shk-4.html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№14: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/>
              </a:rPr>
              <a:t>http://mopargolovo.sankt-peterburg.info/novosti/poleznaya/pol104.htm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№16: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http://fani267.wixsite.com/pddnadoznat/untitled-c1r5t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№18: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/>
              </a:rPr>
              <a:t>http://dou24.ru/268/index.php/2015-08-12-05-58-35-134/60-2011-02-01-05-56-10/2015-10-16-20-40-19/133-2012-05-29-01-23-09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№20: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/>
              </a:rPr>
              <a:t>http://kvladimirrr.livejournal.com/65574.html?page=1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№22: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/>
              </a:rPr>
              <a:t>http://www.weathernj.com/feb-16-tuesday-morning-observations/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№24: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3"/>
              </a:rPr>
              <a:t>http://adminsalym.ru/grazhdanskaya-oborona-i-cherezvychajnaya-situacziya/pamyatki/povedenie-na-dorogax-voditelej-i-peshexodov/3801-2015-05-15-13-37-56.html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№26: фотография из собственного архива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№28: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4"/>
              </a:rPr>
              <a:t>http://zoozel.ru/gallery/tramvai-ktm-8/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№30: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5"/>
              </a:rPr>
              <a:t>http://dpchas.com.ua/dnepropetrovskaya-solyanka/v-dnepre-policeyskie-tushili-zagorevshiysya-tramvay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428596" y="1643050"/>
            <a:ext cx="9144000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№32: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2"/>
              </a:rPr>
              <a:t>http://newspaper.moe-online.ru/view/225090.html?module=4&amp;month=7&amp;page=2&amp;year=2011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№34: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http://www.bigup.ru/avto_news/shtraf-za-nepristegnutyjj-remen-bezopasnosti-mogut-snizit/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№36: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https://www.blogger.com/feeds/2558214145705294944/posts/default?start-index=101&amp;max-results=25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№38: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https://ru.depositphotos.com/stock-photos/zastavení.html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№40: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http://мо-кизилюрт.рф/polozhenie-ob-otdele-go-i-chs/federalnyj-zakon-o-bezopasnosti-dorozhnogo-dvizheniya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№42: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7"/>
              </a:rPr>
              <a:t>https://infourok.ru/vneklassnoe-meropriyatie-viktorina-pravila-dorozhnogo-dvizheniya-klass-1061287.html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№44: картинка взята из личного архива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№46: картинка взята из личного архива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№48: картинка взята из личного архива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№50: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8"/>
              </a:rPr>
              <a:t>http://www.pdd164.ga/blog.html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№52: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9"/>
              </a:rPr>
              <a:t>http://www.pulkovo-autoschool.ru/gibdd-informiruet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№54: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0"/>
              </a:rPr>
              <a:t>http://www.myshared.ru/slide/42189/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№56: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1"/>
              </a:rPr>
              <a:t>http://ds13-osnk.ucoz.ru/news/pravila_dorozhnogo_dvizhenija/2012-01-06-26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№60: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2"/>
              </a:rPr>
              <a:t>http://territoriya8marta.ru/author/kodeksy-i-zakony-rossii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Слайд №62: картинка взята с сайта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13"/>
              </a:rPr>
              <a:t>http://buyautobook.ru/pdd/pdd-russia/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21521" name="AutoShape 17"/>
          <p:cNvSpPr>
            <a:spLocks noChangeArrowheads="1"/>
          </p:cNvSpPr>
          <p:nvPr/>
        </p:nvSpPr>
        <p:spPr bwMode="auto">
          <a:xfrm>
            <a:off x="827088" y="1412875"/>
            <a:ext cx="7488237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В чём отличие дороги с односторонним движением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от дороги с двухсторонним движением?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548117" y="6051571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433366"/>
            <a:ext cx="714381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</a:t>
            </a:r>
          </a:p>
        </p:txBody>
      </p:sp>
      <p:sp>
        <p:nvSpPr>
          <p:cNvPr id="55303" name="AutoShape 7"/>
          <p:cNvSpPr>
            <a:spLocks noChangeArrowheads="1"/>
          </p:cNvSpPr>
          <p:nvPr/>
        </p:nvSpPr>
        <p:spPr bwMode="auto">
          <a:xfrm>
            <a:off x="827088" y="1412875"/>
            <a:ext cx="7488237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  <a:br>
              <a:rPr lang="ru-RU">
                <a:solidFill>
                  <a:srgbClr val="FF0000"/>
                </a:solidFill>
              </a:rPr>
            </a:br>
            <a:r>
              <a:rPr lang="ru-RU">
                <a:solidFill>
                  <a:srgbClr val="000099"/>
                </a:solidFill>
              </a:rPr>
              <a:t>В чём отличие дороги с односторонним движением</a:t>
            </a:r>
            <a:br>
              <a:rPr lang="ru-RU">
                <a:solidFill>
                  <a:srgbClr val="000099"/>
                </a:solidFill>
              </a:rPr>
            </a:br>
            <a:r>
              <a:rPr lang="ru-RU">
                <a:solidFill>
                  <a:srgbClr val="000099"/>
                </a:solidFill>
              </a:rPr>
              <a:t> от дороги с двухсторонним движением?</a:t>
            </a:r>
          </a:p>
          <a:p>
            <a:pPr algn="ctr"/>
            <a:endParaRPr lang="ru-RU">
              <a:solidFill>
                <a:srgbClr val="000099"/>
              </a:solidFill>
            </a:endParaRPr>
          </a:p>
        </p:txBody>
      </p:sp>
      <p:sp>
        <p:nvSpPr>
          <p:cNvPr id="55304" name="AutoShape 8"/>
          <p:cNvSpPr>
            <a:spLocks noChangeArrowheads="1"/>
          </p:cNvSpPr>
          <p:nvPr/>
        </p:nvSpPr>
        <p:spPr bwMode="auto">
          <a:xfrm>
            <a:off x="1979613" y="2781300"/>
            <a:ext cx="6697662" cy="2592388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3B41B3"/>
                </a:solidFill>
              </a:rPr>
              <a:t/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На дороге с односторонним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движением проезжая часть по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всей ширине используется для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движения транспортных средств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в одном направлении. На дороге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с двухсторонним движением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транспортные средства движутся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на встречу друг другу по правой</a:t>
            </a:r>
            <a:br>
              <a:rPr lang="ru-RU">
                <a:solidFill>
                  <a:srgbClr val="3B41B3"/>
                </a:solidFill>
              </a:rPr>
            </a:br>
            <a:r>
              <a:rPr lang="ru-RU">
                <a:solidFill>
                  <a:srgbClr val="3B41B3"/>
                </a:solidFill>
              </a:rPr>
              <a:t> стороне проезжей части</a:t>
            </a:r>
          </a:p>
          <a:p>
            <a:endParaRPr lang="ru-RU"/>
          </a:p>
        </p:txBody>
      </p:sp>
      <p:pic>
        <p:nvPicPr>
          <p:cNvPr id="5530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1863" y="3141663"/>
            <a:ext cx="2506662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>
            <a:hlinkClick r:id="rId2" action="ppaction://hlinksldjump"/>
          </p:cNvPr>
          <p:cNvSpPr/>
          <p:nvPr/>
        </p:nvSpPr>
        <p:spPr>
          <a:xfrm>
            <a:off x="447649" y="3819533"/>
            <a:ext cx="1357322" cy="571504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Ответ</a:t>
            </a:r>
          </a:p>
        </p:txBody>
      </p:sp>
      <p:pic>
        <p:nvPicPr>
          <p:cNvPr id="5" name="Picture 2" descr="Untitled-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92075"/>
            <a:ext cx="1104900" cy="1122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79613" y="404813"/>
            <a:ext cx="6192837" cy="64293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Calibri" pitchFamily="34" charset="0"/>
              </a:rPr>
              <a:t>Раздел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«</a:t>
            </a:r>
            <a:r>
              <a:rPr lang="ru-RU" sz="2400" b="1" i="1">
                <a:solidFill>
                  <a:srgbClr val="FF0000"/>
                </a:solidFill>
              </a:rPr>
              <a:t>Переход проезжей части</a:t>
            </a:r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»</a:t>
            </a:r>
          </a:p>
        </p:txBody>
      </p:sp>
      <p:sp>
        <p:nvSpPr>
          <p:cNvPr id="10" name="Прямоугольник с двумя скругленными противолежащими углами 9">
            <a:hlinkClick r:id="rId4" action="ppaction://hlinksldjump"/>
          </p:cNvPr>
          <p:cNvSpPr/>
          <p:nvPr/>
        </p:nvSpPr>
        <p:spPr>
          <a:xfrm>
            <a:off x="3619555" y="5980133"/>
            <a:ext cx="1214414" cy="428628"/>
          </a:xfrm>
          <a:prstGeom prst="round2DiagRect">
            <a:avLst>
              <a:gd name="adj1" fmla="val 413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Назад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8010548" y="504803"/>
            <a:ext cx="714381" cy="571505"/>
          </a:xfrm>
          <a:prstGeom prst="round2DiagRect">
            <a:avLst>
              <a:gd name="adj1" fmla="val 16667"/>
              <a:gd name="adj2" fmla="val 37302"/>
            </a:avLst>
          </a:prstGeom>
          <a:solidFill>
            <a:srgbClr val="000099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</a:t>
            </a:r>
          </a:p>
        </p:txBody>
      </p:sp>
      <p:sp>
        <p:nvSpPr>
          <p:cNvPr id="22549" name="AutoShape 21"/>
          <p:cNvSpPr>
            <a:spLocks noChangeArrowheads="1"/>
          </p:cNvSpPr>
          <p:nvPr/>
        </p:nvSpPr>
        <p:spPr bwMode="auto">
          <a:xfrm>
            <a:off x="1258888" y="1484313"/>
            <a:ext cx="7343775" cy="1079500"/>
          </a:xfrm>
          <a:prstGeom prst="roundRect">
            <a:avLst>
              <a:gd name="adj" fmla="val 16667"/>
            </a:avLst>
          </a:prstGeom>
          <a:solidFill>
            <a:srgbClr val="CCCCFF">
              <a:alpha val="30000"/>
            </a:srgbClr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</a:rPr>
              <a:t>Вопрос: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Сколько раз нужно посмотреть налево и направо </a:t>
            </a:r>
          </a:p>
          <a:p>
            <a:pPr algn="ctr"/>
            <a:r>
              <a:rPr lang="ru-RU">
                <a:solidFill>
                  <a:srgbClr val="000099"/>
                </a:solidFill>
              </a:rPr>
              <a:t>перед переходом дороги?</a:t>
            </a:r>
          </a:p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</TotalTime>
  <Words>1311</Words>
  <Application>Microsoft Office PowerPoint</Application>
  <PresentationFormat>Экран (4:3)</PresentationFormat>
  <Paragraphs>516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Слайд 1</vt:lpstr>
      <vt:lpstr>Интерактивная игра  «Пешеход на дороге»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Ссылки на источники:</vt:lpstr>
      <vt:lpstr>Слайд 64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Юрьевна</dc:creator>
  <cp:keywords>ПДД</cp:keywords>
  <cp:lastModifiedBy>МиГОлЬ</cp:lastModifiedBy>
  <cp:revision>190</cp:revision>
  <dcterms:created xsi:type="dcterms:W3CDTF">2011-07-13T07:39:05Z</dcterms:created>
  <dcterms:modified xsi:type="dcterms:W3CDTF">2017-04-27T09:24:55Z</dcterms:modified>
</cp:coreProperties>
</file>