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8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5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18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cdn.rbt.ru/images/item/image/122/121663_1332825521_099e7ebf409aba86cf194f97069f2971.jpg" TargetMode="External"/><Relationship Id="rId13" Type="http://schemas.openxmlformats.org/officeDocument/2006/relationships/hyperlink" Target="https://bobr.by/data/tool/image177.jpg" TargetMode="External"/><Relationship Id="rId18" Type="http://schemas.openxmlformats.org/officeDocument/2006/relationships/hyperlink" Target="http://laukar.com/data/160321/1127156997222521.jpg" TargetMode="External"/><Relationship Id="rId3" Type="http://schemas.openxmlformats.org/officeDocument/2006/relationships/hyperlink" Target="http://www.ormis.ru/files/all/full22-2-000.gif" TargetMode="External"/><Relationship Id="rId7" Type="http://schemas.openxmlformats.org/officeDocument/2006/relationships/hyperlink" Target="https://www.icover.ru/upload/iblock/e0c/e0caae39891f6ee52d1dc87882bc544e.jpg" TargetMode="External"/><Relationship Id="rId12" Type="http://schemas.openxmlformats.org/officeDocument/2006/relationships/hyperlink" Target="http://93777.ru/img/fotodom/big/vyborka-chetverti-elektrorubankom.jpg" TargetMode="External"/><Relationship Id="rId17" Type="http://schemas.openxmlformats.org/officeDocument/2006/relationships/hyperlink" Target="https://www.kubaninstrument.ru/upload/iblock/e73/e73164e5ea3c5efd720194086ba15512.jpeg" TargetMode="External"/><Relationship Id="rId2" Type="http://schemas.openxmlformats.org/officeDocument/2006/relationships/hyperlink" Target="http://s00.yaplakal.com/pics/pics_original/4/8/5/5257584.jpg" TargetMode="External"/><Relationship Id="rId16" Type="http://schemas.openxmlformats.org/officeDocument/2006/relationships/hyperlink" Target="http://price-altai.ru/uploads/820000/4000/824037/p17b8ehh6i1tr1uca11lh3s41eko1.jpg" TargetMode="External"/><Relationship Id="rId20" Type="http://schemas.openxmlformats.org/officeDocument/2006/relationships/hyperlink" Target="http://cdn.e96.ru/assets/images/catalog/tools/electric_shaving_planes/708609/708609_3297336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onstruction-repair.ru/images/49/elektrolobzik.jpg" TargetMode="External"/><Relationship Id="rId11" Type="http://schemas.openxmlformats.org/officeDocument/2006/relationships/hyperlink" Target="http://4.bp.blogspot.com/-jTVgV1PDK4c/T9sLhMRDFXI/AAAAAAAAJzc/6cwMxEcWfKM/s1600/1.jpg" TargetMode="External"/><Relationship Id="rId5" Type="http://schemas.openxmlformats.org/officeDocument/2006/relationships/hyperlink" Target="http://catalog.bitz.com.ua/Photo.ashx?url=http://catalog.bitz.com.ua/Photo/img_0_317_2_2.jpg&amp;width=500&amp;height=500&amp;quality=80" TargetMode="External"/><Relationship Id="rId15" Type="http://schemas.openxmlformats.org/officeDocument/2006/relationships/hyperlink" Target="https://review.s1.citilink.ru/rev6030_1.jpg" TargetMode="External"/><Relationship Id="rId10" Type="http://schemas.openxmlformats.org/officeDocument/2006/relationships/hyperlink" Target="http://www.graycell.ru/picture/big/elektrorubanok.jpg" TargetMode="External"/><Relationship Id="rId19" Type="http://schemas.openxmlformats.org/officeDocument/2006/relationships/hyperlink" Target="http://4.bp.blogspot.com/_N4Y55ESyrs8/TNq4cn0zyHI/AAAAAAAABc0/ha9ULOh9bXk/s1600/DSCF4534.JPG" TargetMode="External"/><Relationship Id="rId4" Type="http://schemas.openxmlformats.org/officeDocument/2006/relationships/hyperlink" Target="https://85.img.avito.st/140x105/2207858485.jpg" TargetMode="External"/><Relationship Id="rId9" Type="http://schemas.openxmlformats.org/officeDocument/2006/relationships/hyperlink" Target="http://sroobs.ru/instrument/000671/mld.png" TargetMode="External"/><Relationship Id="rId14" Type="http://schemas.openxmlformats.org/officeDocument/2006/relationships/hyperlink" Target="http://images.tomas.by/i/firms/49/5283/5283789/bezudarnaya-drel-bosch-gbm-6-re-professional-0601472600_2a7094442b0642d_800x600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image" Target="../media/image2.jpeg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image" Target="../media/image1.jpeg"/><Relationship Id="rId2" Type="http://schemas.openxmlformats.org/officeDocument/2006/relationships/slide" Target="slide3.xml"/><Relationship Id="rId16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19" Type="http://schemas.openxmlformats.org/officeDocument/2006/relationships/image" Target="../media/image3.jpeg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348880"/>
            <a:ext cx="9144000" cy="1470025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rgbClr val="002060"/>
                </a:solidFill>
              </a:rPr>
              <a:t>Игра по теме: </a:t>
            </a:r>
            <a:r>
              <a:rPr lang="ru-RU" sz="5400" b="1" dirty="0" smtClean="0">
                <a:solidFill>
                  <a:srgbClr val="002060"/>
                </a:solidFill>
              </a:rPr>
              <a:t/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>«Техника безопасности при работе с электроинструментами»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301208"/>
            <a:ext cx="3960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</a:rPr>
              <a:t>Автор - составитель: </a:t>
            </a:r>
          </a:p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</a:rPr>
              <a:t>Мохирев Александр Иванович, </a:t>
            </a:r>
          </a:p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</a:rPr>
              <a:t>Учитель </a:t>
            </a:r>
          </a:p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</a:rPr>
              <a:t> </a:t>
            </a:r>
            <a:endParaRPr lang="ru-RU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2195736" y="0"/>
            <a:ext cx="4383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МКОУ «Красниская школа-интернат»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6" name="Рисунок 5" descr="5257584.jpg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400576" flipH="1">
            <a:off x="-32994" y="75584"/>
            <a:ext cx="2236264" cy="2099778"/>
          </a:xfrm>
          <a:prstGeom prst="rect">
            <a:avLst/>
          </a:prstGeom>
        </p:spPr>
      </p:pic>
      <p:pic>
        <p:nvPicPr>
          <p:cNvPr id="7" name="Рисунок 6" descr="121663_1332825521_099e7ebf409aba86cf194f97069f2971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923928" y="5013176"/>
            <a:ext cx="2880320" cy="1609118"/>
          </a:xfrm>
          <a:prstGeom prst="rect">
            <a:avLst/>
          </a:prstGeom>
        </p:spPr>
      </p:pic>
      <p:pic>
        <p:nvPicPr>
          <p:cNvPr id="8" name="Рисунок 7" descr="bezudarnaya-drel-bosch-gbm-6-re-professional-0601472600_2a7094442b0642d_800x600.jpg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894762">
            <a:off x="6709428" y="412504"/>
            <a:ext cx="2418780" cy="2145916"/>
          </a:xfrm>
          <a:prstGeom prst="rect">
            <a:avLst/>
          </a:prstGeom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639944" y="6391648"/>
            <a:ext cx="504056" cy="466352"/>
          </a:xfrm>
          <a:prstGeom prst="actionButtonForwardNext">
            <a:avLst/>
          </a:prstGeom>
          <a:ln>
            <a:solidFill>
              <a:srgbClr val="00206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сведения 9">
            <a:hlinkClick r:id="rId5" action="ppaction://hlinksldjump" highlightClick="1"/>
          </p:cNvPr>
          <p:cNvSpPr/>
          <p:nvPr/>
        </p:nvSpPr>
        <p:spPr>
          <a:xfrm>
            <a:off x="7884368" y="6391648"/>
            <a:ext cx="504056" cy="466352"/>
          </a:xfrm>
          <a:prstGeom prst="actionButtonInformation">
            <a:avLst/>
          </a:prstGeom>
          <a:ln>
            <a:solidFill>
              <a:srgbClr val="00206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251520" y="5445224"/>
            <a:ext cx="2016224" cy="1033272"/>
          </a:xfrm>
          <a:prstGeom prst="horizontalScroll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ОТВЕТ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9" name="Управляющая кнопка: домой 8">
            <a:hlinkClick r:id="rId2" action="ppaction://hlinksldjump" highlightClick="1"/>
          </p:cNvPr>
          <p:cNvSpPr/>
          <p:nvPr/>
        </p:nvSpPr>
        <p:spPr>
          <a:xfrm>
            <a:off x="8567936" y="6319640"/>
            <a:ext cx="576064" cy="538360"/>
          </a:xfrm>
          <a:prstGeom prst="actionButtonHome">
            <a:avLst/>
          </a:prstGeom>
          <a:ln w="28575">
            <a:solidFill>
              <a:srgbClr val="00206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В каких помещениях нельзя использовать электроинструменты?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4" name="Рисунок 13" descr="121663_1332825521_099e7ebf409aba86cf194f97069f2971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252536" y="1196752"/>
            <a:ext cx="3480146" cy="1944216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339752" y="3318570"/>
            <a:ext cx="59046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Не используйте электроинструменты во взрывоопасных помещениях: таких, где присутствуют огнеопасные жидкости, газы или пыль. Электроинструменты создают искры, которые могут привести к возгоранию.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5" name="Рисунок 14" descr="1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355976" y="1124744"/>
            <a:ext cx="3275856" cy="217844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251520" y="5445224"/>
            <a:ext cx="2016224" cy="1033272"/>
          </a:xfrm>
          <a:prstGeom prst="horizontalScroll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ОТВЕТ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9" name="Управляющая кнопка: домой 8">
            <a:hlinkClick r:id="rId2" action="ppaction://hlinksldjump" highlightClick="1"/>
          </p:cNvPr>
          <p:cNvSpPr/>
          <p:nvPr/>
        </p:nvSpPr>
        <p:spPr>
          <a:xfrm>
            <a:off x="8567936" y="6319640"/>
            <a:ext cx="576064" cy="538360"/>
          </a:xfrm>
          <a:prstGeom prst="actionButtonHome">
            <a:avLst/>
          </a:prstGeom>
          <a:ln w="28575">
            <a:solidFill>
              <a:srgbClr val="00206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Можно работать электрорубанком под дождём?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4" name="Рисунок 13" descr="121663_1332825521_099e7ebf409aba86cf194f97069f2971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252536" y="1196752"/>
            <a:ext cx="3480146" cy="194421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555776" y="3933056"/>
            <a:ext cx="59046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Не подвергайте электроинструменты воздействию дождя или влажным условиям. Вода, попавшая в электроинструмент, значительно увеличивает риск удара током.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1" name="Рисунок 10" descr="vyborka-chetverti-elektrorubankom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923928" y="1052736"/>
            <a:ext cx="4032448" cy="268829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251520" y="5445224"/>
            <a:ext cx="2016224" cy="1033272"/>
          </a:xfrm>
          <a:prstGeom prst="horizontalScroll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ОТВЕТ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9" name="Управляющая кнопка: домой 8">
            <a:hlinkClick r:id="rId2" action="ppaction://hlinksldjump" highlightClick="1"/>
          </p:cNvPr>
          <p:cNvSpPr/>
          <p:nvPr/>
        </p:nvSpPr>
        <p:spPr>
          <a:xfrm>
            <a:off x="8567936" y="6319640"/>
            <a:ext cx="576064" cy="538360"/>
          </a:xfrm>
          <a:prstGeom prst="actionButtonHome">
            <a:avLst/>
          </a:prstGeom>
          <a:ln w="28575">
            <a:solidFill>
              <a:srgbClr val="00206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Ваши действия при завершении работы рубанком.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4" name="Рисунок 13" descr="121663_1332825521_099e7ebf409aba86cf194f97069f2971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252536" y="1196752"/>
            <a:ext cx="3480146" cy="1944216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483768" y="4180344"/>
            <a:ext cx="59766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При прекращении работы рубанком, выключите его и установите его переднюю часть основания на деревянный брусок так, чтобы лезвия не касались каких-либо предметов. 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708609_3297336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923928" y="1124744"/>
            <a:ext cx="4104456" cy="290330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251520" y="5445224"/>
            <a:ext cx="2016224" cy="1033272"/>
          </a:xfrm>
          <a:prstGeom prst="horizontalScroll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ОТВЕТ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9" name="Управляющая кнопка: домой 8">
            <a:hlinkClick r:id="rId2" action="ppaction://hlinksldjump" highlightClick="1"/>
          </p:cNvPr>
          <p:cNvSpPr/>
          <p:nvPr/>
        </p:nvSpPr>
        <p:spPr>
          <a:xfrm>
            <a:off x="8567936" y="6319640"/>
            <a:ext cx="576064" cy="538360"/>
          </a:xfrm>
          <a:prstGeom prst="actionButtonHome">
            <a:avLst/>
          </a:prstGeom>
          <a:ln w="28575">
            <a:solidFill>
              <a:srgbClr val="00206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Можно ходить с работающей дрелью?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bezudarnaya-drel-bosch-gbm-6-re-professional-0601472600_2a7094442b0642d_800x600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05238" flipH="1">
            <a:off x="-59323" y="1060578"/>
            <a:ext cx="2418780" cy="214591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681536" y="4653136"/>
            <a:ext cx="64624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Никогда не ходите с работающей дрелью. Всегда выключайте дрель при переходе на другое место.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1" name="Рисунок 10" descr="rev6030_1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3203848" y="764704"/>
            <a:ext cx="4962128" cy="3721596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251520" y="5445224"/>
            <a:ext cx="2016224" cy="1033272"/>
          </a:xfrm>
          <a:prstGeom prst="horizontalScroll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ОТВЕТ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Можно ли соприкасаться с заземлёнными  предметами во время работы с электродрелью?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bezudarnaya-drel-bosch-gbm-6-re-professional-0601472600_2a7094442b0642d_800x600.jpg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05238" flipH="1">
            <a:off x="-59324" y="1348610"/>
            <a:ext cx="2418780" cy="2145916"/>
          </a:xfrm>
          <a:prstGeom prst="rect">
            <a:avLst/>
          </a:prstGeom>
        </p:spPr>
      </p:pic>
      <p:pic>
        <p:nvPicPr>
          <p:cNvPr id="11" name="Рисунок 10" descr="rev6030_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3347864" y="1268760"/>
            <a:ext cx="3816424" cy="286231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339752" y="4180344"/>
            <a:ext cx="63367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Берегите себя от удара электрическим током. Во время работы избегайте прикосновения с заземленными предметами, например трубопроводы, радиаторы отопления, газовые плиты, заземленные бытовые приборы и т.д.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567936" y="6319640"/>
            <a:ext cx="576064" cy="538360"/>
          </a:xfrm>
          <a:prstGeom prst="actionButtonHome">
            <a:avLst/>
          </a:prstGeom>
          <a:ln w="28575">
            <a:solidFill>
              <a:srgbClr val="00206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251520" y="5445224"/>
            <a:ext cx="2016224" cy="1033272"/>
          </a:xfrm>
          <a:prstGeom prst="horizontalScroll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ОТВЕТ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В чём нужно убедиться при сверлении стен?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bezudarnaya-drel-bosch-gbm-6-re-professional-0601472600_2a7094442b0642d_800x600.jpg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05238" flipH="1">
            <a:off x="-59324" y="1348610"/>
            <a:ext cx="2418780" cy="2145916"/>
          </a:xfrm>
          <a:prstGeom prst="rect">
            <a:avLst/>
          </a:prstGeom>
        </p:spPr>
      </p:pic>
      <p:pic>
        <p:nvPicPr>
          <p:cNvPr id="11" name="Рисунок 10" descr="rev6030_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3347864" y="908720"/>
            <a:ext cx="4680520" cy="3930317"/>
          </a:xfrm>
          <a:prstGeom prst="rect">
            <a:avLst/>
          </a:prstGeom>
        </p:spPr>
      </p:pic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567936" y="6319640"/>
            <a:ext cx="576064" cy="538360"/>
          </a:xfrm>
          <a:prstGeom prst="actionButtonHome">
            <a:avLst/>
          </a:prstGeom>
          <a:ln w="28575">
            <a:solidFill>
              <a:srgbClr val="00206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43808" y="5013176"/>
            <a:ext cx="54726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При сверлении стен убедитесь, что в данном месте отсутствует скрытая проводка.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251520" y="5445224"/>
            <a:ext cx="2016224" cy="1033272"/>
          </a:xfrm>
          <a:prstGeom prst="horizontalScroll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ОТВЕТ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Можно ли браться за вращающиеся части электродрели во время работы?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bezudarnaya-drel-bosch-gbm-6-re-professional-0601472600_2a7094442b0642d_800x600.jpg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05238" flipH="1">
            <a:off x="-59324" y="1348610"/>
            <a:ext cx="2418780" cy="2145916"/>
          </a:xfrm>
          <a:prstGeom prst="rect">
            <a:avLst/>
          </a:prstGeom>
        </p:spPr>
      </p:pic>
      <p:pic>
        <p:nvPicPr>
          <p:cNvPr id="11" name="Рисунок 10" descr="rev6030_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3203848" y="1556792"/>
            <a:ext cx="4680520" cy="3510390"/>
          </a:xfrm>
          <a:prstGeom prst="rect">
            <a:avLst/>
          </a:prstGeom>
        </p:spPr>
      </p:pic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567936" y="6319640"/>
            <a:ext cx="576064" cy="538360"/>
          </a:xfrm>
          <a:prstGeom prst="actionButtonHome">
            <a:avLst/>
          </a:prstGeom>
          <a:ln w="28575">
            <a:solidFill>
              <a:srgbClr val="00206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131840" y="5517232"/>
            <a:ext cx="51845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Не хватайтесь за вращающиеся части электроинструмента.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251520" y="5445224"/>
            <a:ext cx="2016224" cy="1033272"/>
          </a:xfrm>
          <a:prstGeom prst="horizontalScroll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ОТВЕТ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Можно ли самому ремонтировать электродрель 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bezudarnaya-drel-bosch-gbm-6-re-professional-0601472600_2a7094442b0642d_800x600.jpg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05238" flipH="1">
            <a:off x="-59324" y="1348610"/>
            <a:ext cx="2418780" cy="2145916"/>
          </a:xfrm>
          <a:prstGeom prst="rect">
            <a:avLst/>
          </a:prstGeom>
        </p:spPr>
      </p:pic>
      <p:pic>
        <p:nvPicPr>
          <p:cNvPr id="11" name="Рисунок 10" descr="rev6030_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3059832" y="980728"/>
            <a:ext cx="4680520" cy="3510390"/>
          </a:xfrm>
          <a:prstGeom prst="rect">
            <a:avLst/>
          </a:prstGeom>
        </p:spPr>
      </p:pic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567936" y="6319640"/>
            <a:ext cx="576064" cy="538360"/>
          </a:xfrm>
          <a:prstGeom prst="actionButtonHome">
            <a:avLst/>
          </a:prstGeom>
          <a:ln w="28575">
            <a:solidFill>
              <a:srgbClr val="00206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339752" y="4611231"/>
            <a:ext cx="61206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Ремонт должен осуществляться только в специализированных сервисных центрах с использованием запасных частей фирмы- изготовителя.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76672"/>
            <a:ext cx="8568952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hlinkClick r:id="rId2"/>
              </a:rPr>
              <a:t>http://s00.yaplakal.com/pics/pics_original/4/8/5/5257584.jpg</a:t>
            </a:r>
            <a:endParaRPr lang="ru-RU" sz="1600" dirty="0" smtClean="0"/>
          </a:p>
          <a:p>
            <a:r>
              <a:rPr lang="en-US" sz="1600" dirty="0" smtClean="0">
                <a:hlinkClick r:id="rId3"/>
              </a:rPr>
              <a:t>http://www.ormis.ru/files/all/full22-2-000.gif</a:t>
            </a:r>
            <a:endParaRPr lang="ru-RU" sz="1600" dirty="0" smtClean="0"/>
          </a:p>
          <a:p>
            <a:r>
              <a:rPr lang="en-US" sz="1600" dirty="0" smtClean="0">
                <a:hlinkClick r:id="rId4"/>
              </a:rPr>
              <a:t>https://85.img.avito.st/140x105/2207858485.jpg</a:t>
            </a:r>
            <a:endParaRPr lang="ru-RU" sz="1600" dirty="0" smtClean="0"/>
          </a:p>
          <a:p>
            <a:r>
              <a:rPr lang="en-US" sz="1600" dirty="0" smtClean="0">
                <a:hlinkClick r:id="rId5"/>
              </a:rPr>
              <a:t>http://catalog.bitz.com.ua/Photo.ashx?url=http://catalog.bitz.com.ua/Photo/img_0_317_2_2.jpg&amp;width=500&amp;height=500&amp;quality=80</a:t>
            </a:r>
            <a:endParaRPr lang="ru-RU" sz="1600" dirty="0" smtClean="0"/>
          </a:p>
          <a:p>
            <a:r>
              <a:rPr lang="en-US" sz="1600" dirty="0" smtClean="0">
                <a:hlinkClick r:id="rId6"/>
              </a:rPr>
              <a:t>http://construction-repair.ru/images/49/elektrolobzik.jpg</a:t>
            </a:r>
            <a:endParaRPr lang="ru-RU" sz="1600" dirty="0" smtClean="0"/>
          </a:p>
          <a:p>
            <a:r>
              <a:rPr lang="en-US" sz="1600" dirty="0" smtClean="0">
                <a:hlinkClick r:id="rId7"/>
              </a:rPr>
              <a:t>https://www.icover.ru/upload/iblock/e0c/e0caae39891f6ee52d1dc87882bc544e.jpg</a:t>
            </a:r>
            <a:endParaRPr lang="ru-RU" sz="1600" dirty="0" smtClean="0"/>
          </a:p>
          <a:p>
            <a:r>
              <a:rPr lang="en-US" sz="1600" dirty="0" smtClean="0">
                <a:hlinkClick r:id="rId8"/>
              </a:rPr>
              <a:t>http://cdn.rbt.ru/images/item/image/122/121663_1332825521_099e7ebf409aba86cf194f97069f2971.jpg</a:t>
            </a:r>
            <a:endParaRPr lang="ru-RU" sz="1600" dirty="0" smtClean="0"/>
          </a:p>
          <a:p>
            <a:r>
              <a:rPr lang="en-US" sz="1600" dirty="0" smtClean="0">
                <a:hlinkClick r:id="rId9"/>
              </a:rPr>
              <a:t>http://sroobs.ru/instrument/000671/mld.png</a:t>
            </a:r>
            <a:endParaRPr lang="ru-RU" sz="1600" dirty="0" smtClean="0"/>
          </a:p>
          <a:p>
            <a:r>
              <a:rPr lang="en-US" sz="1600" dirty="0" smtClean="0">
                <a:hlinkClick r:id="rId10"/>
              </a:rPr>
              <a:t>http://www.graycell.ru/picture/big/elektrorubanok.jpg</a:t>
            </a:r>
            <a:endParaRPr lang="ru-RU" sz="1600" dirty="0" smtClean="0"/>
          </a:p>
          <a:p>
            <a:r>
              <a:rPr lang="en-US" sz="1600" dirty="0" smtClean="0">
                <a:hlinkClick r:id="rId11"/>
              </a:rPr>
              <a:t>http://4.bp.blogspot.com/-jTVgV1PDK4c/T9sLhMRDFXI/AAAAAAAAJzc/6cwMxEcWfKM/s1600/1.jpg</a:t>
            </a:r>
            <a:endParaRPr lang="ru-RU" sz="1600" dirty="0" smtClean="0"/>
          </a:p>
          <a:p>
            <a:r>
              <a:rPr lang="en-US" sz="1600" dirty="0" smtClean="0">
                <a:hlinkClick r:id="rId12"/>
              </a:rPr>
              <a:t>http://93777.ru/img/fotodom/big/vyborka-chetverti-elektrorubankom.jpg</a:t>
            </a:r>
            <a:endParaRPr lang="ru-RU" sz="1600" dirty="0" smtClean="0"/>
          </a:p>
          <a:p>
            <a:r>
              <a:rPr lang="en-US" sz="1600" dirty="0" smtClean="0">
                <a:hlinkClick r:id="rId13"/>
              </a:rPr>
              <a:t>https://bobr.by/data/tool/image177.jpg</a:t>
            </a:r>
            <a:endParaRPr lang="ru-RU" sz="1600" dirty="0" smtClean="0"/>
          </a:p>
          <a:p>
            <a:r>
              <a:rPr lang="en-US" sz="1600" dirty="0" smtClean="0">
                <a:hlinkClick r:id="rId14"/>
              </a:rPr>
              <a:t>http://images.tomas.by/i/firms/49/5283/5283789/bezudarnaya-drel-bosch-gbm-6-re-professional-0601472600_2a7094442b0642d_800x600.jpg</a:t>
            </a:r>
            <a:r>
              <a:rPr lang="ru-RU" sz="1600" dirty="0" smtClean="0"/>
              <a:t> </a:t>
            </a:r>
          </a:p>
          <a:p>
            <a:r>
              <a:rPr lang="en-US" sz="1600" dirty="0" smtClean="0">
                <a:hlinkClick r:id="rId15"/>
              </a:rPr>
              <a:t>https://review.s1.citilink.ru/rev6030_1.jpg</a:t>
            </a:r>
            <a:endParaRPr lang="ru-RU" sz="1600" dirty="0" smtClean="0"/>
          </a:p>
          <a:p>
            <a:r>
              <a:rPr lang="en-US" sz="1600" dirty="0" smtClean="0">
                <a:hlinkClick r:id="rId16"/>
              </a:rPr>
              <a:t>http://price-altai.ru/uploads/820000/4000/824037/p17b8ehh6i1tr1uca11lh3s41eko1.jpg</a:t>
            </a:r>
            <a:endParaRPr lang="ru-RU" sz="1600" dirty="0" smtClean="0"/>
          </a:p>
          <a:p>
            <a:r>
              <a:rPr lang="en-US" sz="1600" dirty="0" smtClean="0">
                <a:hlinkClick r:id="rId17"/>
              </a:rPr>
              <a:t>https://www.kubaninstrument.ru/upload/iblock/e73/e73164e5ea3c5efd720194086ba15512.jpeg</a:t>
            </a:r>
            <a:r>
              <a:rPr lang="ru-RU" sz="1600" dirty="0" smtClean="0"/>
              <a:t> </a:t>
            </a:r>
          </a:p>
          <a:p>
            <a:r>
              <a:rPr lang="en-US" sz="1600" dirty="0" smtClean="0">
                <a:hlinkClick r:id="rId18"/>
              </a:rPr>
              <a:t>http://laukar.com/data/160321/1127156997222521.jpg</a:t>
            </a:r>
            <a:endParaRPr lang="ru-RU" sz="1600" dirty="0" smtClean="0"/>
          </a:p>
          <a:p>
            <a:r>
              <a:rPr lang="en-US" sz="1600" dirty="0" smtClean="0">
                <a:hlinkClick r:id="rId19"/>
              </a:rPr>
              <a:t>http://4.bp.blogspot.com/_N4Y55ESyrs8/TNq4cn0zyHI/AAAAAAAABc0/ha9ULOh9bXk/s1600/DSCF4534.JPG</a:t>
            </a:r>
            <a:r>
              <a:rPr lang="ru-RU" sz="1600" dirty="0" smtClean="0"/>
              <a:t>   </a:t>
            </a:r>
          </a:p>
          <a:p>
            <a:r>
              <a:rPr lang="en-US" sz="1600" dirty="0" smtClean="0">
                <a:hlinkClick r:id="rId20"/>
              </a:rPr>
              <a:t>http://cdn.e96.ru/assets/images/catalog/tools/electric_shaving_planes/708609/708609_3297336.jpg</a:t>
            </a:r>
            <a:r>
              <a:rPr lang="ru-RU" sz="1600" dirty="0" smtClean="0"/>
              <a:t>          </a:t>
            </a:r>
          </a:p>
          <a:p>
            <a:r>
              <a:rPr lang="ru-RU" sz="1600" dirty="0" smtClean="0"/>
              <a:t>    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2771800" y="0"/>
            <a:ext cx="35432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Интернет - источники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Управляющая кнопка: в начало 4">
            <a:hlinkClick r:id="" action="ppaction://hlinkshowjump?jump=firstslide" highlightClick="1"/>
          </p:cNvPr>
          <p:cNvSpPr/>
          <p:nvPr/>
        </p:nvSpPr>
        <p:spPr>
          <a:xfrm>
            <a:off x="8567936" y="6391648"/>
            <a:ext cx="576064" cy="466352"/>
          </a:xfrm>
          <a:prstGeom prst="actionButtonBeginning">
            <a:avLst/>
          </a:prstGeom>
          <a:ln>
            <a:solidFill>
              <a:srgbClr val="00206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980728"/>
            <a:ext cx="3672408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Электролобзик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916832"/>
            <a:ext cx="3672408" cy="914400"/>
          </a:xfrm>
          <a:prstGeom prst="rect">
            <a:avLst/>
          </a:prstGeom>
          <a:ln w="76200" cmpd="tri">
            <a:solidFill>
              <a:srgbClr val="00206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Электрорубанок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852936"/>
            <a:ext cx="3672408" cy="914400"/>
          </a:xfrm>
          <a:prstGeom prst="rect">
            <a:avLst/>
          </a:prstGeom>
          <a:ln w="76200" cmpd="tri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Электродрель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4010338" y="980728"/>
            <a:ext cx="936104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10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4960844" y="980728"/>
            <a:ext cx="936104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20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5911350" y="980728"/>
            <a:ext cx="936104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30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6861856" y="980728"/>
            <a:ext cx="936104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40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7812360" y="980728"/>
            <a:ext cx="936104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50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>
            <a:hlinkClick r:id="rId7" action="ppaction://hlinksldjump"/>
          </p:cNvPr>
          <p:cNvSpPr/>
          <p:nvPr/>
        </p:nvSpPr>
        <p:spPr>
          <a:xfrm>
            <a:off x="4010338" y="1916832"/>
            <a:ext cx="936104" cy="914400"/>
          </a:xfrm>
          <a:prstGeom prst="rect">
            <a:avLst/>
          </a:prstGeom>
          <a:ln w="76200" cmpd="tri">
            <a:solidFill>
              <a:srgbClr val="00206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10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>
            <a:hlinkClick r:id="rId8" action="ppaction://hlinksldjump"/>
          </p:cNvPr>
          <p:cNvSpPr/>
          <p:nvPr/>
        </p:nvSpPr>
        <p:spPr>
          <a:xfrm>
            <a:off x="4960844" y="1916832"/>
            <a:ext cx="936104" cy="914400"/>
          </a:xfrm>
          <a:prstGeom prst="rect">
            <a:avLst/>
          </a:prstGeom>
          <a:ln w="76200" cmpd="tri">
            <a:solidFill>
              <a:srgbClr val="00206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20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>
            <a:hlinkClick r:id="rId9" action="ppaction://hlinksldjump"/>
          </p:cNvPr>
          <p:cNvSpPr/>
          <p:nvPr/>
        </p:nvSpPr>
        <p:spPr>
          <a:xfrm>
            <a:off x="5911350" y="1916832"/>
            <a:ext cx="936104" cy="914400"/>
          </a:xfrm>
          <a:prstGeom prst="rect">
            <a:avLst/>
          </a:prstGeom>
          <a:ln w="76200" cmpd="tri">
            <a:solidFill>
              <a:srgbClr val="00206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30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>
            <a:hlinkClick r:id="rId10" action="ppaction://hlinksldjump"/>
          </p:cNvPr>
          <p:cNvSpPr/>
          <p:nvPr/>
        </p:nvSpPr>
        <p:spPr>
          <a:xfrm>
            <a:off x="6861856" y="1916832"/>
            <a:ext cx="936104" cy="914400"/>
          </a:xfrm>
          <a:prstGeom prst="rect">
            <a:avLst/>
          </a:prstGeom>
          <a:ln w="76200" cmpd="tri">
            <a:solidFill>
              <a:srgbClr val="00206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40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>
            <a:hlinkClick r:id="rId11" action="ppaction://hlinksldjump"/>
          </p:cNvPr>
          <p:cNvSpPr/>
          <p:nvPr/>
        </p:nvSpPr>
        <p:spPr>
          <a:xfrm>
            <a:off x="7812360" y="1916832"/>
            <a:ext cx="936104" cy="914400"/>
          </a:xfrm>
          <a:prstGeom prst="rect">
            <a:avLst/>
          </a:prstGeom>
          <a:ln w="76200" cmpd="tri">
            <a:solidFill>
              <a:srgbClr val="00206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50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8" name="Прямоугольник 17">
            <a:hlinkClick r:id="rId12" action="ppaction://hlinksldjump"/>
          </p:cNvPr>
          <p:cNvSpPr/>
          <p:nvPr/>
        </p:nvSpPr>
        <p:spPr>
          <a:xfrm>
            <a:off x="4010338" y="2852936"/>
            <a:ext cx="936104" cy="914400"/>
          </a:xfrm>
          <a:prstGeom prst="rect">
            <a:avLst/>
          </a:prstGeom>
          <a:ln w="76200" cmpd="tri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10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9" name="Прямоугольник 18">
            <a:hlinkClick r:id="rId13" action="ppaction://hlinksldjump"/>
          </p:cNvPr>
          <p:cNvSpPr/>
          <p:nvPr/>
        </p:nvSpPr>
        <p:spPr>
          <a:xfrm>
            <a:off x="4960844" y="2852936"/>
            <a:ext cx="936104" cy="914400"/>
          </a:xfrm>
          <a:prstGeom prst="rect">
            <a:avLst/>
          </a:prstGeom>
          <a:ln w="76200" cmpd="tri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20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20" name="Прямоугольник 19">
            <a:hlinkClick r:id="rId14" action="ppaction://hlinksldjump"/>
          </p:cNvPr>
          <p:cNvSpPr/>
          <p:nvPr/>
        </p:nvSpPr>
        <p:spPr>
          <a:xfrm>
            <a:off x="5911350" y="2852936"/>
            <a:ext cx="936104" cy="914400"/>
          </a:xfrm>
          <a:prstGeom prst="rect">
            <a:avLst/>
          </a:prstGeom>
          <a:ln w="76200" cmpd="tri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30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21" name="Прямоугольник 20">
            <a:hlinkClick r:id="rId15" action="ppaction://hlinksldjump"/>
          </p:cNvPr>
          <p:cNvSpPr/>
          <p:nvPr/>
        </p:nvSpPr>
        <p:spPr>
          <a:xfrm>
            <a:off x="6861856" y="2852936"/>
            <a:ext cx="936104" cy="914400"/>
          </a:xfrm>
          <a:prstGeom prst="rect">
            <a:avLst/>
          </a:prstGeom>
          <a:ln w="76200" cmpd="tri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40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22" name="Прямоугольник 21">
            <a:hlinkClick r:id="rId16" action="ppaction://hlinksldjump"/>
          </p:cNvPr>
          <p:cNvSpPr/>
          <p:nvPr/>
        </p:nvSpPr>
        <p:spPr>
          <a:xfrm>
            <a:off x="7812360" y="2852936"/>
            <a:ext cx="936104" cy="914400"/>
          </a:xfrm>
          <a:prstGeom prst="rect">
            <a:avLst/>
          </a:prstGeom>
          <a:ln w="76200" cmpd="tri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50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23" name="Рисунок 22" descr="5257584.jpg"/>
          <p:cNvPicPr>
            <a:picLocks noChangeAspect="1"/>
          </p:cNvPicPr>
          <p:nvPr/>
        </p:nvPicPr>
        <p:blipFill>
          <a:blip r:embed="rId1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400576" flipH="1">
            <a:off x="39015" y="4439228"/>
            <a:ext cx="2236264" cy="2099778"/>
          </a:xfrm>
          <a:prstGeom prst="rect">
            <a:avLst/>
          </a:prstGeom>
        </p:spPr>
      </p:pic>
      <p:pic>
        <p:nvPicPr>
          <p:cNvPr id="24" name="Рисунок 23" descr="121663_1332825521_099e7ebf409aba86cf194f97069f2971.jpg"/>
          <p:cNvPicPr>
            <a:picLocks noChangeAspect="1"/>
          </p:cNvPicPr>
          <p:nvPr/>
        </p:nvPicPr>
        <p:blipFill>
          <a:blip r:embed="rId1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915816" y="4581128"/>
            <a:ext cx="2880320" cy="1609118"/>
          </a:xfrm>
          <a:prstGeom prst="rect">
            <a:avLst/>
          </a:prstGeom>
        </p:spPr>
      </p:pic>
      <p:pic>
        <p:nvPicPr>
          <p:cNvPr id="25" name="Рисунок 24" descr="bezudarnaya-drel-bosch-gbm-6-re-professional-0601472600_2a7094442b0642d_800x600.jpg"/>
          <p:cNvPicPr>
            <a:picLocks noChangeAspect="1"/>
          </p:cNvPicPr>
          <p:nvPr/>
        </p:nvPicPr>
        <p:blipFill>
          <a:blip r:embed="rId1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894762">
            <a:off x="6853444" y="4488218"/>
            <a:ext cx="2418780" cy="2145916"/>
          </a:xfrm>
          <a:prstGeom prst="rect">
            <a:avLst/>
          </a:prstGeom>
        </p:spPr>
      </p:pic>
      <p:sp>
        <p:nvSpPr>
          <p:cNvPr id="26" name="Умножение 25">
            <a:hlinkClick r:id="" action="ppaction://hlinkshowjump?jump=endshow"/>
          </p:cNvPr>
          <p:cNvSpPr/>
          <p:nvPr/>
        </p:nvSpPr>
        <p:spPr>
          <a:xfrm>
            <a:off x="8351912" y="0"/>
            <a:ext cx="792088" cy="698376"/>
          </a:xfrm>
          <a:prstGeom prst="mathMultiply">
            <a:avLst/>
          </a:prstGeom>
          <a:ln>
            <a:solidFill>
              <a:srgbClr val="00206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0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7" dur="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34" dur="5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5" dur="5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5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48" dur="5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9" dur="5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0" dur="5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55" dur="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6" dur="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" dur="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2" dur="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3" dur="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4" dur="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9" dur="50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0" dur="50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1" dur="50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76" dur="50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7" dur="50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8" dur="50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83" dur="50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4" dur="50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5" dur="50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90" dur="50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1" dur="50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2" dur="50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97" dur="50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8" dur="50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9" dur="50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04" dur="50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5" dur="50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6" dur="50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5013176"/>
            <a:ext cx="61744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защитными очками, респиратором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Какими средствами защиты необходимо пользоваться при  работе с электролобзиком?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251520" y="5445224"/>
            <a:ext cx="2016224" cy="1033272"/>
          </a:xfrm>
          <a:prstGeom prst="horizontalScroll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ОТВЕТ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5257584.jpg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484784"/>
            <a:ext cx="2771800" cy="2602629"/>
          </a:xfrm>
          <a:prstGeom prst="rect">
            <a:avLst/>
          </a:prstGeom>
        </p:spPr>
      </p:pic>
      <p:pic>
        <p:nvPicPr>
          <p:cNvPr id="8" name="Рисунок 7" descr="full22-2-000.gif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5936" y="1124744"/>
            <a:ext cx="3312368" cy="3868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567936" y="6319640"/>
            <a:ext cx="576064" cy="538360"/>
          </a:xfrm>
          <a:prstGeom prst="actionButtonHome">
            <a:avLst/>
          </a:prstGeom>
          <a:ln w="28575">
            <a:solidFill>
              <a:srgbClr val="00206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251520" y="5445224"/>
            <a:ext cx="2016224" cy="1033272"/>
          </a:xfrm>
          <a:prstGeom prst="horizontalScroll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ОТВЕТ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5257584.jpg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484784"/>
            <a:ext cx="2771800" cy="2602629"/>
          </a:xfrm>
          <a:prstGeom prst="rect">
            <a:avLst/>
          </a:prstGeom>
        </p:spPr>
      </p:pic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567936" y="6319640"/>
            <a:ext cx="576064" cy="538360"/>
          </a:xfrm>
          <a:prstGeom prst="actionButtonHome">
            <a:avLst/>
          </a:prstGeom>
          <a:ln w="28575">
            <a:solidFill>
              <a:srgbClr val="00206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Можно оставлять без присмотра включенный инструмент, а также инструмент, подключенный к электросети?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99792" y="4725144"/>
            <a:ext cx="56886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Запрещается оставлять без присмотра включенный инструмент, а также инструмент, подключенный к электросети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2" name="Рисунок 11" descr="2207858485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923928" y="2132856"/>
            <a:ext cx="3456384" cy="2296027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251520" y="5445224"/>
            <a:ext cx="2016224" cy="1033272"/>
          </a:xfrm>
          <a:prstGeom prst="horizontalScroll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ОТВЕТ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5257584.jpg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484784"/>
            <a:ext cx="2771800" cy="2602629"/>
          </a:xfrm>
          <a:prstGeom prst="rect">
            <a:avLst/>
          </a:prstGeom>
        </p:spPr>
      </p:pic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567936" y="6319640"/>
            <a:ext cx="576064" cy="538360"/>
          </a:xfrm>
          <a:prstGeom prst="actionButtonHome">
            <a:avLst/>
          </a:prstGeom>
          <a:ln w="28575">
            <a:solidFill>
              <a:srgbClr val="00206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Можно ли держать в руках материал, предназначенный для пиления, во время работы?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71800" y="5042118"/>
            <a:ext cx="53285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Нужно надежно закреплять материал, предназначенный для пиления, не держать его в руках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3" name="Рисунок 12" descr="Photo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779912" y="1700808"/>
            <a:ext cx="3384376" cy="3384376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251520" y="5445224"/>
            <a:ext cx="2016224" cy="1033272"/>
          </a:xfrm>
          <a:prstGeom prst="horizontalScroll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ОТВЕТ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5257584.jpg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484784"/>
            <a:ext cx="2771800" cy="2602629"/>
          </a:xfrm>
          <a:prstGeom prst="rect">
            <a:avLst/>
          </a:prstGeom>
        </p:spPr>
      </p:pic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567936" y="6319640"/>
            <a:ext cx="576064" cy="538360"/>
          </a:xfrm>
          <a:prstGeom prst="actionButtonHome">
            <a:avLst/>
          </a:prstGeom>
          <a:ln w="28575">
            <a:solidFill>
              <a:srgbClr val="00206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Можно ли использовать лобзик для забивания гвоздей?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91880" y="5301208"/>
            <a:ext cx="47387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Лобзик нужно использовать только по назначению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2" name="Рисунок 11" descr="elektrolobzik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779912" y="1311868"/>
            <a:ext cx="4536504" cy="375622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251520" y="5445224"/>
            <a:ext cx="2016224" cy="1033272"/>
          </a:xfrm>
          <a:prstGeom prst="horizontalScroll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ОТВЕТ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5257584.jpg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484784"/>
            <a:ext cx="2771800" cy="2602629"/>
          </a:xfrm>
          <a:prstGeom prst="rect">
            <a:avLst/>
          </a:prstGeom>
        </p:spPr>
      </p:pic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567936" y="6319640"/>
            <a:ext cx="576064" cy="538360"/>
          </a:xfrm>
          <a:prstGeom prst="actionButtonHome">
            <a:avLst/>
          </a:prstGeom>
          <a:ln w="28575">
            <a:solidFill>
              <a:srgbClr val="00206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Что делать, если во время работы произошло повреждение  кабеля?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5042118"/>
            <a:ext cx="61206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Если во время работы произойдёт повреждение кабеля, следует, не касаясь кабеля выключить электролобзик из сети 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8" name="Рисунок 7" descr="elektrolobzik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170051" y="1311868"/>
            <a:ext cx="3756225" cy="375622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251520" y="5445224"/>
            <a:ext cx="2016224" cy="1033272"/>
          </a:xfrm>
          <a:prstGeom prst="horizontalScroll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ОТВЕТ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9" name="Управляющая кнопка: домой 8">
            <a:hlinkClick r:id="rId2" action="ppaction://hlinksldjump" highlightClick="1"/>
          </p:cNvPr>
          <p:cNvSpPr/>
          <p:nvPr/>
        </p:nvSpPr>
        <p:spPr>
          <a:xfrm>
            <a:off x="8567936" y="6319640"/>
            <a:ext cx="576064" cy="538360"/>
          </a:xfrm>
          <a:prstGeom prst="actionButtonHome">
            <a:avLst/>
          </a:prstGeom>
          <a:ln w="28575">
            <a:solidFill>
              <a:srgbClr val="00206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Как  освободить рубанок от длинной стружки?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4" name="Рисунок 13" descr="121663_1332825521_099e7ebf409aba86cf194f97069f2971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252536" y="1196752"/>
            <a:ext cx="3480146" cy="1944216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483768" y="4611231"/>
            <a:ext cx="59046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При строгании влажной древесины может образовываться длинная стружка. Не пытайтесь освободить рубанок от нее с помощью пальцев, а используйте деревянную палку. 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6" name="Рисунок 15" descr="mld.pn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3419872" y="1124744"/>
            <a:ext cx="5124226" cy="309634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251520" y="5445224"/>
            <a:ext cx="2016224" cy="1033272"/>
          </a:xfrm>
          <a:prstGeom prst="horizontalScroll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ОТВЕТ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9" name="Управляющая кнопка: домой 8">
            <a:hlinkClick r:id="rId2" action="ppaction://hlinksldjump" highlightClick="1"/>
          </p:cNvPr>
          <p:cNvSpPr/>
          <p:nvPr/>
        </p:nvSpPr>
        <p:spPr>
          <a:xfrm>
            <a:off x="8567936" y="6319640"/>
            <a:ext cx="576064" cy="538360"/>
          </a:xfrm>
          <a:prstGeom prst="actionButtonHome">
            <a:avLst/>
          </a:prstGeom>
          <a:ln w="28575">
            <a:solidFill>
              <a:srgbClr val="00206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Какая одежда должна быть при работе с электрорубанком?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4" name="Рисунок 13" descr="121663_1332825521_099e7ebf409aba86cf194f97069f2971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252536" y="1196752"/>
            <a:ext cx="3480146" cy="194421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339752" y="3429000"/>
            <a:ext cx="612068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Слишком свободная одежда, драгоценности или длинные распущенные волосы могут попасть в движущиеся части работающего электроинструмента. Держите ваши волосы, одежду и перчатки далеко от двигающихся частей. 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1" name="Рисунок 10" descr="elektrorubanok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372200" y="1124744"/>
            <a:ext cx="2287910" cy="228791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521</Words>
  <Application>Microsoft Office PowerPoint</Application>
  <PresentationFormat>Экран (4:3)</PresentationFormat>
  <Paragraphs>90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Игра по теме:  «Техника безопасности при работе с электроинструментами»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Черепанова Елена Ник</dc:creator>
  <cp:lastModifiedBy>Черепанова Елена Ник</cp:lastModifiedBy>
  <cp:revision>31</cp:revision>
  <dcterms:created xsi:type="dcterms:W3CDTF">2017-04-19T01:26:17Z</dcterms:created>
  <dcterms:modified xsi:type="dcterms:W3CDTF">2017-05-02T02:03:42Z</dcterms:modified>
</cp:coreProperties>
</file>