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2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93A9-9087-447F-B7CA-12CD5924A809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88DC0-4357-4DB4-942E-51DCFB6D5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88DC0-4357-4DB4-942E-51DCFB6D5FE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9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7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5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6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4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5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4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5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8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3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E5DBE-72F0-4AF2-97F1-8F2309EE414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4250-C820-4A36-9C6E-5892A2BB56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908193"/>
          </a:xfrm>
          <a:prstGeom prst="frame">
            <a:avLst>
              <a:gd name="adj1" fmla="val 1494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3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9" Type="http://schemas.openxmlformats.org/officeDocument/2006/relationships/slide" Target="slide43.xml"/><Relationship Id="rId21" Type="http://schemas.openxmlformats.org/officeDocument/2006/relationships/slide" Target="slide23.xml"/><Relationship Id="rId34" Type="http://schemas.openxmlformats.org/officeDocument/2006/relationships/slide" Target="slide35.xml"/><Relationship Id="rId42" Type="http://schemas.openxmlformats.org/officeDocument/2006/relationships/slide" Target="slide39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41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32" Type="http://schemas.openxmlformats.org/officeDocument/2006/relationships/slide" Target="slide34.xml"/><Relationship Id="rId37" Type="http://schemas.openxmlformats.org/officeDocument/2006/relationships/slide" Target="slide42.xml"/><Relationship Id="rId40" Type="http://schemas.openxmlformats.org/officeDocument/2006/relationships/slide" Target="slide38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36" Type="http://schemas.openxmlformats.org/officeDocument/2006/relationships/slide" Target="slide36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33.xml"/><Relationship Id="rId44" Type="http://schemas.openxmlformats.org/officeDocument/2006/relationships/slide" Target="slide46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Relationship Id="rId35" Type="http://schemas.openxmlformats.org/officeDocument/2006/relationships/slide" Target="slide41.xml"/><Relationship Id="rId43" Type="http://schemas.openxmlformats.org/officeDocument/2006/relationships/slide" Target="slide45.xml"/><Relationship Id="rId8" Type="http://schemas.openxmlformats.org/officeDocument/2006/relationships/slide" Target="slide10.xml"/><Relationship Id="rId3" Type="http://schemas.openxmlformats.org/officeDocument/2006/relationships/slide" Target="slide5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33" Type="http://schemas.openxmlformats.org/officeDocument/2006/relationships/slide" Target="slide40.xml"/><Relationship Id="rId38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9257/134091466.e3/0_d15f3_2492cfe6_S" TargetMode="External"/><Relationship Id="rId13" Type="http://schemas.openxmlformats.org/officeDocument/2006/relationships/hyperlink" Target="http://portret.ru/i/GalleryMuseum/coeval/Korolev_S_P.jpg" TargetMode="External"/><Relationship Id="rId18" Type="http://schemas.openxmlformats.org/officeDocument/2006/relationships/hyperlink" Target="http://img-fotki.yandex.ru/get/6107/121447594.c8/0_83c25_ccf9ea46_XL.jpg" TargetMode="External"/><Relationship Id="rId3" Type="http://schemas.openxmlformats.org/officeDocument/2006/relationships/hyperlink" Target="https://img-fotki.yandex.ru/get/4014/134091466.33b/0_13ce20_e9ba950f_S" TargetMode="External"/><Relationship Id="rId7" Type="http://schemas.openxmlformats.org/officeDocument/2006/relationships/hyperlink" Target="https://img-fotki.yandex.ru/get/9751/134091466.33b/0_13ce10_7f463caf_S" TargetMode="External"/><Relationship Id="rId12" Type="http://schemas.openxmlformats.org/officeDocument/2006/relationships/hyperlink" Target="http://www.listread.ru/photo/authors/longdesc/2588-konstantin_tsiolkovskiy.jpg" TargetMode="External"/><Relationship Id="rId17" Type="http://schemas.openxmlformats.org/officeDocument/2006/relationships/hyperlink" Target="http://i1.detiknigi.ru/1/2956/29558095/afacdb/ciolkovskij-put-k-zvzdam.jpg" TargetMode="External"/><Relationship Id="rId2" Type="http://schemas.openxmlformats.org/officeDocument/2006/relationships/hyperlink" Target="https://img-fotki.yandex.ru/get/6411/134091466.13/0_8ecef_cac28b5c_S" TargetMode="External"/><Relationship Id="rId16" Type="http://schemas.openxmlformats.org/officeDocument/2006/relationships/hyperlink" Target="http://img-fotki.yandex.ru/get/6100/35519546.88/0_75a13_170f2fc5_XXL.jpe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4127/134091466.6c/0_ae1a6_9b6d35d_S" TargetMode="External"/><Relationship Id="rId11" Type="http://schemas.openxmlformats.org/officeDocument/2006/relationships/hyperlink" Target="https://img-fotki.yandex.ru/get/4135/134091466.74/0_b05b2_a20263d7_S" TargetMode="External"/><Relationship Id="rId5" Type="http://schemas.openxmlformats.org/officeDocument/2006/relationships/hyperlink" Target="https://img-fotki.yandex.ru/get/68668/134091466.33b/0_13ce21_50095b68_S" TargetMode="External"/><Relationship Id="rId15" Type="http://schemas.openxmlformats.org/officeDocument/2006/relationships/hyperlink" Target="http://www.cavok.com.br/blog/wp-content/uploads/2015/03/darker_above_the_black_sea_by_leonov.jpg" TargetMode="External"/><Relationship Id="rId10" Type="http://schemas.openxmlformats.org/officeDocument/2006/relationships/hyperlink" Target="https://img-fotki.yandex.ru/get/4134/134091466.74/0_b05b3_b9abba4_S" TargetMode="External"/><Relationship Id="rId19" Type="http://schemas.openxmlformats.org/officeDocument/2006/relationships/hyperlink" Target="http://yubik.net.ru/_ph/22/268092472.jpg?1404500288" TargetMode="External"/><Relationship Id="rId4" Type="http://schemas.openxmlformats.org/officeDocument/2006/relationships/hyperlink" Target="https://img-fotki.yandex.ru/get/71249/134091466.33c/0_13ce2a_b5c430d8_S" TargetMode="External"/><Relationship Id="rId9" Type="http://schemas.openxmlformats.org/officeDocument/2006/relationships/hyperlink" Target="https://img-fotki.yandex.ru/get/9557/134091466.e3/0_d15f2_7ac766d5_S" TargetMode="External"/><Relationship Id="rId14" Type="http://schemas.openxmlformats.org/officeDocument/2006/relationships/hyperlink" Target="http://m.art-portrets.ru/pict2/titov-german-kosmonav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628800"/>
            <a:ext cx="8229600" cy="2664296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Презентация подготовлена</a:t>
            </a:r>
          </a:p>
          <a:p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чителем русского языка и литературы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МОУ ИРМО «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Хомутовская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средняя общеобразовательная школа №2» Лазаревой Ольгой Валерьевной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1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00201"/>
            <a:ext cx="5256584" cy="892695"/>
          </a:xfrm>
          <a:solidFill>
            <a:schemeClr val="bg1">
              <a:lumMod val="95000"/>
              <a:alpha val="64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 Разгадайте ребус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Ребусы 10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988840"/>
            <a:ext cx="1943745" cy="229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5184576" cy="208823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5534561"/>
            <a:ext cx="4464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Атмосфера</a:t>
            </a:r>
          </a:p>
          <a:p>
            <a:pPr algn="ctr"/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84785"/>
            <a:ext cx="6624736" cy="1368152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Разгадайте ребус – это название одной из карликовых планет</a:t>
            </a:r>
          </a:p>
          <a:p>
            <a:pPr marL="0" indent="0" algn="ctr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Солнечной системы.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Ребусы 20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988840"/>
            <a:ext cx="1943745" cy="229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5534561"/>
            <a:ext cx="4464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Плутон</a:t>
            </a:r>
          </a:p>
          <a:p>
            <a:pPr algn="ctr"/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84" y="3136205"/>
            <a:ext cx="4773289" cy="1872035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4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84785"/>
            <a:ext cx="6624736" cy="1368152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Разгадайте ребус – это название самого большого астероида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Ребусы 30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988840"/>
            <a:ext cx="1943745" cy="229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5534561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Церера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4269"/>
            <a:ext cx="4678489" cy="18002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84785"/>
            <a:ext cx="6624736" cy="1368152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Разгадайте ребус и узнаете фамилию космонавта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4859" y="18864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Ребусы 40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988840"/>
            <a:ext cx="1943745" cy="229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5534561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Терешкова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36205"/>
            <a:ext cx="5148573" cy="1804963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84785"/>
            <a:ext cx="6624736" cy="1368152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Разгадайте ребус – это название планеты, на которой сутки длиннее года.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4859" y="18864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Ребусы 50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988840"/>
            <a:ext cx="1943745" cy="229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5534561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Венера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4507934" cy="170036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124744"/>
            <a:ext cx="6768752" cy="2304256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Разгадайте ребус – это название созвездия Северного полушария, чьи ярчайшие звёзды образуют фигуру, похожую на буквы «М»</a:t>
            </a:r>
            <a:r>
              <a:rPr lang="en-US" b="1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или «</a:t>
            </a:r>
            <a:r>
              <a:rPr lang="en-US" b="1" dirty="0" smtClean="0">
                <a:latin typeface="Georgia" panose="02040502050405020303" pitchFamily="18" charset="0"/>
              </a:rPr>
              <a:t>W</a:t>
            </a:r>
            <a:r>
              <a:rPr lang="ru-RU" b="1" dirty="0" smtClean="0">
                <a:latin typeface="Georgia" panose="02040502050405020303" pitchFamily="18" charset="0"/>
              </a:rPr>
              <a:t>»</a:t>
            </a:r>
            <a:r>
              <a:rPr lang="ru-RU" b="1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Ребусы 60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988840"/>
            <a:ext cx="1943745" cy="229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5878608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Кассиопея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36" y="3635296"/>
            <a:ext cx="4464496" cy="2011859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79" y="1196752"/>
            <a:ext cx="8259085" cy="2880320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Georgia" panose="02040502050405020303" pitchFamily="18" charset="0"/>
              </a:rPr>
              <a:t>Самая маленькая планета Солнечной </a:t>
            </a:r>
            <a:r>
              <a:rPr lang="ru-RU" sz="2200" b="1" dirty="0" smtClean="0">
                <a:latin typeface="Georgia" panose="02040502050405020303" pitchFamily="18" charset="0"/>
              </a:rPr>
              <a:t>системы, </a:t>
            </a:r>
            <a:r>
              <a:rPr lang="ru-RU" sz="2200" b="1" dirty="0">
                <a:latin typeface="Georgia" panose="02040502050405020303" pitchFamily="18" charset="0"/>
              </a:rPr>
              <a:t>имеет радиус </a:t>
            </a:r>
            <a:r>
              <a:rPr lang="ru-RU" sz="2200" b="1" dirty="0" smtClean="0">
                <a:latin typeface="Georgia" panose="02040502050405020303" pitchFamily="18" charset="0"/>
              </a:rPr>
              <a:t> </a:t>
            </a:r>
            <a:r>
              <a:rPr lang="ru-RU" sz="2200" b="1" dirty="0">
                <a:latin typeface="Georgia" panose="02040502050405020303" pitchFamily="18" charset="0"/>
              </a:rPr>
              <a:t>2440 км. Период обращения вокруг </a:t>
            </a:r>
            <a:r>
              <a:rPr lang="ru-RU" sz="2200" b="1" dirty="0" smtClean="0">
                <a:latin typeface="Georgia" panose="02040502050405020303" pitchFamily="18" charset="0"/>
              </a:rPr>
              <a:t>Солнца составляет </a:t>
            </a:r>
            <a:r>
              <a:rPr lang="ru-RU" sz="2200" b="1" dirty="0">
                <a:latin typeface="Georgia" panose="02040502050405020303" pitchFamily="18" charset="0"/>
              </a:rPr>
              <a:t>88 дней, при этом оборот </a:t>
            </a:r>
            <a:r>
              <a:rPr lang="ru-RU" sz="2200" b="1" dirty="0" smtClean="0">
                <a:latin typeface="Georgia" panose="02040502050405020303" pitchFamily="18" charset="0"/>
              </a:rPr>
              <a:t> вокруг </a:t>
            </a:r>
            <a:r>
              <a:rPr lang="ru-RU" sz="2200" b="1" dirty="0">
                <a:latin typeface="Georgia" panose="02040502050405020303" pitchFamily="18" charset="0"/>
              </a:rPr>
              <a:t>собственной оси </a:t>
            </a:r>
            <a:r>
              <a:rPr lang="ru-RU" sz="2200" b="1" dirty="0" smtClean="0">
                <a:latin typeface="Georgia" panose="02040502050405020303" pitchFamily="18" charset="0"/>
              </a:rPr>
              <a:t> </a:t>
            </a:r>
            <a:r>
              <a:rPr lang="ru-RU" sz="2200" b="1" dirty="0">
                <a:latin typeface="Georgia" panose="02040502050405020303" pitchFamily="18" charset="0"/>
              </a:rPr>
              <a:t>успевает совершить всего полтора </a:t>
            </a:r>
            <a:r>
              <a:rPr lang="ru-RU" sz="2200" b="1" dirty="0" smtClean="0">
                <a:latin typeface="Georgia" panose="02040502050405020303" pitchFamily="18" charset="0"/>
              </a:rPr>
              <a:t>раза. </a:t>
            </a:r>
          </a:p>
          <a:p>
            <a:pPr marL="0" indent="0">
              <a:buNone/>
            </a:pPr>
            <a:r>
              <a:rPr lang="ru-RU" sz="2200" b="1" dirty="0" smtClean="0">
                <a:latin typeface="Georgia" panose="02040502050405020303" pitchFamily="18" charset="0"/>
              </a:rPr>
              <a:t>Орбита планеты  </a:t>
            </a:r>
            <a:r>
              <a:rPr lang="ru-RU" sz="2200" b="1" dirty="0">
                <a:latin typeface="Georgia" panose="02040502050405020303" pitchFamily="18" charset="0"/>
              </a:rPr>
              <a:t>– одна из самых нестабильных, меняется не только скорость перемещения и его удалённость от Солнца, но и само положение</a:t>
            </a:r>
            <a:r>
              <a:rPr lang="ru-RU" sz="2000" b="1" dirty="0"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Планеты 10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725413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М</a:t>
            </a:r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еркурий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9" y="366785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0791"/>
            <a:ext cx="2224522" cy="227642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80" y="1196752"/>
            <a:ext cx="8043060" cy="2664296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Вторая от Солнца планета, атмосфера которой почти полностью состоит из углекислого газа. Её часто называют Утренней звездой и Вечерней звездой, потому что она первой из звёзд становится видна после заката, так же как и перед рассветом продолжает быть </a:t>
            </a:r>
            <a:r>
              <a:rPr lang="ru-RU" sz="2400" b="1" dirty="0" smtClean="0">
                <a:latin typeface="Georgia" panose="02040502050405020303" pitchFamily="18" charset="0"/>
              </a:rPr>
              <a:t>видимой. 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Планеты 20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878608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Венера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9" y="366785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304852"/>
            <a:ext cx="1656184" cy="210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80" y="1196752"/>
            <a:ext cx="7921804" cy="2880320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Третья планета от </a:t>
            </a:r>
            <a:r>
              <a:rPr lang="ru-RU" b="1" dirty="0" smtClean="0">
                <a:latin typeface="Georgia" panose="02040502050405020303" pitchFamily="18" charset="0"/>
              </a:rPr>
              <a:t>Солнца. Радиус  </a:t>
            </a:r>
            <a:r>
              <a:rPr lang="ru-RU" b="1" dirty="0">
                <a:latin typeface="Georgia" panose="02040502050405020303" pitchFamily="18" charset="0"/>
              </a:rPr>
              <a:t>равен 6371 </a:t>
            </a:r>
            <a:r>
              <a:rPr lang="ru-RU" b="1" dirty="0" smtClean="0">
                <a:latin typeface="Georgia" panose="02040502050405020303" pitchFamily="18" charset="0"/>
              </a:rPr>
              <a:t>км, и более </a:t>
            </a:r>
            <a:r>
              <a:rPr lang="ru-RU" b="1" dirty="0">
                <a:latin typeface="Georgia" panose="02040502050405020303" pitchFamily="18" charset="0"/>
              </a:rPr>
              <a:t>70% её поверхности покрыто водой. Остальное пространство занимают материки. Ещё одной особенностью 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являются тектонические плиты, скрытые под мантией планеты. </a:t>
            </a:r>
            <a:r>
              <a:rPr lang="ru-RU" b="1" dirty="0" smtClean="0">
                <a:latin typeface="Georgia" panose="02040502050405020303" pitchFamily="18" charset="0"/>
              </a:rPr>
              <a:t>         При </a:t>
            </a:r>
            <a:r>
              <a:rPr lang="ru-RU" b="1" dirty="0">
                <a:latin typeface="Georgia" panose="02040502050405020303" pitchFamily="18" charset="0"/>
              </a:rPr>
              <a:t>этом они способны перемещаться, хоть и с очень малой скоростью, что со временем вызывает изменение ландшафта.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Планеты 30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878608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Земля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9" y="366785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4347048"/>
            <a:ext cx="1917700" cy="203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81" y="1196752"/>
            <a:ext cx="8259084" cy="3168352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Четвёртая планета от Солнца, известная своей разрежённой атмосферой. </a:t>
            </a:r>
            <a:r>
              <a:rPr lang="ru-RU" sz="2400" b="1" dirty="0" smtClean="0">
                <a:latin typeface="Georgia" panose="02040502050405020303" pitchFamily="18" charset="0"/>
              </a:rPr>
              <a:t>Яркость </a:t>
            </a:r>
            <a:r>
              <a:rPr lang="ru-RU" sz="2400" b="1" dirty="0">
                <a:latin typeface="Georgia" panose="02040502050405020303" pitchFamily="18" charset="0"/>
              </a:rPr>
              <a:t>этой планеты позволяет видеть его с Земли без всяких </a:t>
            </a:r>
            <a:r>
              <a:rPr lang="ru-RU" sz="2400" b="1" dirty="0" smtClean="0">
                <a:latin typeface="Georgia" panose="02040502050405020303" pitchFamily="18" charset="0"/>
              </a:rPr>
              <a:t>приборов.</a:t>
            </a:r>
            <a:endParaRPr lang="ru-RU" sz="24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Радиус почти вдвое меньше земного и составляет 3390 км, зато год значительно дольше – 687 суток.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Спутников </a:t>
            </a:r>
            <a:r>
              <a:rPr lang="ru-RU" sz="2400" b="1" dirty="0">
                <a:latin typeface="Georgia" panose="02040502050405020303" pitchFamily="18" charset="0"/>
              </a:rPr>
              <a:t>у него 2 — Фобос и </a:t>
            </a:r>
            <a:r>
              <a:rPr lang="ru-RU" sz="2400" b="1" dirty="0" err="1">
                <a:latin typeface="Georgia" panose="02040502050405020303" pitchFamily="18" charset="0"/>
              </a:rPr>
              <a:t>Деймос</a:t>
            </a:r>
            <a:r>
              <a:rPr lang="ru-RU" sz="2400" b="1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Планеты 40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878608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Марс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9" y="366785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93" y="4688574"/>
            <a:ext cx="2032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6120680" cy="3168352"/>
          </a:xfrm>
          <a:solidFill>
            <a:schemeClr val="bg1">
              <a:lumMod val="75000"/>
              <a:alpha val="52000"/>
            </a:schemeClr>
          </a:solidFill>
          <a:effectLst>
            <a:reflection blurRad="6350" stA="50000" endA="300" endPos="55500" dist="50800" dir="5400000" sy="-100000" algn="bl" rotWithShape="0"/>
            <a:softEdge rad="127000"/>
          </a:effectLst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Интеллектуальная игра</a:t>
            </a:r>
            <a:br>
              <a:rPr lang="ru-RU" sz="40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«Что я знаю о космосе?»</a:t>
            </a:r>
            <a:endParaRPr lang="ru-RU" sz="40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196752"/>
            <a:ext cx="7920879" cy="3024336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Пятая по счёту от Солнца и крупнейшая планета нашей системы. Радиус её – 69912 км, она в 19 раз больше Земли и </a:t>
            </a:r>
            <a:r>
              <a:rPr lang="ru-RU" b="1" dirty="0" smtClean="0">
                <a:latin typeface="Georgia" panose="02040502050405020303" pitchFamily="18" charset="0"/>
              </a:rPr>
              <a:t>в </a:t>
            </a:r>
            <a:r>
              <a:rPr lang="ru-RU" b="1" dirty="0">
                <a:latin typeface="Georgia" panose="02040502050405020303" pitchFamily="18" charset="0"/>
              </a:rPr>
              <a:t>10 раз меньше Солнца</a:t>
            </a:r>
            <a:r>
              <a:rPr lang="ru-RU" b="1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Год </a:t>
            </a:r>
            <a:r>
              <a:rPr lang="ru-RU" b="1" dirty="0" smtClean="0">
                <a:latin typeface="Georgia" panose="02040502050405020303" pitchFamily="18" charset="0"/>
              </a:rPr>
              <a:t>длится </a:t>
            </a:r>
            <a:r>
              <a:rPr lang="ru-RU" b="1" dirty="0">
                <a:latin typeface="Georgia" panose="02040502050405020303" pitchFamily="18" charset="0"/>
              </a:rPr>
              <a:t>4333 земных суток (неполных 12 лет). Его же собственные сутки имеют продолжительность около 10 земных часов. </a:t>
            </a:r>
            <a:endParaRPr lang="ru-RU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Точный </a:t>
            </a:r>
            <a:r>
              <a:rPr lang="ru-RU" b="1" dirty="0">
                <a:latin typeface="Georgia" panose="02040502050405020303" pitchFamily="18" charset="0"/>
              </a:rPr>
              <a:t>состав поверхности планеты пока определить не удалось, однако известно, что криптон, аргон и ксенон имеются 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в гораздо больших количествах, чем на Солнце.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Планеты 50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878608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Юпитер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9" y="366785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9" y="4437112"/>
            <a:ext cx="2280048" cy="21514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1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9" cy="3384376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Вторая по размерам планета и шестая по счёту в Солнечной системе. Н</a:t>
            </a:r>
            <a:r>
              <a:rPr lang="ru-RU" sz="2400" b="1" dirty="0" smtClean="0">
                <a:latin typeface="Georgia" panose="02040502050405020303" pitchFamily="18" charset="0"/>
              </a:rPr>
              <a:t>аиболее </a:t>
            </a:r>
            <a:r>
              <a:rPr lang="ru-RU" sz="2400" b="1" dirty="0">
                <a:latin typeface="Georgia" panose="02040502050405020303" pitchFamily="18" charset="0"/>
              </a:rPr>
              <a:t>схожа с Солнцем составом химических элементов. Радиус поверхности равен 57350 км, год составляет 10 759 суток (почти 30 земных лет). Сутки здесь длятся немногим дольше, чем на Юпитере – 10,5 земных часов. Количеством спутников он ненамного отстал от своего соседа – 62 против 67.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Планеты 60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878608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Сатурн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9" y="383909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33186"/>
            <a:ext cx="316835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1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Художники о космосе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1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4824536" cy="3839393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89379" y="1008257"/>
            <a:ext cx="6602901" cy="1944216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latin typeface="Georgia" panose="02040502050405020303" pitchFamily="18" charset="0"/>
              </a:rPr>
              <a:t>Перед вами картина «Покорители космоса</a:t>
            </a:r>
            <a:r>
              <a:rPr lang="ru-RU" sz="2600" b="1" dirty="0">
                <a:latin typeface="Georgia" panose="02040502050405020303" pitchFamily="18" charset="0"/>
              </a:rPr>
              <a:t>», 1961г </a:t>
            </a:r>
            <a:r>
              <a:rPr lang="ru-RU" sz="2600" b="1" dirty="0" smtClean="0">
                <a:latin typeface="Georgia" panose="02040502050405020303" pitchFamily="18" charset="0"/>
              </a:rPr>
              <a:t>   Автор: Дейнека Александр Александрович</a:t>
            </a:r>
          </a:p>
          <a:p>
            <a:pPr marL="0" indent="0">
              <a:buNone/>
            </a:pPr>
            <a:r>
              <a:rPr lang="ru-RU" sz="2600" b="1" dirty="0" smtClean="0">
                <a:latin typeface="Georgia" panose="02040502050405020303" pitchFamily="18" charset="0"/>
              </a:rPr>
              <a:t>Какой предмет скрыт от вас?</a:t>
            </a:r>
            <a:endParaRPr lang="ru-RU" sz="2600" b="1" dirty="0">
              <a:latin typeface="Georgia" panose="02040502050405020303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92" y="1196752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3113439"/>
            <a:ext cx="914400" cy="3551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Художники о космосе 20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89379" y="1008257"/>
            <a:ext cx="6602901" cy="1450557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latin typeface="Georgia" panose="02040502050405020303" pitchFamily="18" charset="0"/>
              </a:rPr>
              <a:t>Перед вами плакат, посвящённый освоению космоса.</a:t>
            </a:r>
          </a:p>
          <a:p>
            <a:pPr marL="0" indent="0">
              <a:buNone/>
            </a:pPr>
            <a:r>
              <a:rPr lang="ru-RU" sz="2600" b="1" dirty="0" smtClean="0">
                <a:latin typeface="Georgia" panose="02040502050405020303" pitchFamily="18" charset="0"/>
              </a:rPr>
              <a:t>Какая фраза скрыта от вас?</a:t>
            </a:r>
            <a:endParaRPr lang="ru-RU" sz="2600" b="1" dirty="0">
              <a:latin typeface="Georgia" panose="020405020504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09752"/>
            <a:ext cx="5328592" cy="342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rot="16200000">
            <a:off x="3756932" y="3235956"/>
            <a:ext cx="694033" cy="5400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Художники о космосе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3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209145"/>
            <a:ext cx="6120680" cy="407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3528" y="1102505"/>
            <a:ext cx="6602901" cy="725278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latin typeface="Georgia" panose="02040502050405020303" pitchFamily="18" charset="0"/>
              </a:rPr>
              <a:t>Какая фраза на плакате скрыта от вас?</a:t>
            </a:r>
            <a:endParaRPr lang="ru-RU" sz="2600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 flipH="1">
            <a:off x="5534273" y="3258818"/>
            <a:ext cx="739753" cy="2376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53295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Художники о космосе 40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34908"/>
            <a:ext cx="6480722" cy="406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23528" y="1102505"/>
            <a:ext cx="6602901" cy="725278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latin typeface="Georgia" panose="02040502050405020303" pitchFamily="18" charset="0"/>
              </a:rPr>
              <a:t>Какая фраза на плакате скрыта от вас?</a:t>
            </a:r>
            <a:endParaRPr lang="ru-RU" sz="2600" b="1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 flipH="1">
            <a:off x="5711381" y="4593877"/>
            <a:ext cx="1177624" cy="21602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Художники о космосе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5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1742"/>
            <a:ext cx="3384376" cy="469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3529" y="1102505"/>
            <a:ext cx="5328592" cy="454287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latin typeface="Georgia" panose="02040502050405020303" pitchFamily="18" charset="0"/>
              </a:rPr>
              <a:t>Какое слово скрыто от вас?</a:t>
            </a:r>
            <a:endParaRPr lang="ru-RU" sz="2600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 flipH="1">
            <a:off x="3873961" y="4467128"/>
            <a:ext cx="459973" cy="33843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Художники о космосе 60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89379" y="1008257"/>
            <a:ext cx="6602901" cy="1268615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latin typeface="Georgia" panose="02040502050405020303" pitchFamily="18" charset="0"/>
              </a:rPr>
              <a:t>Перед вами картина «Покорители космоса</a:t>
            </a:r>
            <a:r>
              <a:rPr lang="ru-RU" sz="2600" b="1" dirty="0">
                <a:latin typeface="Georgia" panose="02040502050405020303" pitchFamily="18" charset="0"/>
              </a:rPr>
              <a:t>», </a:t>
            </a:r>
            <a:r>
              <a:rPr lang="ru-RU" sz="2600" b="1" dirty="0" smtClean="0">
                <a:latin typeface="Georgia" panose="02040502050405020303" pitchFamily="18" charset="0"/>
              </a:rPr>
              <a:t>1978г    Автор: Борис Окороков           Что скрыто от вас?</a:t>
            </a:r>
            <a:endParaRPr lang="ru-RU" sz="2600" b="1" dirty="0">
              <a:latin typeface="Georgia" panose="02040502050405020303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06299"/>
            <a:ext cx="44831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flipH="1">
            <a:off x="3806470" y="2924944"/>
            <a:ext cx="844144" cy="21602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Учёные 10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7" y="1052736"/>
            <a:ext cx="6264696" cy="1944216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Выдающийся немецкий астроном и математик. В начале 16в, изучая  обращение Марса вокруг Солнца, установил три закона движения планет. 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581127"/>
            <a:ext cx="46805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Иоганн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Кеплер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08665"/>
            <a:ext cx="2466572" cy="3467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9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Учёные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7" y="1052736"/>
            <a:ext cx="6264696" cy="2592288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Великий итальянский физик, астроном и математик.                                  При наблюдении неба использовал совершенно новый инструмент- телескоп, который построил сам на основе изобретённой зрительной трубы в 1609г.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380" y="4365104"/>
            <a:ext cx="46805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Галилео Галилей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20" y="3408449"/>
            <a:ext cx="2105025" cy="3191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84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20041"/>
              </p:ext>
            </p:extLst>
          </p:nvPr>
        </p:nvGraphicFramePr>
        <p:xfrm>
          <a:off x="251521" y="237910"/>
          <a:ext cx="8619257" cy="633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117"/>
                <a:gridCol w="633288"/>
                <a:gridCol w="1094798"/>
                <a:gridCol w="1094798"/>
                <a:gridCol w="1094798"/>
                <a:gridCol w="1094798"/>
                <a:gridCol w="1059660"/>
              </a:tblGrid>
              <a:tr h="815116">
                <a:tc>
                  <a:txBody>
                    <a:bodyPr/>
                    <a:lstStyle/>
                    <a:p>
                      <a:r>
                        <a:rPr lang="ru-RU" sz="26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Космические загадки</a:t>
                      </a:r>
                      <a:endParaRPr lang="ru-RU" sz="26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</a:tr>
              <a:tr h="82152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6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Ребусы</a:t>
                      </a:r>
                      <a:endParaRPr lang="ru-RU" sz="26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</a:tr>
              <a:tr h="747190">
                <a:tc>
                  <a:txBody>
                    <a:bodyPr/>
                    <a:lstStyle/>
                    <a:p>
                      <a:r>
                        <a:rPr lang="ru-RU" sz="26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Планеты</a:t>
                      </a:r>
                      <a:endParaRPr lang="ru-RU" sz="26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</a:tr>
              <a:tr h="1024869">
                <a:tc>
                  <a:txBody>
                    <a:bodyPr/>
                    <a:lstStyle/>
                    <a:p>
                      <a:r>
                        <a:rPr lang="ru-RU" sz="26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Художники </a:t>
                      </a:r>
                    </a:p>
                    <a:p>
                      <a:r>
                        <a:rPr lang="ru-RU" sz="26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 космосе</a:t>
                      </a:r>
                      <a:endParaRPr lang="ru-RU" sz="26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</a:tr>
              <a:tr h="886179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6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Учёные</a:t>
                      </a:r>
                      <a:endParaRPr lang="ru-RU" sz="26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</a:tr>
              <a:tr h="886179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6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Человек и космос</a:t>
                      </a:r>
                      <a:endParaRPr lang="ru-RU" sz="26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</a:tr>
              <a:tr h="108054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6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«О чём речь…»</a:t>
                      </a:r>
                      <a:endParaRPr lang="ru-RU" sz="26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09679" y="237908"/>
            <a:ext cx="914400" cy="85771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9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6" name="Скругленный прямоугольник 45">
            <a:hlinkClick r:id="rId2" action="ppaction://hlinksldjump"/>
          </p:cNvPr>
          <p:cNvSpPr/>
          <p:nvPr/>
        </p:nvSpPr>
        <p:spPr>
          <a:xfrm>
            <a:off x="3811196" y="229007"/>
            <a:ext cx="914400" cy="857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" action="ppaction://hlinksldjump"/>
              </a:rPr>
              <a:t>20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7" name="Скругленный прямоугольник 46">
            <a:hlinkClick r:id="rId2" action="ppaction://hlinksldjump"/>
          </p:cNvPr>
          <p:cNvSpPr/>
          <p:nvPr/>
        </p:nvSpPr>
        <p:spPr>
          <a:xfrm>
            <a:off x="4826483" y="229007"/>
            <a:ext cx="914400" cy="857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" action="ppaction://hlinksldjump"/>
              </a:rPr>
              <a:t>30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8" name="Скругленный прямоугольник 47">
            <a:hlinkClick r:id="rId2" action="ppaction://hlinksldjump"/>
          </p:cNvPr>
          <p:cNvSpPr/>
          <p:nvPr/>
        </p:nvSpPr>
        <p:spPr>
          <a:xfrm>
            <a:off x="5823881" y="229007"/>
            <a:ext cx="914400" cy="857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5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9" name="Скругленный прямоугольник 48">
            <a:hlinkClick r:id="rId2" action="ppaction://hlinksldjump"/>
          </p:cNvPr>
          <p:cNvSpPr/>
          <p:nvPr/>
        </p:nvSpPr>
        <p:spPr>
          <a:xfrm>
            <a:off x="6841396" y="229007"/>
            <a:ext cx="914400" cy="857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6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0" name="Скругленный прямоугольник 49">
            <a:hlinkClick r:id="rId2" action="ppaction://hlinksldjump"/>
          </p:cNvPr>
          <p:cNvSpPr/>
          <p:nvPr/>
        </p:nvSpPr>
        <p:spPr>
          <a:xfrm>
            <a:off x="7842132" y="221838"/>
            <a:ext cx="914400" cy="857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7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1" name="Скругленный прямоугольник 50">
            <a:hlinkClick r:id="rId2" action="ppaction://hlinksldjump"/>
          </p:cNvPr>
          <p:cNvSpPr/>
          <p:nvPr/>
        </p:nvSpPr>
        <p:spPr>
          <a:xfrm>
            <a:off x="2833024" y="1114941"/>
            <a:ext cx="914400" cy="8294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8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2" name="Скругленный прямоугольник 51">
            <a:hlinkClick r:id="rId2" action="ppaction://hlinksldjump"/>
          </p:cNvPr>
          <p:cNvSpPr/>
          <p:nvPr/>
        </p:nvSpPr>
        <p:spPr>
          <a:xfrm>
            <a:off x="3847466" y="1100844"/>
            <a:ext cx="914400" cy="857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9" action="ppaction://hlinksldjump"/>
              </a:rPr>
              <a:t>2</a:t>
            </a:r>
            <a:r>
              <a:rPr lang="ru-RU" sz="2000" b="1" i="1" dirty="0" smtClean="0">
                <a:solidFill>
                  <a:srgbClr val="FF0000"/>
                </a:solidFill>
                <a:hlinkClick r:id="rId9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3" name="Скругленный прямоугольник 52">
            <a:hlinkClick r:id="rId2" action="ppaction://hlinksldjump"/>
          </p:cNvPr>
          <p:cNvSpPr/>
          <p:nvPr/>
        </p:nvSpPr>
        <p:spPr>
          <a:xfrm>
            <a:off x="4874278" y="1100844"/>
            <a:ext cx="914400" cy="857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10" action="ppaction://hlinksldjump"/>
              </a:rPr>
              <a:t>3</a:t>
            </a:r>
            <a:r>
              <a:rPr lang="ru-RU" sz="2000" b="1" i="1" dirty="0" smtClean="0">
                <a:solidFill>
                  <a:srgbClr val="FF0000"/>
                </a:solidFill>
                <a:hlinkClick r:id="rId10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4" name="Скругленный прямоугольник 53">
            <a:hlinkClick r:id="rId2" action="ppaction://hlinksldjump"/>
          </p:cNvPr>
          <p:cNvSpPr/>
          <p:nvPr/>
        </p:nvSpPr>
        <p:spPr>
          <a:xfrm>
            <a:off x="5846817" y="1084866"/>
            <a:ext cx="914400" cy="857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11" action="ppaction://hlinksldjump"/>
              </a:rPr>
              <a:t>4</a:t>
            </a:r>
            <a:r>
              <a:rPr lang="ru-RU" sz="2000" b="1" i="1" dirty="0" smtClean="0">
                <a:solidFill>
                  <a:srgbClr val="FF0000"/>
                </a:solidFill>
                <a:hlinkClick r:id="rId11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5" name="Скругленный прямоугольник 54">
            <a:hlinkClick r:id="rId2" action="ppaction://hlinksldjump"/>
          </p:cNvPr>
          <p:cNvSpPr/>
          <p:nvPr/>
        </p:nvSpPr>
        <p:spPr>
          <a:xfrm>
            <a:off x="6840923" y="1082208"/>
            <a:ext cx="914400" cy="857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12" action="ppaction://hlinksldjump"/>
              </a:rPr>
              <a:t>5</a:t>
            </a:r>
            <a:r>
              <a:rPr lang="ru-RU" sz="2000" b="1" i="1" dirty="0" smtClean="0">
                <a:solidFill>
                  <a:srgbClr val="FF0000"/>
                </a:solidFill>
                <a:hlinkClick r:id="rId12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6" name="Скругленный прямоугольник 55">
            <a:hlinkClick r:id="rId2" action="ppaction://hlinksldjump"/>
          </p:cNvPr>
          <p:cNvSpPr/>
          <p:nvPr/>
        </p:nvSpPr>
        <p:spPr>
          <a:xfrm>
            <a:off x="7880055" y="1079550"/>
            <a:ext cx="914400" cy="857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13" action="ppaction://hlinksldjump"/>
              </a:rPr>
              <a:t>6</a:t>
            </a:r>
            <a:r>
              <a:rPr lang="ru-RU" sz="2000" b="1" i="1" dirty="0" smtClean="0">
                <a:solidFill>
                  <a:srgbClr val="FF0000"/>
                </a:solidFill>
                <a:hlinkClick r:id="rId13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7" name="Скругленный прямоугольник 56">
            <a:hlinkClick r:id="rId2" action="ppaction://hlinksldjump"/>
          </p:cNvPr>
          <p:cNvSpPr/>
          <p:nvPr/>
        </p:nvSpPr>
        <p:spPr>
          <a:xfrm>
            <a:off x="2817156" y="1971185"/>
            <a:ext cx="914400" cy="8294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14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8" name="Скругленный прямоугольник 57">
            <a:hlinkClick r:id="rId2" action="ppaction://hlinksldjump"/>
          </p:cNvPr>
          <p:cNvSpPr/>
          <p:nvPr/>
        </p:nvSpPr>
        <p:spPr>
          <a:xfrm>
            <a:off x="3847466" y="1971185"/>
            <a:ext cx="914400" cy="814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15" action="ppaction://hlinksldjump"/>
              </a:rPr>
              <a:t>2</a:t>
            </a:r>
            <a:r>
              <a:rPr lang="ru-RU" sz="2000" b="1" i="1" dirty="0" smtClean="0">
                <a:solidFill>
                  <a:srgbClr val="FF0000"/>
                </a:solidFill>
                <a:hlinkClick r:id="rId15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>
            <a:hlinkClick r:id="rId2" action="ppaction://hlinksldjump"/>
          </p:cNvPr>
          <p:cNvSpPr/>
          <p:nvPr/>
        </p:nvSpPr>
        <p:spPr>
          <a:xfrm>
            <a:off x="4880904" y="1971185"/>
            <a:ext cx="914400" cy="814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16" action="ppaction://hlinksldjump"/>
              </a:rPr>
              <a:t>3</a:t>
            </a:r>
            <a:r>
              <a:rPr lang="ru-RU" sz="2000" b="1" i="1" dirty="0" smtClean="0">
                <a:solidFill>
                  <a:srgbClr val="FF0000"/>
                </a:solidFill>
                <a:hlinkClick r:id="rId16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>
            <a:hlinkClick r:id="rId2" action="ppaction://hlinksldjump"/>
          </p:cNvPr>
          <p:cNvSpPr/>
          <p:nvPr/>
        </p:nvSpPr>
        <p:spPr>
          <a:xfrm>
            <a:off x="5879483" y="1978908"/>
            <a:ext cx="914400" cy="814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17" action="ppaction://hlinksldjump"/>
              </a:rPr>
              <a:t>4</a:t>
            </a:r>
            <a:r>
              <a:rPr lang="ru-RU" sz="2000" b="1" i="1" dirty="0" smtClean="0">
                <a:solidFill>
                  <a:srgbClr val="FF0000"/>
                </a:solidFill>
                <a:hlinkClick r:id="rId17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>
            <a:hlinkClick r:id="rId2" action="ppaction://hlinksldjump"/>
          </p:cNvPr>
          <p:cNvSpPr/>
          <p:nvPr/>
        </p:nvSpPr>
        <p:spPr>
          <a:xfrm>
            <a:off x="6866522" y="1978325"/>
            <a:ext cx="914400" cy="814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18" action="ppaction://hlinksldjump"/>
              </a:rPr>
              <a:t>5</a:t>
            </a:r>
            <a:r>
              <a:rPr lang="ru-RU" sz="2000" b="1" i="1" dirty="0" smtClean="0">
                <a:solidFill>
                  <a:srgbClr val="FF0000"/>
                </a:solidFill>
                <a:hlinkClick r:id="rId18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>
            <a:hlinkClick r:id="rId2" action="ppaction://hlinksldjump"/>
          </p:cNvPr>
          <p:cNvSpPr/>
          <p:nvPr/>
        </p:nvSpPr>
        <p:spPr>
          <a:xfrm>
            <a:off x="7880055" y="1978325"/>
            <a:ext cx="914400" cy="814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19" action="ppaction://hlinksldjump"/>
              </a:rPr>
              <a:t>6</a:t>
            </a:r>
            <a:r>
              <a:rPr lang="ru-RU" sz="2000" b="1" i="1" dirty="0" smtClean="0">
                <a:solidFill>
                  <a:srgbClr val="FF0000"/>
                </a:solidFill>
                <a:hlinkClick r:id="rId19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9" name="Скругленный прямоугольник 58">
            <a:hlinkClick r:id="rId2" action="ppaction://hlinksldjump"/>
          </p:cNvPr>
          <p:cNvSpPr/>
          <p:nvPr/>
        </p:nvSpPr>
        <p:spPr>
          <a:xfrm>
            <a:off x="2809679" y="2800674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0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0" name="Скругленный прямоугольник 59">
            <a:hlinkClick r:id="rId2" action="ppaction://hlinksldjump"/>
          </p:cNvPr>
          <p:cNvSpPr/>
          <p:nvPr/>
        </p:nvSpPr>
        <p:spPr>
          <a:xfrm>
            <a:off x="3812376" y="2825043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21" action="ppaction://hlinksldjump"/>
              </a:rPr>
              <a:t>2</a:t>
            </a:r>
            <a:r>
              <a:rPr lang="ru-RU" sz="2000" b="1" i="1" dirty="0" smtClean="0">
                <a:solidFill>
                  <a:srgbClr val="FF0000"/>
                </a:solidFill>
                <a:hlinkClick r:id="rId21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1" name="Скругленный прямоугольник 60">
            <a:hlinkClick r:id="rId2" action="ppaction://hlinksldjump"/>
          </p:cNvPr>
          <p:cNvSpPr/>
          <p:nvPr/>
        </p:nvSpPr>
        <p:spPr>
          <a:xfrm>
            <a:off x="4841013" y="2785226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22" action="ppaction://hlinksldjump"/>
              </a:rPr>
              <a:t>3</a:t>
            </a:r>
            <a:r>
              <a:rPr lang="ru-RU" sz="2000" b="1" i="1" dirty="0" smtClean="0">
                <a:solidFill>
                  <a:srgbClr val="FF0000"/>
                </a:solidFill>
                <a:hlinkClick r:id="rId22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2" name="Скругленный прямоугольник 61">
            <a:hlinkClick r:id="rId2" action="ppaction://hlinksldjump"/>
          </p:cNvPr>
          <p:cNvSpPr/>
          <p:nvPr/>
        </p:nvSpPr>
        <p:spPr>
          <a:xfrm>
            <a:off x="5823881" y="2825042"/>
            <a:ext cx="914400" cy="8417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3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3" name="Скругленный прямоугольник 62">
            <a:hlinkClick r:id="rId2" action="ppaction://hlinksldjump"/>
          </p:cNvPr>
          <p:cNvSpPr/>
          <p:nvPr/>
        </p:nvSpPr>
        <p:spPr>
          <a:xfrm>
            <a:off x="6833888" y="2800674"/>
            <a:ext cx="914400" cy="8732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4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4" name="Скругленный прямоугольник 63">
            <a:hlinkClick r:id="rId2" action="ppaction://hlinksldjump"/>
          </p:cNvPr>
          <p:cNvSpPr/>
          <p:nvPr/>
        </p:nvSpPr>
        <p:spPr>
          <a:xfrm>
            <a:off x="7880055" y="2805133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5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5" name="Скругленный прямоугольник 64">
            <a:hlinkClick r:id="rId2" action="ppaction://hlinksldjump"/>
          </p:cNvPr>
          <p:cNvSpPr/>
          <p:nvPr/>
        </p:nvSpPr>
        <p:spPr>
          <a:xfrm>
            <a:off x="2817156" y="3749500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6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6" name="Скругленный прямоугольник 65">
            <a:hlinkClick r:id="rId2" action="ppaction://hlinksldjump"/>
          </p:cNvPr>
          <p:cNvSpPr/>
          <p:nvPr/>
        </p:nvSpPr>
        <p:spPr>
          <a:xfrm>
            <a:off x="3824530" y="3735449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27" action="ppaction://hlinksldjump"/>
              </a:rPr>
              <a:t>2</a:t>
            </a:r>
            <a:r>
              <a:rPr lang="ru-RU" sz="2000" b="1" i="1" dirty="0" smtClean="0">
                <a:solidFill>
                  <a:srgbClr val="FF0000"/>
                </a:solidFill>
                <a:hlinkClick r:id="rId27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7" name="Скругленный прямоугольник 66">
            <a:hlinkClick r:id="rId2" action="ppaction://hlinksldjump"/>
          </p:cNvPr>
          <p:cNvSpPr/>
          <p:nvPr/>
        </p:nvSpPr>
        <p:spPr>
          <a:xfrm>
            <a:off x="4835823" y="3706615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28" action="ppaction://hlinksldjump"/>
              </a:rPr>
              <a:t>3</a:t>
            </a:r>
            <a:r>
              <a:rPr lang="ru-RU" sz="2000" b="1" i="1" dirty="0" smtClean="0">
                <a:solidFill>
                  <a:srgbClr val="FF0000"/>
                </a:solidFill>
                <a:hlinkClick r:id="rId28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8" name="Скругленный прямоугольник 67">
            <a:hlinkClick r:id="rId2" action="ppaction://hlinksldjump"/>
          </p:cNvPr>
          <p:cNvSpPr/>
          <p:nvPr/>
        </p:nvSpPr>
        <p:spPr>
          <a:xfrm>
            <a:off x="5826210" y="3735449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29" action="ppaction://hlinksldjump"/>
              </a:rPr>
              <a:t>4</a:t>
            </a:r>
            <a:r>
              <a:rPr lang="ru-RU" sz="2000" b="1" i="1" dirty="0" smtClean="0">
                <a:solidFill>
                  <a:srgbClr val="FF0000"/>
                </a:solidFill>
                <a:hlinkClick r:id="rId29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9" name="Скругленный прямоугольник 68">
            <a:hlinkClick r:id="rId2" action="ppaction://hlinksldjump"/>
          </p:cNvPr>
          <p:cNvSpPr/>
          <p:nvPr/>
        </p:nvSpPr>
        <p:spPr>
          <a:xfrm>
            <a:off x="6842561" y="3749576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30" action="ppaction://hlinksldjump"/>
              </a:rPr>
              <a:t>5</a:t>
            </a:r>
            <a:r>
              <a:rPr lang="ru-RU" sz="2000" b="1" i="1" dirty="0" smtClean="0">
                <a:solidFill>
                  <a:srgbClr val="FF0000"/>
                </a:solidFill>
                <a:hlinkClick r:id="rId30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0" name="Скругленный прямоугольник 69">
            <a:hlinkClick r:id="rId2" action="ppaction://hlinksldjump"/>
          </p:cNvPr>
          <p:cNvSpPr/>
          <p:nvPr/>
        </p:nvSpPr>
        <p:spPr>
          <a:xfrm>
            <a:off x="7880055" y="3734507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31" action="ppaction://hlinksldjump"/>
              </a:rPr>
              <a:t>6</a:t>
            </a:r>
            <a:r>
              <a:rPr lang="ru-RU" sz="2000" b="1" i="1" dirty="0" smtClean="0">
                <a:solidFill>
                  <a:srgbClr val="FF0000"/>
                </a:solidFill>
                <a:hlinkClick r:id="rId31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1" name="Скругленный прямоугольник 70">
            <a:hlinkClick r:id="rId2" action="ppaction://hlinksldjump"/>
          </p:cNvPr>
          <p:cNvSpPr/>
          <p:nvPr/>
        </p:nvSpPr>
        <p:spPr>
          <a:xfrm>
            <a:off x="2826398" y="4672928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2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rId2" action="ppaction://hlinksldjump"/>
          </p:cNvPr>
          <p:cNvSpPr/>
          <p:nvPr/>
        </p:nvSpPr>
        <p:spPr>
          <a:xfrm>
            <a:off x="2833208" y="5647829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3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>
            <a:hlinkClick r:id="rId2" action="ppaction://hlinksldjump"/>
          </p:cNvPr>
          <p:cNvSpPr/>
          <p:nvPr/>
        </p:nvSpPr>
        <p:spPr>
          <a:xfrm>
            <a:off x="3758235" y="4668457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34" action="ppaction://hlinksldjump"/>
              </a:rPr>
              <a:t>2</a:t>
            </a:r>
            <a:r>
              <a:rPr lang="ru-RU" sz="2000" b="1" i="1" dirty="0" smtClean="0">
                <a:solidFill>
                  <a:srgbClr val="FF0000"/>
                </a:solidFill>
                <a:hlinkClick r:id="rId34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2" name="Скругленный прямоугольник 71">
            <a:hlinkClick r:id="rId2" action="ppaction://hlinksldjump"/>
          </p:cNvPr>
          <p:cNvSpPr/>
          <p:nvPr/>
        </p:nvSpPr>
        <p:spPr>
          <a:xfrm>
            <a:off x="3811196" y="5639040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35" action="ppaction://hlinksldjump"/>
              </a:rPr>
              <a:t>2</a:t>
            </a:r>
            <a:r>
              <a:rPr lang="ru-RU" sz="2000" b="1" i="1" dirty="0" smtClean="0">
                <a:solidFill>
                  <a:srgbClr val="FF0000"/>
                </a:solidFill>
                <a:hlinkClick r:id="rId35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4722443" y="4647393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36" action="ppaction://hlinksldjump"/>
              </a:rPr>
              <a:t>3</a:t>
            </a:r>
            <a:r>
              <a:rPr lang="ru-RU" sz="2000" b="1" i="1" dirty="0" smtClean="0">
                <a:solidFill>
                  <a:srgbClr val="FF0000"/>
                </a:solidFill>
                <a:hlinkClick r:id="rId36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4" name="Скругленный прямоугольник 73">
            <a:hlinkClick r:id="rId2" action="ppaction://hlinksldjump"/>
          </p:cNvPr>
          <p:cNvSpPr/>
          <p:nvPr/>
        </p:nvSpPr>
        <p:spPr>
          <a:xfrm>
            <a:off x="4750024" y="5629587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hlinkClick r:id="rId37" action="ppaction://hlinksldjump"/>
              </a:rPr>
              <a:t>3</a:t>
            </a:r>
            <a:r>
              <a:rPr lang="ru-RU" sz="2000" b="1" i="1" dirty="0" smtClean="0">
                <a:solidFill>
                  <a:srgbClr val="FF0000"/>
                </a:solidFill>
                <a:hlinkClick r:id="rId37" action="ppaction://hlinksldjump"/>
              </a:rPr>
              <a:t>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5" name="Скругленный прямоугольник 74">
            <a:hlinkClick r:id="rId2" action="ppaction://hlinksldjump"/>
          </p:cNvPr>
          <p:cNvSpPr/>
          <p:nvPr/>
        </p:nvSpPr>
        <p:spPr>
          <a:xfrm>
            <a:off x="5740883" y="4672928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8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6" name="Скругленный прямоугольник 75">
            <a:hlinkClick r:id="rId2" action="ppaction://hlinksldjump"/>
          </p:cNvPr>
          <p:cNvSpPr/>
          <p:nvPr/>
        </p:nvSpPr>
        <p:spPr>
          <a:xfrm>
            <a:off x="5740883" y="5639040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9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7" name="Скругленный прямоугольник 76">
            <a:hlinkClick r:id="rId2" action="ppaction://hlinksldjump"/>
          </p:cNvPr>
          <p:cNvSpPr/>
          <p:nvPr/>
        </p:nvSpPr>
        <p:spPr>
          <a:xfrm>
            <a:off x="6761716" y="4672928"/>
            <a:ext cx="986572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0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8" name="Скругленный прямоугольник 77">
            <a:hlinkClick r:id="rId2" action="ppaction://hlinksldjump"/>
          </p:cNvPr>
          <p:cNvSpPr/>
          <p:nvPr/>
        </p:nvSpPr>
        <p:spPr>
          <a:xfrm>
            <a:off x="6833888" y="5628609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1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9" name="Скругленный прямоугольник 78">
            <a:hlinkClick r:id="rId2" action="ppaction://hlinksldjump"/>
          </p:cNvPr>
          <p:cNvSpPr/>
          <p:nvPr/>
        </p:nvSpPr>
        <p:spPr>
          <a:xfrm>
            <a:off x="7887245" y="4668457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2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0" name="Скругленный прямоугольник 79">
            <a:hlinkClick r:id="rId2" action="ppaction://hlinksldjump"/>
          </p:cNvPr>
          <p:cNvSpPr/>
          <p:nvPr/>
        </p:nvSpPr>
        <p:spPr>
          <a:xfrm>
            <a:off x="7887245" y="5639040"/>
            <a:ext cx="914400" cy="881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3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" name="Стрелка вправо 1">
            <a:hlinkClick r:id="rId44" action="ppaction://hlinksldjump"/>
          </p:cNvPr>
          <p:cNvSpPr/>
          <p:nvPr/>
        </p:nvSpPr>
        <p:spPr>
          <a:xfrm>
            <a:off x="7125833" y="6529400"/>
            <a:ext cx="978408" cy="32859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Учёные 30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7" y="1052736"/>
            <a:ext cx="6264696" cy="1728192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Исходя из наблюдений движения Луны и анализируя законы движения планет, установил закон всемирного тяготения.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581127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Исаак Ньютон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91" y="3067664"/>
            <a:ext cx="2486025" cy="3143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Учёные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4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6408711" cy="2736304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Учёный-самоучка, изобретатель, школьный учитель, основоположник теоретической космонавтики. Обосновал использование ракет для полётов в космос, пришёл к выводу о необходимости использования «ракетных поездов»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977241"/>
            <a:ext cx="53285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К.Э. Циолковский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6" descr="http://www.listread.ru/photo/authors/longdesc/2588-konstantin_tsiolkovski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5" y="2693766"/>
            <a:ext cx="3028005" cy="3991361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207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Учёные 50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7" y="1052735"/>
            <a:ext cx="6264696" cy="3528391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Конструктор </a:t>
            </a:r>
            <a:r>
              <a:rPr lang="ru-RU" sz="2400" b="1" dirty="0">
                <a:latin typeface="Georgia" panose="02040502050405020303" pitchFamily="18" charset="0"/>
              </a:rPr>
              <a:t>ракетных систем. </a:t>
            </a:r>
            <a:r>
              <a:rPr lang="ru-RU" sz="2400" b="1" dirty="0" smtClean="0">
                <a:latin typeface="Georgia" panose="02040502050405020303" pitchFamily="18" charset="0"/>
              </a:rPr>
              <a:t>             Под </a:t>
            </a:r>
            <a:r>
              <a:rPr lang="ru-RU" sz="2400" b="1" dirty="0">
                <a:latin typeface="Georgia" panose="02040502050405020303" pitchFamily="18" charset="0"/>
              </a:rPr>
              <a:t>его руководством были созданы баллистические и геофизические ракеты, первые искусственные спутники </a:t>
            </a:r>
            <a:r>
              <a:rPr lang="ru-RU" sz="2400" b="1" dirty="0" smtClean="0">
                <a:latin typeface="Georgia" panose="02040502050405020303" pitchFamily="18" charset="0"/>
              </a:rPr>
              <a:t>Земли, космические </a:t>
            </a:r>
            <a:r>
              <a:rPr lang="ru-RU" sz="2400" b="1" dirty="0">
                <a:latin typeface="Georgia" panose="02040502050405020303" pitchFamily="18" charset="0"/>
              </a:rPr>
              <a:t>корабли, на которых впервые в истории совершены космический полёт человека и выход человека в космос.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9397" y="4816316"/>
            <a:ext cx="46805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Сергей Павлович Королёв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96" y="2496046"/>
            <a:ext cx="3008312" cy="4259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1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0367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Учёные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6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7" y="1052736"/>
            <a:ext cx="6264696" cy="1728192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С каким значимым событием, произошедшим в июле 1969 года, связано имя американского космонавта Нила </a:t>
            </a:r>
            <a:r>
              <a:rPr lang="ru-RU" sz="2400" b="1" dirty="0" err="1">
                <a:latin typeface="Georgia" panose="02040502050405020303" pitchFamily="18" charset="0"/>
              </a:rPr>
              <a:t>Армстронга</a:t>
            </a:r>
            <a:r>
              <a:rPr lang="ru-RU" sz="2400" b="1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3356992"/>
            <a:ext cx="56886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стал </a:t>
            </a:r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первым человеком, ступившим на поверхность Луны.</a:t>
            </a:r>
          </a:p>
        </p:txBody>
      </p:sp>
      <p:pic>
        <p:nvPicPr>
          <p:cNvPr id="10" name="Picture 2" descr="Картинки по запросу Нил армстронг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7" t="14423" b="25138"/>
          <a:stretch/>
        </p:blipFill>
        <p:spPr bwMode="auto">
          <a:xfrm>
            <a:off x="323528" y="3140968"/>
            <a:ext cx="2217154" cy="22760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9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Человек и космос 10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7" y="1052736"/>
            <a:ext cx="6264696" cy="1296144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С </a:t>
            </a:r>
            <a:r>
              <a:rPr lang="ru-RU" sz="2400" b="1" dirty="0">
                <a:latin typeface="Georgia" panose="02040502050405020303" pitchFamily="18" charset="0"/>
              </a:rPr>
              <a:t>какого космодрома был произведён запуск космического корабля с человеком на </a:t>
            </a:r>
            <a:r>
              <a:rPr lang="ru-RU" sz="2400" b="1" dirty="0" smtClean="0">
                <a:latin typeface="Georgia" panose="02040502050405020303" pitchFamily="18" charset="0"/>
              </a:rPr>
              <a:t>борту?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6728" y="5713255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Байконур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6" y="3772467"/>
            <a:ext cx="1943745" cy="229473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13047"/>
            <a:ext cx="2751289" cy="320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Человек и космос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75132" y="1052736"/>
            <a:ext cx="7344815" cy="2592288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  Какое название носила советско- российская пилотируемая научно- исследовательская станция, функционировавшая  в околоземном космическом пространстве с 20 февраля 1986 года по 23 марта 2001 года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581127"/>
            <a:ext cx="468052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Многомодульная станция </a:t>
            </a:r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«Мир»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6" y="3772467"/>
            <a:ext cx="1943745" cy="229473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Человек и космос 30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7" y="1052736"/>
            <a:ext cx="7524836" cy="1512168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 </a:t>
            </a:r>
            <a:r>
              <a:rPr lang="ru-RU" sz="2600" b="1" dirty="0" smtClean="0">
                <a:latin typeface="Georgia" panose="02040502050405020303" pitchFamily="18" charset="0"/>
              </a:rPr>
              <a:t>Этот космонавт совершил космический </a:t>
            </a:r>
            <a:r>
              <a:rPr lang="ru-RU" sz="2600" b="1" dirty="0">
                <a:latin typeface="Georgia" panose="02040502050405020303" pitchFamily="18" charset="0"/>
              </a:rPr>
              <a:t>полёт продолжительностью </a:t>
            </a:r>
            <a:r>
              <a:rPr lang="ru-RU" sz="2600" b="1" dirty="0" smtClean="0">
                <a:latin typeface="Georgia" panose="02040502050405020303" pitchFamily="18" charset="0"/>
              </a:rPr>
              <a:t> 1 </a:t>
            </a:r>
            <a:r>
              <a:rPr lang="ru-RU" sz="2600" b="1" dirty="0">
                <a:latin typeface="Georgia" panose="02040502050405020303" pitchFamily="18" charset="0"/>
              </a:rPr>
              <a:t>сутки 1 час, сделав </a:t>
            </a:r>
            <a:r>
              <a:rPr lang="ru-RU" sz="2600" b="1" dirty="0" smtClean="0">
                <a:latin typeface="Georgia" panose="02040502050405020303" pitchFamily="18" charset="0"/>
              </a:rPr>
              <a:t>17 </a:t>
            </a:r>
            <a:r>
              <a:rPr lang="ru-RU" sz="2600" b="1" dirty="0">
                <a:latin typeface="Georgia" panose="02040502050405020303" pitchFamily="18" charset="0"/>
              </a:rPr>
              <a:t>витков вокруг </a:t>
            </a:r>
            <a:r>
              <a:rPr lang="ru-RU" sz="2600" b="1" dirty="0" smtClean="0">
                <a:latin typeface="Georgia" panose="02040502050405020303" pitchFamily="18" charset="0"/>
              </a:rPr>
              <a:t>Земли.</a:t>
            </a:r>
            <a:endParaRPr lang="ru-RU" sz="2600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485244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Герман Титов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6" y="3772467"/>
            <a:ext cx="1943745" cy="229473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82" y="2489455"/>
            <a:ext cx="2246842" cy="2995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3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Человек и космос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4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6" y="1052735"/>
            <a:ext cx="7848871" cy="2520281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16-18 июня </a:t>
            </a:r>
            <a:r>
              <a:rPr lang="ru-RU" sz="2400" b="1" dirty="0" smtClean="0">
                <a:latin typeface="Georgia" panose="02040502050405020303" pitchFamily="18" charset="0"/>
              </a:rPr>
              <a:t>1963г </a:t>
            </a:r>
            <a:r>
              <a:rPr lang="ru-RU" sz="2400" b="1" dirty="0">
                <a:latin typeface="Georgia" panose="02040502050405020303" pitchFamily="18" charset="0"/>
              </a:rPr>
              <a:t>— </a:t>
            </a:r>
            <a:r>
              <a:rPr lang="ru-RU" sz="2400" b="1" dirty="0" smtClean="0">
                <a:latin typeface="Georgia" panose="02040502050405020303" pitchFamily="18" charset="0"/>
              </a:rPr>
              <a:t>первый полёт </a:t>
            </a:r>
            <a:r>
              <a:rPr lang="ru-RU" sz="2400" b="1" dirty="0">
                <a:latin typeface="Georgia" panose="02040502050405020303" pitchFamily="18" charset="0"/>
              </a:rPr>
              <a:t>женщины-космонавта Валентины </a:t>
            </a:r>
            <a:r>
              <a:rPr lang="ru-RU" sz="2400" b="1" dirty="0" smtClean="0">
                <a:latin typeface="Georgia" panose="02040502050405020303" pitchFamily="18" charset="0"/>
              </a:rPr>
              <a:t>Терешковой.</a:t>
            </a:r>
            <a:endParaRPr lang="ru-RU" sz="24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Полёт продолжался трое суток, корабль совершил 48 витков вокруг Земли, пройдя почти </a:t>
            </a:r>
            <a:r>
              <a:rPr lang="ru-RU" sz="2400" b="1" dirty="0" smtClean="0">
                <a:latin typeface="Georgia" panose="02040502050405020303" pitchFamily="18" charset="0"/>
              </a:rPr>
              <a:t> 2 </a:t>
            </a:r>
            <a:r>
              <a:rPr lang="ru-RU" sz="2400" b="1" dirty="0">
                <a:latin typeface="Georgia" panose="02040502050405020303" pitchFamily="18" charset="0"/>
              </a:rPr>
              <a:t>млн. км</a:t>
            </a:r>
            <a:r>
              <a:rPr lang="ru-RU" sz="2400" b="1" dirty="0" smtClean="0">
                <a:latin typeface="Georgia" panose="02040502050405020303" pitchFamily="18" charset="0"/>
              </a:rPr>
              <a:t>. Назовите корабль, на котором был совершён полёт.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581127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«Восток -6»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6" y="3772467"/>
            <a:ext cx="1943745" cy="229473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Человек и космос 50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6" y="1052735"/>
            <a:ext cx="7920879" cy="2376265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18—19 марта 1965 года </a:t>
            </a:r>
            <a:r>
              <a:rPr lang="ru-RU" sz="2400" b="1" dirty="0" smtClean="0">
                <a:latin typeface="Georgia" panose="02040502050405020303" pitchFamily="18" charset="0"/>
              </a:rPr>
              <a:t>этот космонавт совместно </a:t>
            </a:r>
            <a:r>
              <a:rPr lang="ru-RU" sz="2400" b="1" dirty="0">
                <a:latin typeface="Georgia" panose="02040502050405020303" pitchFamily="18" charset="0"/>
              </a:rPr>
              <a:t>с Павлом Беляевым совершил полёт в космос на космическом корабле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«Восход-2» и первый в истории космонавтики выход </a:t>
            </a:r>
            <a:r>
              <a:rPr lang="ru-RU" sz="2400" b="1" dirty="0" smtClean="0">
                <a:latin typeface="Georgia" panose="02040502050405020303" pitchFamily="18" charset="0"/>
              </a:rPr>
              <a:t>в </a:t>
            </a:r>
            <a:r>
              <a:rPr lang="ru-RU" sz="2400" b="1" dirty="0">
                <a:latin typeface="Georgia" panose="02040502050405020303" pitchFamily="18" charset="0"/>
              </a:rPr>
              <a:t>открытый </a:t>
            </a:r>
            <a:r>
              <a:rPr lang="ru-RU" sz="2400" b="1" dirty="0" smtClean="0">
                <a:latin typeface="Georgia" panose="02040502050405020303" pitchFamily="18" charset="0"/>
              </a:rPr>
              <a:t>космос продолжительностью 12 </a:t>
            </a:r>
            <a:r>
              <a:rPr lang="ru-RU" sz="2400" b="1" dirty="0">
                <a:latin typeface="Georgia" panose="02040502050405020303" pitchFamily="18" charset="0"/>
              </a:rPr>
              <a:t>минут 9 секунд.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267610"/>
            <a:ext cx="46805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Алексей Леонов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6" y="3772467"/>
            <a:ext cx="1943745" cy="229473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46918"/>
            <a:ext cx="280277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8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Человек и космос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6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7" y="1052736"/>
            <a:ext cx="6264696" cy="792087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Назовите, что представлено вашему вниманию.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5414163"/>
            <a:ext cx="61472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Первый луноход "Луноход-1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"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7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6" y="3772467"/>
            <a:ext cx="1943745" cy="229473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99313"/>
            <a:ext cx="4978131" cy="33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Космические загадки 10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1"/>
            <a:ext cx="6120680" cy="2620888"/>
          </a:xfrm>
          <a:solidFill>
            <a:schemeClr val="bg1">
              <a:lumMod val="95000"/>
              <a:alpha val="6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Georgia" panose="02040502050405020303" pitchFamily="18" charset="0"/>
              </a:rPr>
              <a:t>Чтобы глаз вооружить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И со звёздами дружить,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Млечный путь увидеть чтоб, </a:t>
            </a:r>
            <a:r>
              <a:rPr lang="ru-RU" b="1" dirty="0">
                <a:latin typeface="Georgia" panose="02040502050405020303" pitchFamily="18" charset="0"/>
              </a:rPr>
              <a:t>н</a:t>
            </a:r>
            <a:r>
              <a:rPr lang="ru-RU" b="1" dirty="0" smtClean="0">
                <a:latin typeface="Georgia" panose="02040502050405020303" pitchFamily="18" charset="0"/>
              </a:rPr>
              <a:t>ужен мощный …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268760"/>
            <a:ext cx="1546225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52107" y="5867380"/>
            <a:ext cx="34702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Телескоп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7" name="Picture 3" descr="C:\Users\Администратор\Desktop\Рисунок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51647"/>
            <a:ext cx="2047875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«О чём речь…» 10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9" y="366785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95536" y="1052735"/>
            <a:ext cx="7920879" cy="187220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latin typeface="Georgia" panose="02040502050405020303" pitchFamily="18" charset="0"/>
              </a:rPr>
              <a:t>Состояние необыкновенной лёгкости, которое наступает при полёте в ракете или в космическом корабле с первой космической скоростью.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267610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Невесомость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1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«О чём речь…» 20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9" y="366785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5267610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Скафандр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1052735"/>
            <a:ext cx="7920879" cy="1584177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latin typeface="Georgia" panose="02040502050405020303" pitchFamily="18" charset="0"/>
              </a:rPr>
              <a:t> </a:t>
            </a:r>
            <a:r>
              <a:rPr lang="ru-RU" sz="2600" b="1" dirty="0" smtClean="0">
                <a:latin typeface="Georgia" panose="02040502050405020303" pitchFamily="18" charset="0"/>
              </a:rPr>
              <a:t> Как </a:t>
            </a:r>
            <a:r>
              <a:rPr lang="ru-RU" sz="2600" b="1" dirty="0">
                <a:latin typeface="Georgia" panose="02040502050405020303" pitchFamily="18" charset="0"/>
              </a:rPr>
              <a:t>называется космическая одежда космонавтов, которую иногда называют «мягкой кабиной»?  </a:t>
            </a:r>
          </a:p>
        </p:txBody>
      </p:sp>
    </p:spTree>
    <p:extLst>
      <p:ext uri="{BB962C8B-B14F-4D97-AF65-F5344CB8AC3E}">
        <p14:creationId xmlns:p14="http://schemas.microsoft.com/office/powerpoint/2010/main" val="32772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«О чём речь…» 30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9" y="366785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80163" y="4919008"/>
            <a:ext cx="46805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Первый искусственный спутник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240337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95537" y="1052737"/>
            <a:ext cx="6984776" cy="576064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Georgia" panose="02040502050405020303" pitchFamily="18" charset="0"/>
              </a:rPr>
              <a:t>Ч</a:t>
            </a:r>
            <a:r>
              <a:rPr lang="ru-RU" sz="2400" b="1" dirty="0" smtClean="0">
                <a:latin typeface="Georgia" panose="02040502050405020303" pitchFamily="18" charset="0"/>
              </a:rPr>
              <a:t>то представлено вашему вниманию?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«О чём речь…» 40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9" y="366785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11761" y="5431576"/>
            <a:ext cx="46805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Белка и Стрелка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1052735"/>
            <a:ext cx="7920879" cy="187220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latin typeface="Georgia" panose="02040502050405020303" pitchFamily="18" charset="0"/>
              </a:rPr>
              <a:t>Первые собаки-космонавты, совершившие суточный полет 19 августа 1960 года вокруг Земли и благополучно вернувшиеся на </a:t>
            </a:r>
            <a:r>
              <a:rPr lang="ru-RU" sz="2600" b="1" dirty="0" smtClean="0">
                <a:latin typeface="Georgia" panose="02040502050405020303" pitchFamily="18" charset="0"/>
              </a:rPr>
              <a:t>Землю. Назовите их.</a:t>
            </a:r>
            <a:endParaRPr lang="ru-RU" sz="2600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0" y="3140968"/>
            <a:ext cx="2984636" cy="273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«О чём речь…» 50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30" y="366785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5267610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12-04 ЮАГ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1052735"/>
            <a:ext cx="7920879" cy="2808313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latin typeface="Georgia" panose="02040502050405020303" pitchFamily="18" charset="0"/>
              </a:rPr>
              <a:t>После полёта Юрий Алексеевич Гагарин был награждён автомобилем – чёрной «Волгой» с именными номерами. В то время номер состоял из четырёх цифр и трёх букв. </a:t>
            </a:r>
            <a:r>
              <a:rPr lang="ru-RU" sz="2600" b="1" dirty="0" smtClean="0">
                <a:latin typeface="Georgia" panose="02040502050405020303" pitchFamily="18" charset="0"/>
              </a:rPr>
              <a:t>Какой </a:t>
            </a:r>
            <a:r>
              <a:rPr lang="ru-RU" sz="2600" b="1" dirty="0">
                <a:latin typeface="Georgia" panose="02040502050405020303" pitchFamily="18" charset="0"/>
              </a:rPr>
              <a:t>номер был на машине Гагарина, если он имел символическое значение? </a:t>
            </a:r>
          </a:p>
        </p:txBody>
      </p:sp>
    </p:spTree>
    <p:extLst>
      <p:ext uri="{BB962C8B-B14F-4D97-AF65-F5344CB8AC3E}">
        <p14:creationId xmlns:p14="http://schemas.microsoft.com/office/powerpoint/2010/main" val="17736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380" y="1996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«О чём речь…» 60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4" descr="C:\Users\Администратор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9" y="3667855"/>
            <a:ext cx="122555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9632" y="4771167"/>
            <a:ext cx="540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Международная космическая станция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27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87625" y="908720"/>
            <a:ext cx="5904656" cy="79208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latin typeface="Georgia" panose="02040502050405020303" pitchFamily="18" charset="0"/>
              </a:rPr>
              <a:t>Как расшифровывается МКС?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53" y="1894617"/>
            <a:ext cx="4267200" cy="2876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bliqueTop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641330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7789" y="5085184"/>
            <a:ext cx="5220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праздником</a:t>
            </a:r>
            <a:r>
              <a:rPr lang="ru-RU" sz="72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72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3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54868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https://img-fotki.yandex.ru/get/6411/134091466.13/0_8ecef_cac28b5c_S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3671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https://img-fotki.yandex.ru/get/4014/134091466.33b/0_13ce20_e9ba950f_S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2474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https://img-fotki.yandex.ru/get/71249/134091466.33c/0_13ce2a_b5c430d8_S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41277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https://img-fotki.yandex.ru/get/68668/134091466.33b/0_13ce21_50095b68_S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77281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https://img-fotki.yandex.ru/get/4127/134091466.6c/0_ae1a6_9b6d35d_S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0608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https://img-fotki.yandex.ru/get/9751/134091466.33b/0_13ce10_7f463caf_S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3488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https://img-fotki.yandex.ru/get/9257/134091466.e3/0_d15f3_2492cfe6_S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63691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https://img-fotki.yandex.ru/get/9557/134091466.e3/0_d15f2_7ac766d5_S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92494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https://img-fotki.yandex.ru/get/4134/134091466.74/0_b05b3_b9abba4_S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21297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https://img-fotki.yandex.ru/get/4135/134091466.74/0_b05b2_a20263d7_S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50100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http://www.listread.ru/photo/authors/longdesc/2588-konstantin_tsiolkovskiy.jpg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78904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http://portret.ru/i/GalleryMuseum/coeval/Korolev_S_P.jpg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07707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http://m.art-portrets.ru/pict2/titov-german-kosmonavt.jpg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365104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5"/>
              </a:rPr>
              <a:t>http://www.cavok.com.br/blog/wp-content/uploads/2015/03/darker_above_the_black_sea_by_leonov.jpg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494116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http://img-fotki.yandex.ru/get/6100/35519546.88/0_75a13_170f2fc5_XXL.jpeg.jpg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522920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7"/>
              </a:rPr>
              <a:t>http://i1.detiknigi.ru/1/2956/29558095/afacdb/ciolkovskij-put-k-zvzdam.jpg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55172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8"/>
              </a:rPr>
              <a:t>http://img-fotki.yandex.ru/get/6107/121447594.c8/0_83c25_ccf9ea46_XL.jpg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805264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9"/>
              </a:rPr>
              <a:t>http://yubik.net.ru/_ph/22/268092472.jpg?1404500288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188640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Интернет </a:t>
            </a:r>
            <a:r>
              <a:rPr lang="ru-RU" sz="2800" b="1" dirty="0" err="1" smtClean="0">
                <a:solidFill>
                  <a:schemeClr val="bg1"/>
                </a:solidFill>
              </a:rPr>
              <a:t>ресурся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Космические загадки 20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268760"/>
            <a:ext cx="1546225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051720" y="1600201"/>
            <a:ext cx="6120680" cy="2620888"/>
          </a:xfrm>
          <a:solidFill>
            <a:schemeClr val="bg1">
              <a:lumMod val="95000"/>
              <a:alpha val="6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Georgia" panose="02040502050405020303" pitchFamily="18" charset="0"/>
              </a:rPr>
              <a:t>Телескопом сотни лет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Изучают жизнь планет.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И расскажет  </a:t>
            </a:r>
            <a:r>
              <a:rPr lang="ru-RU" b="1" smtClean="0">
                <a:latin typeface="Georgia" panose="02040502050405020303" pitchFamily="18" charset="0"/>
              </a:rPr>
              <a:t>обо  всём</a:t>
            </a:r>
            <a:endParaRPr lang="ru-RU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Умный дядя …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52107" y="5867380"/>
            <a:ext cx="34702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Астроном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67050"/>
            <a:ext cx="2551930" cy="285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8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Космические загадки 30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268760"/>
            <a:ext cx="1546225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051720" y="1600201"/>
            <a:ext cx="6120680" cy="2620888"/>
          </a:xfrm>
          <a:solidFill>
            <a:schemeClr val="bg1">
              <a:lumMod val="95000"/>
              <a:alpha val="6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Georgia" panose="02040502050405020303" pitchFamily="18" charset="0"/>
              </a:rPr>
              <a:t>Астроном – он звездочёт,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знает всё наперечёт!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Только лучше звёзд видна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в небе полная …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52107" y="5867380"/>
            <a:ext cx="34702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Луна 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14222"/>
            <a:ext cx="1553085" cy="23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9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Космические загадки 40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268760"/>
            <a:ext cx="1546225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051720" y="1600201"/>
            <a:ext cx="6120680" cy="2620888"/>
          </a:xfrm>
          <a:solidFill>
            <a:schemeClr val="bg1">
              <a:lumMod val="95000"/>
              <a:alpha val="6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Georgia" panose="02040502050405020303" pitchFamily="18" charset="0"/>
              </a:rPr>
              <a:t>До луны не может птица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долететь и прилуниться,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но зато умеет это делать быстрая …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52107" y="5867380"/>
            <a:ext cx="34702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Ракета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5830"/>
            <a:ext cx="2907704" cy="30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4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Космические загадки 50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268760"/>
            <a:ext cx="1546225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051720" y="1600201"/>
            <a:ext cx="6552728" cy="2620888"/>
          </a:xfrm>
          <a:solidFill>
            <a:schemeClr val="bg1">
              <a:lumMod val="95000"/>
              <a:alpha val="6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Georgia" panose="02040502050405020303" pitchFamily="18" charset="0"/>
              </a:rPr>
              <a:t>У ракеты есть водитель,    Невесомости любитель.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По - </a:t>
            </a:r>
            <a:r>
              <a:rPr lang="ru-RU" b="1" dirty="0" err="1" smtClean="0">
                <a:latin typeface="Georgia" panose="02040502050405020303" pitchFamily="18" charset="0"/>
              </a:rPr>
              <a:t>английски</a:t>
            </a:r>
            <a:r>
              <a:rPr lang="ru-RU" b="1" dirty="0">
                <a:latin typeface="Georgia" panose="02040502050405020303" pitchFamily="18" charset="0"/>
              </a:rPr>
              <a:t>:</a:t>
            </a:r>
            <a:r>
              <a:rPr lang="ru-RU" b="1" dirty="0" smtClean="0">
                <a:latin typeface="Georgia" panose="02040502050405020303" pitchFamily="18" charset="0"/>
              </a:rPr>
              <a:t>«астронавт»,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А по - </a:t>
            </a:r>
            <a:r>
              <a:rPr lang="ru-RU" b="1" dirty="0" err="1" smtClean="0">
                <a:latin typeface="Georgia" panose="02040502050405020303" pitchFamily="18" charset="0"/>
              </a:rPr>
              <a:t>русски</a:t>
            </a:r>
            <a:r>
              <a:rPr lang="ru-RU" b="1" dirty="0" smtClean="0">
                <a:latin typeface="Georgia" panose="02040502050405020303" pitchFamily="18" charset="0"/>
              </a:rPr>
              <a:t>…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52107" y="5867380"/>
            <a:ext cx="34702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Космонавт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83338"/>
            <a:ext cx="1869955" cy="244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5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Космические загадки 60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03628" y="6093296"/>
            <a:ext cx="571504" cy="571504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" y="1268760"/>
            <a:ext cx="1546225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051720" y="1600201"/>
            <a:ext cx="6552728" cy="2620888"/>
          </a:xfrm>
          <a:solidFill>
            <a:schemeClr val="bg1">
              <a:lumMod val="95000"/>
              <a:alpha val="6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Космонавт сидит в ракете,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Проклиная всё на свете.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На орбите как назло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появилось…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52107" y="5867380"/>
            <a:ext cx="34702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НЛО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Администратор\Desktop\Рисунок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21" y="4214534"/>
            <a:ext cx="2742558" cy="20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1374</Words>
  <Application>Microsoft Office PowerPoint</Application>
  <PresentationFormat>Экран (4:3)</PresentationFormat>
  <Paragraphs>262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Calibri</vt:lpstr>
      <vt:lpstr>Georgia</vt:lpstr>
      <vt:lpstr>Тема Office</vt:lpstr>
      <vt:lpstr>Презентация PowerPoint</vt:lpstr>
      <vt:lpstr>Интеллектуальная игра «Что я знаю о космосе?»</vt:lpstr>
      <vt:lpstr>Презентация PowerPoint</vt:lpstr>
      <vt:lpstr>Космические загадки 10</vt:lpstr>
      <vt:lpstr>Космические загадки 20</vt:lpstr>
      <vt:lpstr>Космические загадки 30</vt:lpstr>
      <vt:lpstr>Космические загадки 40</vt:lpstr>
      <vt:lpstr>Космические загадки 50</vt:lpstr>
      <vt:lpstr>Космические загадки 60</vt:lpstr>
      <vt:lpstr>Ребусы 10</vt:lpstr>
      <vt:lpstr>Ребусы 20</vt:lpstr>
      <vt:lpstr>Ребусы 30</vt:lpstr>
      <vt:lpstr>Ребусы 40</vt:lpstr>
      <vt:lpstr>Ребусы 50</vt:lpstr>
      <vt:lpstr>Ребусы 60</vt:lpstr>
      <vt:lpstr>Планеты 10</vt:lpstr>
      <vt:lpstr>Планеты 20</vt:lpstr>
      <vt:lpstr>Планеты 30</vt:lpstr>
      <vt:lpstr>Планеты 40</vt:lpstr>
      <vt:lpstr>Планеты 50</vt:lpstr>
      <vt:lpstr>Планеты 60</vt:lpstr>
      <vt:lpstr>Художники о космосе 10</vt:lpstr>
      <vt:lpstr>Художники о космосе 20</vt:lpstr>
      <vt:lpstr>Художники о космосе 30</vt:lpstr>
      <vt:lpstr>Художники о космосе 40</vt:lpstr>
      <vt:lpstr>Художники о космосе 50</vt:lpstr>
      <vt:lpstr>Художники о космосе 60</vt:lpstr>
      <vt:lpstr>Учёные 10</vt:lpstr>
      <vt:lpstr>Учёные 20</vt:lpstr>
      <vt:lpstr>Учёные 30</vt:lpstr>
      <vt:lpstr>Учёные 40</vt:lpstr>
      <vt:lpstr>Учёные 50</vt:lpstr>
      <vt:lpstr>Учёные 60</vt:lpstr>
      <vt:lpstr>Человек и космос 10</vt:lpstr>
      <vt:lpstr>Человек и космос 20</vt:lpstr>
      <vt:lpstr>Человек и космос 30</vt:lpstr>
      <vt:lpstr>Человек и космос 40</vt:lpstr>
      <vt:lpstr>Человек и космос 50</vt:lpstr>
      <vt:lpstr>Человек и космос 60</vt:lpstr>
      <vt:lpstr>«О чём речь…» 10</vt:lpstr>
      <vt:lpstr>«О чём речь…» 20</vt:lpstr>
      <vt:lpstr>«О чём речь…» 30</vt:lpstr>
      <vt:lpstr>«О чём речь…» 40</vt:lpstr>
      <vt:lpstr>«О чём речь…» 50</vt:lpstr>
      <vt:lpstr>«О чём речь…» 60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Компьютер</cp:lastModifiedBy>
  <cp:revision>79</cp:revision>
  <dcterms:created xsi:type="dcterms:W3CDTF">2017-04-16T11:18:59Z</dcterms:created>
  <dcterms:modified xsi:type="dcterms:W3CDTF">2017-04-28T07:46:57Z</dcterms:modified>
</cp:coreProperties>
</file>