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80" r:id="rId4"/>
    <p:sldId id="281" r:id="rId5"/>
    <p:sldId id="283" r:id="rId6"/>
    <p:sldId id="282" r:id="rId7"/>
    <p:sldId id="284" r:id="rId8"/>
    <p:sldId id="285" r:id="rId9"/>
    <p:sldId id="286" r:id="rId10"/>
    <p:sldId id="287" r:id="rId11"/>
    <p:sldId id="288" r:id="rId12"/>
    <p:sldId id="289" r:id="rId13"/>
    <p:sldId id="29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56ABF-5B8C-463B-8529-DC5B2F00A320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6F4E-A3DD-46A8-BE6B-E619B7B68F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56ABF-5B8C-463B-8529-DC5B2F00A320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6F4E-A3DD-46A8-BE6B-E619B7B6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56ABF-5B8C-463B-8529-DC5B2F00A320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6F4E-A3DD-46A8-BE6B-E619B7B6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56ABF-5B8C-463B-8529-DC5B2F00A320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6F4E-A3DD-46A8-BE6B-E619B7B68F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56ABF-5B8C-463B-8529-DC5B2F00A320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6F4E-A3DD-46A8-BE6B-E619B7B6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56ABF-5B8C-463B-8529-DC5B2F00A320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6F4E-A3DD-46A8-BE6B-E619B7B6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56ABF-5B8C-463B-8529-DC5B2F00A320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6F4E-A3DD-46A8-BE6B-E619B7B6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56ABF-5B8C-463B-8529-DC5B2F00A320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6F4E-A3DD-46A8-BE6B-E619B7B6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56ABF-5B8C-463B-8529-DC5B2F00A320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6F4E-A3DD-46A8-BE6B-E619B7B6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56ABF-5B8C-463B-8529-DC5B2F00A320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6F4E-A3DD-46A8-BE6B-E619B7B6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56ABF-5B8C-463B-8529-DC5B2F00A320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6F4E-A3DD-46A8-BE6B-E619B7B6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37A56ABF-5B8C-463B-8529-DC5B2F00A320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2A9B6F4E-A3DD-46A8-BE6B-E619B7B6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plus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7686" y="4643446"/>
            <a:ext cx="4629160" cy="1752600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ученица 4 В класса</a:t>
            </a:r>
          </a:p>
          <a:p>
            <a:pPr algn="l"/>
            <a:r>
              <a:rPr lang="ru-RU"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МБОУ лицея «Технический»</a:t>
            </a:r>
          </a:p>
          <a:p>
            <a:pPr algn="l"/>
            <a:r>
              <a:rPr lang="ru-RU"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Власова Полина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76672"/>
            <a:ext cx="8964488" cy="218143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accent6">
                    <a:lumMod val="50000"/>
                  </a:schemeClr>
                </a:solidFill>
                <a:latin typeface="a_AlbionicExp" panose="020B0905060703020204" pitchFamily="34" charset="-52"/>
              </a:rPr>
              <a:t/>
            </a:r>
            <a:br>
              <a:rPr lang="ru-RU" sz="5400" dirty="0" smtClean="0">
                <a:solidFill>
                  <a:schemeClr val="accent6">
                    <a:lumMod val="50000"/>
                  </a:schemeClr>
                </a:solidFill>
                <a:latin typeface="a_AlbionicExp" panose="020B0905060703020204" pitchFamily="34" charset="-52"/>
              </a:rPr>
            </a:br>
            <a:r>
              <a:rPr lang="ru-RU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lbionicExp" panose="020B0905060703020204" pitchFamily="34" charset="-52"/>
              </a:rPr>
              <a:t>КУРИТЬ – 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lbionicExp" panose="020B0905060703020204" pitchFamily="34" charset="-52"/>
              </a:rPr>
              <a:t>ЗДОРОВЬЮ ВРЕДИТЬ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AlbionicExp" panose="020B0905060703020204" pitchFamily="34" charset="-5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1538" y="10715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789040"/>
            <a:ext cx="2703661" cy="2703661"/>
          </a:xfrm>
          <a:prstGeom prst="rect">
            <a:avLst/>
          </a:prstGeo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9720" y="116632"/>
            <a:ext cx="9006776" cy="1584176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kern="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Дым сигарет вреден окружающим.</a:t>
            </a:r>
            <a:endParaRPr lang="ru-RU" sz="2400" kern="0" spc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endParaRPr lang="ru-RU" sz="2400" kern="0" spc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18" name="Picture 2" descr="http://unim.su/wp-content/uploads/2016/03/b2d444afc8e7ab84382df6202ea026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908720"/>
            <a:ext cx="9108505" cy="59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3690844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9720" y="116632"/>
            <a:ext cx="9006776" cy="2304256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kern="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Самое пагубное воздействие оказывает курение на детский организм. Курящие ученики отстают в учебе, становятся рассеянными, ленивыми, грубыми.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kern="0" spc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 них </a:t>
            </a:r>
            <a:r>
              <a:rPr lang="ru-RU" sz="2400" kern="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ухудшается память, зрение, умственная работоспособность. Они отстают в развитии от своих сверстников.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endParaRPr lang="ru-RU" sz="2400" kern="0" spc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2" name="Picture 2" descr="http://new.stihi.ru/pics/2014/01/31/12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643" y="2348880"/>
            <a:ext cx="6722741" cy="436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1467482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static.ow.ly/photos/original/7tEl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3" b="9224"/>
          <a:stretch/>
        </p:blipFill>
        <p:spPr bwMode="auto">
          <a:xfrm>
            <a:off x="2671788" y="2341132"/>
            <a:ext cx="3816424" cy="4516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9720" y="116632"/>
            <a:ext cx="9006776" cy="2304256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Курение – медленная смерть!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От </a:t>
            </a:r>
            <a:r>
              <a:rPr lang="ru-RU" sz="2400" b="1" dirty="0">
                <a:solidFill>
                  <a:srgbClr val="FF0000"/>
                </a:solidFill>
              </a:rPr>
              <a:t>причин, связанных с употреблением табака, </a:t>
            </a:r>
            <a:r>
              <a:rPr lang="ru-RU" sz="2400" b="1" dirty="0" smtClean="0">
                <a:solidFill>
                  <a:srgbClr val="FF0000"/>
                </a:solidFill>
              </a:rPr>
              <a:t>умирает </a:t>
            </a:r>
            <a:r>
              <a:rPr lang="ru-RU" sz="2400" b="1" dirty="0">
                <a:solidFill>
                  <a:srgbClr val="FF0000"/>
                </a:solidFill>
              </a:rPr>
              <a:t>каждый </a:t>
            </a:r>
            <a:r>
              <a:rPr lang="ru-RU" sz="2400" b="1" dirty="0" smtClean="0">
                <a:solidFill>
                  <a:srgbClr val="FF0000"/>
                </a:solidFill>
              </a:rPr>
              <a:t>пятый.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По </a:t>
            </a:r>
            <a:r>
              <a:rPr lang="ru-RU" sz="2400" b="1" dirty="0">
                <a:solidFill>
                  <a:srgbClr val="FF0000"/>
                </a:solidFill>
              </a:rPr>
              <a:t>данным Всемирной Организации Здравоохранения</a:t>
            </a:r>
            <a:r>
              <a:rPr lang="ru-RU" sz="2400" b="1" dirty="0" smtClean="0">
                <a:solidFill>
                  <a:srgbClr val="FF0000"/>
                </a:solidFill>
              </a:rPr>
              <a:t>:</a:t>
            </a:r>
            <a:endParaRPr lang="ru-RU" sz="2400" b="1" dirty="0">
              <a:solidFill>
                <a:srgbClr val="FF0000"/>
              </a:solidFill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>
                <a:solidFill>
                  <a:srgbClr val="FF0000"/>
                </a:solidFill>
              </a:rPr>
              <a:t>ЕЖЕГОДНО  ОТ КУРЕНИЯ УМИРАЮТ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>
                <a:solidFill>
                  <a:srgbClr val="FF0000"/>
                </a:solidFill>
              </a:rPr>
              <a:t>3 миллиона человек  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endParaRPr lang="ru-RU" sz="2400" b="1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400" b="1" dirty="0" smtClean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solidFill>
                  <a:srgbClr val="FF0000"/>
                </a:solidFill>
              </a:rPr>
              <a:t/>
            </a:r>
            <a:br>
              <a:rPr lang="ru-RU" sz="1600" dirty="0">
                <a:solidFill>
                  <a:srgbClr val="FF0000"/>
                </a:solidFill>
              </a:rPr>
            </a:br>
            <a:endParaRPr lang="ru-RU" sz="2400" kern="0" spc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575110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9720" y="1628800"/>
            <a:ext cx="9006776" cy="2304256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endParaRPr lang="ru-RU" sz="2400" b="1" dirty="0" smtClean="0">
              <a:solidFill>
                <a:srgbClr val="FF0000"/>
              </a:solidFill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endParaRPr lang="ru-RU" sz="2400" b="1" dirty="0">
              <a:solidFill>
                <a:srgbClr val="FF0000"/>
              </a:solidFill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endParaRPr lang="ru-RU" sz="2400" b="1" dirty="0" smtClean="0">
              <a:solidFill>
                <a:srgbClr val="FF0000"/>
              </a:solidFill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endParaRPr lang="ru-RU" sz="2400" b="1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400" b="1" dirty="0" smtClean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solidFill>
                  <a:srgbClr val="FF0000"/>
                </a:solidFill>
              </a:rPr>
              <a:t/>
            </a:r>
            <a:br>
              <a:rPr lang="ru-RU" sz="1600" dirty="0">
                <a:solidFill>
                  <a:srgbClr val="FF0000"/>
                </a:solidFill>
              </a:rPr>
            </a:br>
            <a:endParaRPr lang="ru-RU" sz="2400" kern="0" spc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975755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gorodnabire.ru/media/kunena/attachments/9581/1_2014-11-05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280" y="4005064"/>
            <a:ext cx="5581650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60648"/>
            <a:ext cx="79248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  <a:latin typeface="a_AlbionicExp" panose="020B0905060703020204" pitchFamily="34" charset="-52"/>
              </a:rPr>
              <a:t>Из истории</a:t>
            </a:r>
            <a:endParaRPr lang="ru-RU" sz="4800" dirty="0">
              <a:solidFill>
                <a:srgbClr val="FF0000"/>
              </a:solidFill>
              <a:latin typeface="a_AlbionicExp" panose="020B0905060703020204" pitchFamily="34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75856" y="1268760"/>
            <a:ext cx="5410944" cy="26249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Европейцам долгое время было неизвестно курение табака. В Европу табак был ввезён  из Америки . Его завёз известный  мореплаватель Христофор Колумб  в 1496 году.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://geonetia.ru/proekt/slov_proect3/images/img_40627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9" r="7066" b="5007"/>
          <a:stretch/>
        </p:blipFill>
        <p:spPr bwMode="auto">
          <a:xfrm>
            <a:off x="107505" y="1340768"/>
            <a:ext cx="3168351" cy="4155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9720" y="116632"/>
            <a:ext cx="9006776" cy="2016224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kern="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Россию табак был завезён </a:t>
            </a:r>
            <a:r>
              <a:rPr lang="ru-RU" sz="2400" kern="0" spc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англичанами </a:t>
            </a:r>
            <a:r>
              <a:rPr lang="ru-RU" sz="2400" kern="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немцами в начале 17 века. Табак – это однолетнее </a:t>
            </a:r>
            <a:r>
              <a:rPr lang="ru-RU" sz="2400" kern="0" spc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растение, </a:t>
            </a:r>
            <a:r>
              <a:rPr lang="ru-RU" sz="2400" kern="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листьях которого содержится никотин - сильнодействующее </a:t>
            </a:r>
            <a:r>
              <a:rPr lang="ru-RU" sz="2400" kern="0" spc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вещество</a:t>
            </a:r>
            <a:r>
              <a:rPr lang="ru-RU" sz="2400" kern="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влияющее непосредственно на нервную систему. </a:t>
            </a:r>
          </a:p>
        </p:txBody>
      </p:sp>
      <p:pic>
        <p:nvPicPr>
          <p:cNvPr id="2050" name="Picture 2" descr="http://hovrashok.com.ua/images/Nov/22/c46d696164118c9bd517b87011548c96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57876"/>
            <a:ext cx="6552728" cy="4783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7563374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9720" y="116632"/>
            <a:ext cx="9006776" cy="1584176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kern="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Курение и нюхание табака жестоко преследовалось в России. Уличенные в курении строго наказывались: их пытали и били кнутом, а торговцам отрезали носы, </a:t>
            </a:r>
            <a:r>
              <a:rPr lang="ru-RU" sz="2400" kern="0" spc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уши и </a:t>
            </a:r>
            <a:r>
              <a:rPr lang="ru-RU" sz="2400" kern="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ссылали в далёкие города.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18" y="1772816"/>
            <a:ext cx="8704968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2929194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9720" y="116632"/>
            <a:ext cx="9006776" cy="936104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kern="0" spc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приходом к власти Петра I был отменён запрет на курение. Люди постепенно пристрастились к курению. </a:t>
            </a:r>
            <a:endParaRPr lang="ru-RU" sz="2400" kern="0" spc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http://nashaplaneta.su/_nw/128/5215716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48" y="1115608"/>
            <a:ext cx="7917576" cy="5278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582554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9720" y="116632"/>
            <a:ext cx="9006776" cy="1584176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kern="0" spc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Произошло </a:t>
            </a:r>
            <a:r>
              <a:rPr lang="ru-RU" sz="2400" kern="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потому, что в состав табака входят вещества, способные вызвать зависимость от него.</a:t>
            </a:r>
          </a:p>
        </p:txBody>
      </p:sp>
      <p:pic>
        <p:nvPicPr>
          <p:cNvPr id="5" name="Picture 2" descr="C:\Documents and Settings\Slava\Рабочий стол\Документы Галя\Курение\Картинки курение\курение на Рус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052736"/>
            <a:ext cx="6202661" cy="5710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1756234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9720" y="116632"/>
            <a:ext cx="9006776" cy="864096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kern="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дыме  сигарет содержится более 30 отравляющих организм человека веществ: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3528" y="1124744"/>
            <a:ext cx="8352928" cy="3028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никотин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аммиак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угарный 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</a:t>
            </a:r>
          </a:p>
          <a:p>
            <a:pPr marL="914400" lvl="1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синильная 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кислота</a:t>
            </a:r>
          </a:p>
          <a:p>
            <a:pPr marL="914400" lvl="1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пиридин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метанол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формальдегид</a:t>
            </a:r>
          </a:p>
          <a:p>
            <a:pPr marL="914400" lvl="1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радиоактивные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вещества: полоний, свинец, висмут, смолы, деготь и другие. </a:t>
            </a:r>
          </a:p>
          <a:p>
            <a:endParaRPr lang="ru-RU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344" y="3977680"/>
            <a:ext cx="5415296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026790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96000"/>
                <a:shade val="100000"/>
                <a:alpha val="100000"/>
                <a:satMod val="140000"/>
              </a:schemeClr>
            </a:gs>
            <a:gs pos="31000">
              <a:schemeClr val="bg1">
                <a:tint val="100000"/>
                <a:shade val="90000"/>
                <a:alpha val="100000"/>
              </a:schemeClr>
            </a:gs>
            <a:gs pos="100000">
              <a:schemeClr val="bg1">
                <a:tint val="100000"/>
                <a:shade val="80000"/>
                <a:alpha val="1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9720" y="116632"/>
            <a:ext cx="9006776" cy="864096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kern="0" spc="0" dirty="0" smtClean="0">
                <a:latin typeface="Arial" panose="020B0604020202020204" pitchFamily="34" charset="0"/>
                <a:cs typeface="Arial" panose="020B0604020202020204" pitchFamily="34" charset="0"/>
              </a:rPr>
              <a:t>ЗАПОМНИТЕ:</a:t>
            </a:r>
            <a:endParaRPr lang="ru-RU" sz="3600" b="1" kern="0" spc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980728"/>
            <a:ext cx="871296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i="1" dirty="0">
                <a:latin typeface="Arial Narrow" pitchFamily="34" charset="0"/>
              </a:rPr>
              <a:t>Курение загрязняет лёгкие.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i="1" dirty="0" smtClean="0">
                <a:latin typeface="Arial Narrow" pitchFamily="34" charset="0"/>
              </a:rPr>
              <a:t>Курение </a:t>
            </a:r>
            <a:r>
              <a:rPr lang="ru-RU" sz="2400" b="1" i="1" dirty="0">
                <a:latin typeface="Arial Narrow" pitchFamily="34" charset="0"/>
              </a:rPr>
              <a:t>затрудняет проникновение  кислорода в организм.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i="1" dirty="0" smtClean="0">
                <a:latin typeface="Arial Narrow" pitchFamily="34" charset="0"/>
              </a:rPr>
              <a:t>Курение </a:t>
            </a:r>
            <a:r>
              <a:rPr lang="ru-RU" sz="2400" b="1" i="1" dirty="0">
                <a:latin typeface="Arial Narrow" pitchFamily="34" charset="0"/>
              </a:rPr>
              <a:t>затрудняет нормальную работу сердца, оно быстро изнашивается.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i="1" dirty="0" smtClean="0">
                <a:latin typeface="Arial Narrow" pitchFamily="34" charset="0"/>
              </a:rPr>
              <a:t>От </a:t>
            </a:r>
            <a:r>
              <a:rPr lang="ru-RU" sz="2400" b="1" i="1" dirty="0">
                <a:latin typeface="Arial Narrow" pitchFamily="34" charset="0"/>
              </a:rPr>
              <a:t>курения желтеют зубы</a:t>
            </a:r>
            <a:r>
              <a:rPr lang="ru-RU" sz="2400" b="1" i="1" dirty="0" smtClean="0">
                <a:latin typeface="Arial Narrow" pitchFamily="34" charset="0"/>
              </a:rPr>
              <a:t>,  </a:t>
            </a:r>
            <a:r>
              <a:rPr lang="ru-RU" sz="2400" b="1" i="1" dirty="0">
                <a:latin typeface="Arial Narrow" pitchFamily="34" charset="0"/>
              </a:rPr>
              <a:t>появляется дурной запах  во рту.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i="1" u="sng" dirty="0" smtClean="0">
                <a:latin typeface="Arial Narrow" pitchFamily="34" charset="0"/>
              </a:rPr>
              <a:t>Каждая </a:t>
            </a:r>
            <a:r>
              <a:rPr lang="ru-RU" sz="2400" b="1" i="1" u="sng" dirty="0">
                <a:latin typeface="Arial Narrow" pitchFamily="34" charset="0"/>
              </a:rPr>
              <a:t>сигарета отнимает от 5 </a:t>
            </a:r>
            <a:r>
              <a:rPr lang="ru-RU" sz="2400" b="1" i="1" u="sng" dirty="0" smtClean="0">
                <a:latin typeface="Arial Narrow" pitchFamily="34" charset="0"/>
              </a:rPr>
              <a:t>  </a:t>
            </a:r>
            <a:r>
              <a:rPr lang="ru-RU" sz="2400" b="1" i="1" u="sng" dirty="0">
                <a:latin typeface="Arial Narrow" pitchFamily="34" charset="0"/>
              </a:rPr>
              <a:t>до 15 минут жизни.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9472804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9720" y="116632"/>
            <a:ext cx="9006776" cy="1584176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kern="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Больше всего от курения страдают </a:t>
            </a:r>
            <a:r>
              <a:rPr lang="ru-RU" sz="2400" kern="0" spc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лёгкие</a:t>
            </a:r>
            <a:r>
              <a:rPr lang="ru-RU" sz="2400" kern="0" spc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2400" kern="0" spc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endParaRPr lang="ru-RU" sz="2400" kern="0" spc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endParaRPr lang="ru-RU" sz="2400" kern="0" spc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kern="0" spc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Лёгкие здорового человека            Лёгкие курильщика</a:t>
            </a:r>
            <a:endParaRPr lang="ru-RU" sz="2400" b="1" kern="0" spc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5352"/>
            <a:ext cx="914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7439900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403</TotalTime>
  <Words>314</Words>
  <Application>Microsoft Office PowerPoint</Application>
  <PresentationFormat>Экран (4:3)</PresentationFormat>
  <Paragraphs>47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Горизонт</vt:lpstr>
      <vt:lpstr> КУРИТЬ – ЗДОРОВЬЮ ВРЕДИТЬ</vt:lpstr>
      <vt:lpstr>Из истории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 вреде курения</dc:title>
  <dc:creator>к</dc:creator>
  <cp:lastModifiedBy>Наталья</cp:lastModifiedBy>
  <cp:revision>61</cp:revision>
  <dcterms:created xsi:type="dcterms:W3CDTF">2010-10-11T17:50:33Z</dcterms:created>
  <dcterms:modified xsi:type="dcterms:W3CDTF">2017-05-10T06:36:41Z</dcterms:modified>
</cp:coreProperties>
</file>