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9483-ACEE-4D10-B7D7-2CA2D5215507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E21E5-4BD7-4A94-A433-5E6E5C43F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9483-ACEE-4D10-B7D7-2CA2D5215507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E21E5-4BD7-4A94-A433-5E6E5C43F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9483-ACEE-4D10-B7D7-2CA2D5215507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E21E5-4BD7-4A94-A433-5E6E5C43F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9483-ACEE-4D10-B7D7-2CA2D5215507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E21E5-4BD7-4A94-A433-5E6E5C43F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9483-ACEE-4D10-B7D7-2CA2D5215507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E21E5-4BD7-4A94-A433-5E6E5C43F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9483-ACEE-4D10-B7D7-2CA2D5215507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E21E5-4BD7-4A94-A433-5E6E5C43F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9483-ACEE-4D10-B7D7-2CA2D5215507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E21E5-4BD7-4A94-A433-5E6E5C43F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9483-ACEE-4D10-B7D7-2CA2D5215507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E21E5-4BD7-4A94-A433-5E6E5C43F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9483-ACEE-4D10-B7D7-2CA2D5215507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E21E5-4BD7-4A94-A433-5E6E5C43F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9483-ACEE-4D10-B7D7-2CA2D5215507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E21E5-4BD7-4A94-A433-5E6E5C43F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B9483-ACEE-4D10-B7D7-2CA2D5215507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E21E5-4BD7-4A94-A433-5E6E5C43F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B9483-ACEE-4D10-B7D7-2CA2D5215507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E21E5-4BD7-4A94-A433-5E6E5C43F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library.ru/text/1088/p.24/index.html" TargetMode="External"/><Relationship Id="rId2" Type="http://schemas.openxmlformats.org/officeDocument/2006/relationships/hyperlink" Target="http://ilibrary.ru/text/1088/p.15/index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poem.ru/fet/zerkalo-v-zerkalo.aspx" TargetMode="External"/><Relationship Id="rId5" Type="http://schemas.openxmlformats.org/officeDocument/2006/relationships/hyperlink" Target="http://ilibrary.ru/text/436/p.2/index.html" TargetMode="External"/><Relationship Id="rId4" Type="http://schemas.openxmlformats.org/officeDocument/2006/relationships/hyperlink" Target="http://www.liveinternet.ru/users/3701366/post130881045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571480"/>
            <a:ext cx="7529538" cy="3028970"/>
          </a:xfrm>
        </p:spPr>
        <p:txBody>
          <a:bodyPr>
            <a:normAutofit/>
          </a:bodyPr>
          <a:lstStyle/>
          <a:p>
            <a:r>
              <a:rPr lang="ru-RU" b="1" i="1" dirty="0"/>
              <a:t>Описание русских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народных </a:t>
            </a:r>
            <a:r>
              <a:rPr lang="ru-RU" b="1" i="1" dirty="0"/>
              <a:t>обрядов </a:t>
            </a:r>
            <a:br>
              <a:rPr lang="ru-RU" b="1" i="1" dirty="0"/>
            </a:br>
            <a:r>
              <a:rPr lang="ru-RU" b="1" i="1" dirty="0"/>
              <a:t>в произведениях русских писателей 19 века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3786190"/>
            <a:ext cx="4643470" cy="2714644"/>
          </a:xfrm>
        </p:spPr>
        <p:txBody>
          <a:bodyPr>
            <a:noAutofit/>
          </a:bodyPr>
          <a:lstStyle/>
          <a:p>
            <a:pPr algn="r"/>
            <a:r>
              <a:rPr lang="ru-RU" sz="2000" dirty="0">
                <a:solidFill>
                  <a:schemeClr val="tx1"/>
                </a:solidFill>
              </a:rPr>
              <a:t>Автор </a:t>
            </a:r>
            <a:r>
              <a:rPr lang="ru-RU" sz="2000" dirty="0" smtClean="0">
                <a:solidFill>
                  <a:schemeClr val="tx1"/>
                </a:solidFill>
              </a:rPr>
              <a:t>работы:</a:t>
            </a:r>
            <a:endParaRPr lang="ru-RU" sz="2000" dirty="0">
              <a:solidFill>
                <a:schemeClr val="tx1"/>
              </a:solidFill>
            </a:endParaRPr>
          </a:p>
          <a:p>
            <a:pPr algn="r"/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err="1">
                <a:solidFill>
                  <a:schemeClr val="tx1"/>
                </a:solidFill>
              </a:rPr>
              <a:t>Водясова</a:t>
            </a:r>
            <a:r>
              <a:rPr lang="ru-RU" sz="2000" b="1" dirty="0">
                <a:solidFill>
                  <a:schemeClr val="tx1"/>
                </a:solidFill>
              </a:rPr>
              <a:t> Полина Романовна,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7 </a:t>
            </a:r>
            <a:r>
              <a:rPr lang="ru-RU" sz="2000" b="1" dirty="0">
                <a:solidFill>
                  <a:schemeClr val="tx1"/>
                </a:solidFill>
              </a:rPr>
              <a:t>«Г» класс  </a:t>
            </a:r>
            <a:r>
              <a:rPr lang="ru-RU" sz="2000" b="1" dirty="0" smtClean="0">
                <a:solidFill>
                  <a:schemeClr val="tx1"/>
                </a:solidFill>
              </a:rPr>
              <a:t>МБОУ </a:t>
            </a:r>
            <a:r>
              <a:rPr lang="ru-RU" sz="2000" b="1" dirty="0">
                <a:solidFill>
                  <a:schemeClr val="tx1"/>
                </a:solidFill>
              </a:rPr>
              <a:t>«Гимназия №11»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г</a:t>
            </a:r>
            <a:r>
              <a:rPr lang="ru-RU" sz="2000" b="1" dirty="0">
                <a:solidFill>
                  <a:schemeClr val="tx1"/>
                </a:solidFill>
              </a:rPr>
              <a:t>. Бийск</a:t>
            </a:r>
            <a:endParaRPr lang="ru-RU" sz="2000" dirty="0">
              <a:solidFill>
                <a:schemeClr val="tx1"/>
              </a:solidFill>
            </a:endParaRP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Научный руководитель: </a:t>
            </a:r>
            <a:endParaRPr lang="ru-RU" sz="2000" dirty="0">
              <a:solidFill>
                <a:schemeClr val="tx1"/>
              </a:solidFill>
            </a:endParaRPr>
          </a:p>
          <a:p>
            <a:pPr algn="r"/>
            <a:r>
              <a:rPr lang="ru-RU" sz="2000" b="1" dirty="0">
                <a:solidFill>
                  <a:schemeClr val="tx1"/>
                </a:solidFill>
              </a:rPr>
              <a:t>Ларцева Ольга Валерьевна, </a:t>
            </a:r>
            <a:endParaRPr lang="ru-RU" sz="2000" dirty="0">
              <a:solidFill>
                <a:schemeClr val="tx1"/>
              </a:solidFill>
            </a:endParaRPr>
          </a:p>
          <a:p>
            <a:pPr algn="r"/>
            <a:r>
              <a:rPr lang="ru-RU" sz="2000" b="1" dirty="0">
                <a:solidFill>
                  <a:schemeClr val="tx1"/>
                </a:solidFill>
              </a:rPr>
              <a:t>учитель русского языка и литературы</a:t>
            </a:r>
            <a:endParaRPr lang="ru-RU" sz="2000" dirty="0">
              <a:solidFill>
                <a:schemeClr val="tx1"/>
              </a:solidFill>
            </a:endParaRPr>
          </a:p>
          <a:p>
            <a:pPr algn="r"/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r>
              <a:rPr lang="ru-RU" b="1" dirty="0" smtClean="0"/>
              <a:t>Библиографический список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786" y="1500174"/>
            <a:ext cx="814393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Гоголь Н. В. «Вечер накануне Ивана Купала». [Электронный ресурс]. – Режим доступа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2"/>
              </a:rPr>
              <a:t>http://ilibrary.ru/text/1088/p.15/index.html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Гоголь Н. В. «Ночь перед рождеством». [Электронный ресурс]. – Режим доступа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3"/>
              </a:rPr>
              <a:t>http://ilibrary.ru/text/1088/p.24/index.html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Жуковский В. А. «Светлана». [Электронный ресурс]. – Режим доступа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4"/>
              </a:rPr>
              <a:t>http://www.liveinternet.ru/users/3701366/post130881045/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Пушкин А. С. «Евгений Онегин». [Электронный ресурс]. – Режим доступа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5"/>
              </a:rPr>
              <a:t>http://ilibrary.ru/text/436/p.2/index.html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Фет А. А. «Зеркало в зеркало, с трепетным лепетом…». [Электронный ресурс]. – Режим доступа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6"/>
              </a:rPr>
              <a:t>http://rupoem.ru/fet/zerkalo-v-zerkalo.aspx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nime-knigi-16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3786190"/>
            <a:ext cx="2590815" cy="24288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28794" y="1500174"/>
            <a:ext cx="5857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/>
              <a:t>Спасибо </a:t>
            </a:r>
          </a:p>
          <a:p>
            <a:pPr algn="ctr"/>
            <a:r>
              <a:rPr lang="ru-RU" sz="4800" b="1" i="1" dirty="0" smtClean="0"/>
              <a:t>за внимание!</a:t>
            </a:r>
            <a:endParaRPr lang="ru-RU" sz="4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Введение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1643049"/>
            <a:ext cx="692948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	Актуальность данного исследования в настоящее время заключается в воспитании у современного русского человека патриотизма, интереса к культуре России, к национальному фольклору и русской классической литературе с опорой на обряды и обычаи русского народа.</a:t>
            </a:r>
          </a:p>
          <a:p>
            <a:r>
              <a:rPr lang="ru-RU" sz="2400" dirty="0" smtClean="0"/>
              <a:t>	Объектом данного исследования является произведения русских авторов 19 века: А. С. Пушкина, А. А. Фета, В. А. Жуковского, Н. В. Гоголя.</a:t>
            </a:r>
          </a:p>
          <a:p>
            <a:r>
              <a:rPr lang="ru-RU" sz="2400" dirty="0" smtClean="0"/>
              <a:t>	Предметом – особенности изображения русских обрядов в произведениях данных авторов.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Введение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643050"/>
            <a:ext cx="76438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	Цель работы – рассмотреть, как отражаются русские обряды в произведениях русских писателей.</a:t>
            </a:r>
          </a:p>
          <a:p>
            <a:r>
              <a:rPr lang="ru-RU" sz="2400" dirty="0" smtClean="0"/>
              <a:t>	Для достижения этой цели были поставлены следующие задачи:</a:t>
            </a:r>
          </a:p>
          <a:p>
            <a:r>
              <a:rPr lang="ru-RU" sz="2400" dirty="0" smtClean="0"/>
              <a:t>1. Изучить произведения с описаниями русских обрядов.</a:t>
            </a:r>
          </a:p>
          <a:p>
            <a:r>
              <a:rPr lang="ru-RU" sz="2400" dirty="0" smtClean="0"/>
              <a:t>2. Рассмотреть особенности изображения русских обрядов.</a:t>
            </a:r>
          </a:p>
          <a:p>
            <a:r>
              <a:rPr lang="ru-RU" sz="2400" dirty="0" smtClean="0"/>
              <a:t>	Материалом для исследовательской работы послужили тексты А. С. Пушкина «Евгений Онегин», А. А. Фета «Зеркало в зеркало, с трепетным лепетом…», В. А. Жуковского «Светлана», Н. В. Гоголя «Вечер накануне Ивана Купала» и «Ночь перед рождеством».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Гадание на </a:t>
            </a:r>
            <a:r>
              <a:rPr lang="ru-RU" b="1" dirty="0" smtClean="0"/>
              <a:t>суженого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2000240"/>
            <a:ext cx="435771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/>
              <a:t>Татьяна на широкой двор</a:t>
            </a:r>
          </a:p>
          <a:p>
            <a:r>
              <a:rPr lang="ru-RU" sz="2000" b="1" i="1" dirty="0"/>
              <a:t>В открытом платьице выходит,</a:t>
            </a:r>
          </a:p>
          <a:p>
            <a:r>
              <a:rPr lang="ru-RU" sz="2000" b="1" i="1" dirty="0"/>
              <a:t>На месяц зеркало наводит;</a:t>
            </a:r>
          </a:p>
          <a:p>
            <a:r>
              <a:rPr lang="ru-RU" sz="2000" b="1" i="1" dirty="0"/>
              <a:t>Но в темном зеркале одна</a:t>
            </a:r>
          </a:p>
          <a:p>
            <a:r>
              <a:rPr lang="ru-RU" sz="2000" b="1" i="1" dirty="0"/>
              <a:t>Дрожит печальная луна...</a:t>
            </a:r>
          </a:p>
          <a:p>
            <a:r>
              <a:rPr lang="ru-RU" sz="2000" b="1" i="1" dirty="0"/>
              <a:t>Чу... снег хрустит... прохожий; дева</a:t>
            </a:r>
          </a:p>
          <a:p>
            <a:r>
              <a:rPr lang="ru-RU" sz="2000" b="1" i="1" dirty="0"/>
              <a:t>К нему на цыпочках летит,</a:t>
            </a:r>
          </a:p>
          <a:p>
            <a:r>
              <a:rPr lang="ru-RU" sz="2000" b="1" i="1" dirty="0"/>
              <a:t>И голосок ее звучит</a:t>
            </a:r>
          </a:p>
          <a:p>
            <a:r>
              <a:rPr lang="ru-RU" sz="2000" b="1" i="1" dirty="0"/>
              <a:t>Нежней свирельного напева:</a:t>
            </a:r>
          </a:p>
          <a:p>
            <a:r>
              <a:rPr lang="ru-RU" sz="2000" b="1" i="1" dirty="0"/>
              <a:t>Как ваше имя? Смотрит он</a:t>
            </a:r>
          </a:p>
          <a:p>
            <a:r>
              <a:rPr lang="ru-RU" sz="2000" b="1" i="1" dirty="0"/>
              <a:t>И отвечает: </a:t>
            </a:r>
            <a:r>
              <a:rPr lang="ru-RU" sz="2000" b="1" i="1" dirty="0" err="1"/>
              <a:t>Агафон</a:t>
            </a:r>
            <a:r>
              <a:rPr lang="ru-RU" sz="2000" b="1" i="1" dirty="0"/>
              <a:t>.</a:t>
            </a:r>
          </a:p>
          <a:p>
            <a:pPr algn="r"/>
            <a:endParaRPr lang="ru-RU" sz="2000" b="1" i="1" dirty="0" smtClean="0"/>
          </a:p>
          <a:p>
            <a:pPr algn="r"/>
            <a:r>
              <a:rPr lang="ru-RU" sz="2000" b="1" i="1" dirty="0" smtClean="0"/>
              <a:t>А</a:t>
            </a:r>
            <a:r>
              <a:rPr lang="ru-RU" sz="2000" b="1" i="1" dirty="0"/>
              <a:t>. С. </a:t>
            </a:r>
            <a:r>
              <a:rPr lang="ru-RU" sz="2000" b="1" i="1" dirty="0" smtClean="0"/>
              <a:t>Пушкин </a:t>
            </a:r>
            <a:r>
              <a:rPr lang="ru-RU" sz="2000" b="1" i="1" dirty="0"/>
              <a:t>«Евгений Онегин»</a:t>
            </a:r>
          </a:p>
        </p:txBody>
      </p:sp>
      <p:pic>
        <p:nvPicPr>
          <p:cNvPr id="4" name="Рисунок 3" descr="Татаяна Ларин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3988" y="1285860"/>
            <a:ext cx="3279374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Гадание на </a:t>
            </a:r>
            <a:r>
              <a:rPr lang="ru-RU" b="1" dirty="0" smtClean="0"/>
              <a:t>суженого</a:t>
            </a:r>
            <a:endParaRPr lang="ru-RU" dirty="0"/>
          </a:p>
        </p:txBody>
      </p:sp>
      <p:pic>
        <p:nvPicPr>
          <p:cNvPr id="3" name="Рисунок 2" descr="Карл Брюлов. Гадающая Светлан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500174"/>
            <a:ext cx="3786214" cy="46191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786" y="6143644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Карл </a:t>
            </a:r>
            <a:r>
              <a:rPr lang="ru-RU" dirty="0" err="1" smtClean="0"/>
              <a:t>Брюлов</a:t>
            </a:r>
            <a:r>
              <a:rPr lang="ru-RU" dirty="0" smtClean="0"/>
              <a:t>. Гадающая Светлана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786314" y="1357298"/>
            <a:ext cx="4000528" cy="515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/>
              <a:t>Вот в светлице стол накрыт</a:t>
            </a:r>
          </a:p>
          <a:p>
            <a:r>
              <a:rPr lang="ru-RU" sz="2000" b="1" i="1" dirty="0"/>
              <a:t>Белой пеленою;</a:t>
            </a:r>
          </a:p>
          <a:p>
            <a:r>
              <a:rPr lang="ru-RU" sz="2000" b="1" i="1" dirty="0"/>
              <a:t>И на том столе стоит</a:t>
            </a:r>
          </a:p>
          <a:p>
            <a:r>
              <a:rPr lang="ru-RU" sz="2000" b="1" i="1" dirty="0"/>
              <a:t>Зеркало с свечою;</a:t>
            </a:r>
          </a:p>
          <a:p>
            <a:r>
              <a:rPr lang="ru-RU" sz="2000" b="1" i="1" dirty="0"/>
              <a:t>Два прибора на столе.</a:t>
            </a:r>
          </a:p>
          <a:p>
            <a:r>
              <a:rPr lang="ru-RU" sz="2000" b="1" i="1" dirty="0"/>
              <a:t>«Загадай, Светлана;</a:t>
            </a:r>
          </a:p>
          <a:p>
            <a:r>
              <a:rPr lang="ru-RU" sz="2000" b="1" i="1" dirty="0"/>
              <a:t>В чистом зеркала стекле</a:t>
            </a:r>
          </a:p>
          <a:p>
            <a:r>
              <a:rPr lang="ru-RU" sz="2000" b="1" i="1" dirty="0"/>
              <a:t>В полночь, без обмана</a:t>
            </a:r>
          </a:p>
          <a:p>
            <a:r>
              <a:rPr lang="ru-RU" sz="2000" b="1" i="1" dirty="0"/>
              <a:t>Ты узнаешь жребий свой:</a:t>
            </a:r>
          </a:p>
          <a:p>
            <a:r>
              <a:rPr lang="ru-RU" sz="2000" b="1" i="1" dirty="0"/>
              <a:t>Стукнет в двери милый твой</a:t>
            </a:r>
          </a:p>
          <a:p>
            <a:r>
              <a:rPr lang="ru-RU" sz="2000" b="1" i="1" dirty="0"/>
              <a:t>Легкою рукою;</a:t>
            </a:r>
          </a:p>
          <a:p>
            <a:r>
              <a:rPr lang="ru-RU" sz="2000" b="1" i="1" dirty="0"/>
              <a:t>Упадет с дверей запор;</a:t>
            </a:r>
          </a:p>
          <a:p>
            <a:r>
              <a:rPr lang="ru-RU" sz="2000" b="1" i="1" dirty="0"/>
              <a:t>Сядет он за свой прибор</a:t>
            </a:r>
          </a:p>
          <a:p>
            <a:r>
              <a:rPr lang="ru-RU" sz="2000" b="1" i="1" dirty="0"/>
              <a:t>Ужинать с тобою</a:t>
            </a:r>
            <a:r>
              <a:rPr lang="ru-RU" sz="2000" b="1" i="1" dirty="0" smtClean="0"/>
              <a:t>».</a:t>
            </a:r>
          </a:p>
          <a:p>
            <a:endParaRPr lang="ru-RU" sz="2000" b="1" i="1" dirty="0"/>
          </a:p>
          <a:p>
            <a:pPr algn="r"/>
            <a:r>
              <a:rPr lang="ru-RU" sz="2000" b="1" i="1" dirty="0"/>
              <a:t>В. А. </a:t>
            </a:r>
            <a:r>
              <a:rPr lang="ru-RU" sz="2000" b="1" i="1" dirty="0" smtClean="0"/>
              <a:t>Жуковский </a:t>
            </a:r>
            <a:r>
              <a:rPr lang="ru-RU" sz="2000" b="1" i="1" dirty="0"/>
              <a:t>«Светлана»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Гадание на </a:t>
            </a:r>
            <a:r>
              <a:rPr lang="ru-RU" b="1" dirty="0" smtClean="0"/>
              <a:t>суженого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1285860"/>
            <a:ext cx="550072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2000" b="1" i="1" dirty="0" smtClean="0"/>
              <a:t>Зеркало</a:t>
            </a:r>
            <a:r>
              <a:rPr lang="ru-RU" sz="2000" b="1" i="1" dirty="0"/>
              <a:t> в зеркало, с трепетным лепетом,</a:t>
            </a:r>
          </a:p>
          <a:p>
            <a:pPr fontAlgn="t"/>
            <a:r>
              <a:rPr lang="ru-RU" sz="2000" b="1" i="1" dirty="0"/>
              <a:t>Я при свечах навела;</a:t>
            </a:r>
          </a:p>
          <a:p>
            <a:pPr fontAlgn="t"/>
            <a:r>
              <a:rPr lang="ru-RU" sz="2000" b="1" i="1" dirty="0"/>
              <a:t>В два ряда свет - и таинственным трепетом</a:t>
            </a:r>
          </a:p>
          <a:p>
            <a:pPr fontAlgn="t"/>
            <a:r>
              <a:rPr lang="ru-RU" sz="2000" b="1" i="1" dirty="0"/>
              <a:t>Чудно горят зеркала.</a:t>
            </a:r>
          </a:p>
          <a:p>
            <a:pPr fontAlgn="t"/>
            <a:r>
              <a:rPr lang="ru-RU" sz="2000" b="1" i="1" dirty="0"/>
              <a:t>Страшно припомнить душой оробелою:</a:t>
            </a:r>
          </a:p>
          <a:p>
            <a:pPr fontAlgn="t"/>
            <a:r>
              <a:rPr lang="ru-RU" sz="2000" b="1" i="1" dirty="0"/>
              <a:t>Там, за спиной, нет огня...</a:t>
            </a:r>
          </a:p>
          <a:p>
            <a:pPr fontAlgn="t"/>
            <a:r>
              <a:rPr lang="ru-RU" sz="2000" b="1" i="1" dirty="0"/>
              <a:t>Тяжкое что-то над шеею белою</a:t>
            </a:r>
          </a:p>
          <a:p>
            <a:pPr fontAlgn="t"/>
            <a:r>
              <a:rPr lang="ru-RU" sz="2000" b="1" i="1" dirty="0"/>
              <a:t>Плавает, давит меня!</a:t>
            </a:r>
          </a:p>
          <a:p>
            <a:pPr fontAlgn="t"/>
            <a:r>
              <a:rPr lang="ru-RU" sz="2000" b="1" i="1" dirty="0"/>
              <a:t>Ну как уставят гробами дубовыми</a:t>
            </a:r>
          </a:p>
          <a:p>
            <a:pPr fontAlgn="t"/>
            <a:r>
              <a:rPr lang="ru-RU" sz="2000" b="1" i="1" dirty="0"/>
              <a:t>Весь этот ряд между свеч!</a:t>
            </a:r>
          </a:p>
          <a:p>
            <a:pPr fontAlgn="t"/>
            <a:r>
              <a:rPr lang="ru-RU" sz="2000" b="1" i="1" dirty="0"/>
              <a:t>Ну как лохматый с глазами свинцовыми</a:t>
            </a:r>
          </a:p>
          <a:p>
            <a:pPr fontAlgn="t"/>
            <a:r>
              <a:rPr lang="ru-RU" sz="2000" b="1" i="1" dirty="0"/>
              <a:t>Выглянет вдруг из-за плеч!</a:t>
            </a:r>
          </a:p>
          <a:p>
            <a:pPr fontAlgn="t"/>
            <a:r>
              <a:rPr lang="ru-RU" sz="2000" b="1" i="1" dirty="0"/>
              <a:t>Ленты да радуги, ярче и жарче дня...</a:t>
            </a:r>
          </a:p>
          <a:p>
            <a:pPr fontAlgn="t"/>
            <a:r>
              <a:rPr lang="ru-RU" sz="2000" b="1" i="1" dirty="0"/>
              <a:t>Дух захватило в груди...</a:t>
            </a:r>
          </a:p>
          <a:p>
            <a:pPr fontAlgn="t"/>
            <a:r>
              <a:rPr lang="ru-RU" sz="2000" b="1" i="1" dirty="0"/>
              <a:t>Суженый! золото, серебро!.. Чур меня,</a:t>
            </a:r>
          </a:p>
          <a:p>
            <a:pPr fontAlgn="t"/>
            <a:r>
              <a:rPr lang="ru-RU" sz="2000" b="1" i="1" dirty="0"/>
              <a:t>Чур меня - сгинь, пропади</a:t>
            </a:r>
            <a:r>
              <a:rPr lang="ru-RU" sz="2000" b="1" i="1" dirty="0" smtClean="0"/>
              <a:t>! </a:t>
            </a:r>
          </a:p>
          <a:p>
            <a:pPr algn="r" fontAlgn="t"/>
            <a:r>
              <a:rPr lang="ru-RU" sz="2000" b="1" i="1" dirty="0" smtClean="0"/>
              <a:t>А. А. Фет</a:t>
            </a:r>
          </a:p>
          <a:p>
            <a:pPr fontAlgn="t"/>
            <a:endParaRPr lang="ru-RU" sz="2000" b="1" i="1" dirty="0"/>
          </a:p>
        </p:txBody>
      </p:sp>
      <p:pic>
        <p:nvPicPr>
          <p:cNvPr id="4" name="Рисунок 3" descr="gadaniya-na-svyatki-3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2571744"/>
            <a:ext cx="3571899" cy="2381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Обряды народных праздников</a:t>
            </a:r>
            <a:endParaRPr lang="ru-RU" dirty="0"/>
          </a:p>
        </p:txBody>
      </p:sp>
      <p:pic>
        <p:nvPicPr>
          <p:cNvPr id="3" name="Рисунок 2" descr="Вечер нкануне Ивана Купалы А. Кузьмин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285860"/>
            <a:ext cx="3571900" cy="49435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8662" y="6286520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А. Кузьмин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1214422"/>
            <a:ext cx="407196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/>
              <a:t>Н. В. </a:t>
            </a:r>
            <a:r>
              <a:rPr lang="ru-RU" sz="2000" b="1" i="1" dirty="0" smtClean="0"/>
              <a:t>Гоголь </a:t>
            </a:r>
          </a:p>
          <a:p>
            <a:pPr algn="ctr"/>
            <a:r>
              <a:rPr lang="ru-RU" sz="2000" b="1" i="1" dirty="0" smtClean="0"/>
              <a:t>«</a:t>
            </a:r>
            <a:r>
              <a:rPr lang="ru-RU" sz="2000" b="1" i="1" dirty="0"/>
              <a:t>Вечер накануне Ивана Купала</a:t>
            </a:r>
            <a:r>
              <a:rPr lang="ru-RU" sz="2000" b="1" i="1" dirty="0" smtClean="0"/>
              <a:t>»</a:t>
            </a:r>
          </a:p>
          <a:p>
            <a:pPr algn="ctr"/>
            <a:endParaRPr lang="ru-RU" sz="2000" b="1" i="1" dirty="0" smtClean="0"/>
          </a:p>
          <a:p>
            <a:r>
              <a:rPr lang="ru-RU" sz="2000" b="1" i="1" dirty="0"/>
              <a:t>«Нет, не видать тебе золота, </a:t>
            </a:r>
            <a:r>
              <a:rPr lang="ru-RU" sz="2000" b="1" i="1" dirty="0" err="1"/>
              <a:t>покаместь</a:t>
            </a:r>
            <a:r>
              <a:rPr lang="ru-RU" sz="2000" b="1" i="1" dirty="0"/>
              <a:t> не достанешь крови человеческой!» — сказала ведьма и подвела к нему дитя, лет шести, накрытое белою простынею, показывая знаком, чтобы он отсек ему голову. Остолбенел Петро. Малость, отрезать ни за что, ни про что человеку голову, да еще и безвинному ребенку! В сердцах, сдернул он простыню, накрывавшую его голову, и что же? Перед ним стоял </a:t>
            </a:r>
            <a:r>
              <a:rPr lang="ru-RU" sz="2000" b="1" i="1" dirty="0" err="1"/>
              <a:t>Ивась</a:t>
            </a:r>
            <a:r>
              <a:rPr lang="ru-RU" sz="2000" b="1" i="1" dirty="0" smtClean="0"/>
              <a:t>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Обряды народных </a:t>
            </a:r>
            <a:r>
              <a:rPr lang="ru-RU" b="1" dirty="0" smtClean="0"/>
              <a:t>праздников</a:t>
            </a:r>
            <a:endParaRPr lang="ru-RU" dirty="0"/>
          </a:p>
        </p:txBody>
      </p:sp>
      <p:pic>
        <p:nvPicPr>
          <p:cNvPr id="3" name="Рисунок 2" descr="Ольга Йонайтис. Ночь перед Рождество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142984"/>
            <a:ext cx="3770666" cy="52035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86380" y="642939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Ольга </a:t>
            </a:r>
            <a:r>
              <a:rPr lang="ru-RU" dirty="0" err="1"/>
              <a:t>Ионайтис</a:t>
            </a:r>
            <a:r>
              <a:rPr lang="ru-RU" dirty="0"/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34" y="2071678"/>
            <a:ext cx="378621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/>
              <a:t>Н. В. </a:t>
            </a:r>
            <a:r>
              <a:rPr lang="ru-RU" sz="2000" b="1" i="1" dirty="0" smtClean="0"/>
              <a:t>Гоголь</a:t>
            </a:r>
          </a:p>
          <a:p>
            <a:pPr algn="ctr"/>
            <a:r>
              <a:rPr lang="ru-RU" sz="2000" b="1" i="1" dirty="0" smtClean="0"/>
              <a:t>«</a:t>
            </a:r>
            <a:r>
              <a:rPr lang="ru-RU" sz="2000" b="1" i="1" dirty="0"/>
              <a:t>Ночь перед рождеством</a:t>
            </a:r>
            <a:r>
              <a:rPr lang="ru-RU" sz="2000" b="1" i="1" dirty="0" smtClean="0"/>
              <a:t>»</a:t>
            </a:r>
          </a:p>
          <a:p>
            <a:endParaRPr lang="ru-RU" sz="2000" b="1" i="1" dirty="0"/>
          </a:p>
          <a:p>
            <a:r>
              <a:rPr lang="ru-RU" sz="2000" b="1" i="1" dirty="0"/>
              <a:t>В повести </a:t>
            </a:r>
            <a:r>
              <a:rPr lang="ru-RU" sz="2000" b="1" i="1" dirty="0" smtClean="0"/>
              <a:t>мы </a:t>
            </a:r>
            <a:r>
              <a:rPr lang="ru-RU" sz="2000" b="1" i="1" dirty="0"/>
              <a:t>видим молодых парней и девушек, которые ходят с колядками из дома в дом: «Толпы парубков и девушек показались с мешками. Песни зазвенели, и под редкою хатою не толпились колядующие».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Заключение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1785926"/>
            <a:ext cx="335758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Все </a:t>
            </a:r>
            <a:r>
              <a:rPr lang="ru-RU" sz="2000" b="1" dirty="0"/>
              <a:t>обряды очень красочно описаны в произведениях русских писателей 19 </a:t>
            </a:r>
            <a:r>
              <a:rPr lang="ru-RU" sz="2000" b="1" dirty="0" smtClean="0"/>
              <a:t>века. Каждый </a:t>
            </a:r>
            <a:r>
              <a:rPr lang="ru-RU" sz="2000" b="1" dirty="0"/>
              <a:t>обряд  по-своему уникален и отличается от других. Мне кажется, каждый россиянин должен знать хотя бы несколько русских обрядов, ведь они очень интересны и помогают понять душу русского человека. </a:t>
            </a:r>
            <a:endParaRPr lang="ru-RU" dirty="0"/>
          </a:p>
        </p:txBody>
      </p:sp>
      <p:pic>
        <p:nvPicPr>
          <p:cNvPr id="5" name="Рисунок 4" descr="Святочное гадание. Семён Кожи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1500174"/>
            <a:ext cx="4994465" cy="36147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0" y="5286388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Святочное гадание. Семён Кожин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500</Words>
  <Application>Microsoft Office PowerPoint</Application>
  <PresentationFormat>Экран (4:3)</PresentationFormat>
  <Paragraphs>95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Описание русских  народных обрядов  в произведениях русских писателей 19 века </vt:lpstr>
      <vt:lpstr>Введение</vt:lpstr>
      <vt:lpstr>Введение</vt:lpstr>
      <vt:lpstr>Гадание на суженого</vt:lpstr>
      <vt:lpstr>Гадание на суженого</vt:lpstr>
      <vt:lpstr>Гадание на суженого</vt:lpstr>
      <vt:lpstr>Обряды народных праздников</vt:lpstr>
      <vt:lpstr>Обряды народных праздников</vt:lpstr>
      <vt:lpstr>Заключение</vt:lpstr>
      <vt:lpstr>Библиографический список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Описание русских народных обрядов  в произведениях русских писателей 19 века</dc:title>
  <dc:creator>1</dc:creator>
  <cp:lastModifiedBy>Наталья</cp:lastModifiedBy>
  <cp:revision>14</cp:revision>
  <dcterms:created xsi:type="dcterms:W3CDTF">2016-12-15T14:52:08Z</dcterms:created>
  <dcterms:modified xsi:type="dcterms:W3CDTF">2017-08-22T07:12:45Z</dcterms:modified>
</cp:coreProperties>
</file>