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5" r:id="rId7"/>
    <p:sldId id="260" r:id="rId8"/>
    <p:sldId id="266" r:id="rId9"/>
    <p:sldId id="261" r:id="rId10"/>
    <p:sldId id="262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EB363DBB-A045-4035-B126-F5180BF73405}">
          <p14:sldIdLst>
            <p14:sldId id="256"/>
            <p14:sldId id="257"/>
            <p14:sldId id="263"/>
            <p14:sldId id="258"/>
            <p14:sldId id="259"/>
          </p14:sldIdLst>
        </p14:section>
        <p14:section name="Раздел без заголовка" id="{FA78E92B-DDB3-44AD-91FF-DFAE48B6639E}">
          <p14:sldIdLst>
            <p14:sldId id="265"/>
            <p14:sldId id="260"/>
            <p14:sldId id="266"/>
            <p14:sldId id="261"/>
            <p14:sldId id="262"/>
            <p14:sldId id="26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64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5F129-81AF-4962-B662-69BB37CF9F53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6B6B-137E-4ADC-9B56-FC36F99D2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71903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5F129-81AF-4962-B662-69BB37CF9F53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6B6B-137E-4ADC-9B56-FC36F99D2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75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5F129-81AF-4962-B662-69BB37CF9F53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6B6B-137E-4ADC-9B56-FC36F99D2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5997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5F129-81AF-4962-B662-69BB37CF9F53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6B6B-137E-4ADC-9B56-FC36F99D2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0169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5F129-81AF-4962-B662-69BB37CF9F53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6B6B-137E-4ADC-9B56-FC36F99D2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4616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5F129-81AF-4962-B662-69BB37CF9F53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6B6B-137E-4ADC-9B56-FC36F99D2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0342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5F129-81AF-4962-B662-69BB37CF9F53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6B6B-137E-4ADC-9B56-FC36F99D2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619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5F129-81AF-4962-B662-69BB37CF9F53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6B6B-137E-4ADC-9B56-FC36F99D2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3772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5F129-81AF-4962-B662-69BB37CF9F53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6B6B-137E-4ADC-9B56-FC36F99D2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7763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5F129-81AF-4962-B662-69BB37CF9F53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6B6B-137E-4ADC-9B56-FC36F99D2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9316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5F129-81AF-4962-B662-69BB37CF9F53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6B6B-137E-4ADC-9B56-FC36F99D2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10812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5F129-81AF-4962-B662-69BB37CF9F53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6C6B6B-137E-4ADC-9B56-FC36F99D2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683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1214422"/>
            <a:ext cx="7358114" cy="231645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Научно-исследовательская работа по теме:</a:t>
            </a:r>
            <a:br>
              <a:rPr lang="ru-RU" dirty="0" smtClean="0"/>
            </a:br>
            <a:r>
              <a:rPr lang="ru-RU" b="1" dirty="0" smtClean="0"/>
              <a:t>Быт и нравы русского дворянства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(по роману А. С. Пушкина «Дубровский»)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3" y="4357694"/>
            <a:ext cx="5214975" cy="2286016"/>
          </a:xfrm>
        </p:spPr>
        <p:txBody>
          <a:bodyPr>
            <a:noAutofit/>
          </a:bodyPr>
          <a:lstStyle/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Выполнил: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Емельянов Александр,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ученик </a:t>
            </a:r>
            <a:r>
              <a:rPr lang="ru-RU" sz="2000" dirty="0" smtClean="0">
                <a:solidFill>
                  <a:schemeClr val="tx1"/>
                </a:solidFill>
              </a:rPr>
              <a:t>7 </a:t>
            </a:r>
            <a:r>
              <a:rPr lang="ru-RU" sz="2000" dirty="0" smtClean="0">
                <a:solidFill>
                  <a:schemeClr val="tx1"/>
                </a:solidFill>
              </a:rPr>
              <a:t>Г класса МБОУ «Гимназия №11»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Руководитель: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Ларцева Ольга Валерьевна,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учитель русского языка и литературы</a:t>
            </a:r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   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14988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7258072" cy="1082660"/>
          </a:xfrm>
        </p:spPr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1604" y="1600201"/>
            <a:ext cx="7115196" cy="4400568"/>
          </a:xfrm>
        </p:spPr>
        <p:txBody>
          <a:bodyPr>
            <a:normAutofit/>
          </a:bodyPr>
          <a:lstStyle/>
          <a:p>
            <a:pPr lvl="0"/>
            <a:r>
              <a:rPr lang="ru-RU" sz="2400" dirty="0" smtClean="0"/>
              <a:t>Жизнь и быт русского дворянства </a:t>
            </a:r>
            <a:r>
              <a:rPr lang="en-US" sz="2400" dirty="0" smtClean="0"/>
              <a:t>XVII</a:t>
            </a:r>
            <a:r>
              <a:rPr lang="ru-RU" sz="2400" dirty="0" smtClean="0"/>
              <a:t>-</a:t>
            </a:r>
            <a:r>
              <a:rPr lang="en-US" sz="2400" dirty="0" smtClean="0"/>
              <a:t>XIX </a:t>
            </a:r>
            <a:r>
              <a:rPr lang="ru-RU" sz="2400" dirty="0" smtClean="0"/>
              <a:t>веков [Электронный ресурс]. – https://www.ishitezenshinu.ru/2016/08/04/жизнь-и-быт-русского-дворянства-xvii-xix-веков/</a:t>
            </a:r>
          </a:p>
          <a:p>
            <a:pPr lvl="0"/>
            <a:r>
              <a:rPr lang="ru-RU" sz="2400" dirty="0" smtClean="0"/>
              <a:t>Пушкин А. С. Роман «Дубровский» [Электронный ресурс]. –http://modernlib.ru/books/pushkin_aleksandr_sergeevich/dubrovskiy/read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2138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26" y="2285992"/>
            <a:ext cx="4286280" cy="1500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Спасибо </a:t>
            </a:r>
          </a:p>
          <a:p>
            <a:pPr algn="ctr"/>
            <a:r>
              <a:rPr lang="ru-RU" sz="4400" dirty="0" smtClean="0"/>
              <a:t>за внимание!</a:t>
            </a:r>
            <a:endParaRPr lang="ru-RU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0166" y="1600200"/>
            <a:ext cx="6929486" cy="4614882"/>
          </a:xfrm>
        </p:spPr>
        <p:txBody>
          <a:bodyPr>
            <a:normAutofit/>
          </a:bodyPr>
          <a:lstStyle/>
          <a:p>
            <a:r>
              <a:rPr lang="ru-RU" dirty="0" smtClean="0"/>
              <a:t>Введение</a:t>
            </a:r>
          </a:p>
          <a:p>
            <a:r>
              <a:rPr lang="ru-RU" dirty="0" smtClean="0"/>
              <a:t>Изображение быта и нравов русского дворянства в романе «Дубровский» А. С. Пушкина:</a:t>
            </a:r>
          </a:p>
          <a:p>
            <a:pPr>
              <a:buNone/>
            </a:pPr>
            <a:r>
              <a:rPr lang="ru-RU" dirty="0" smtClean="0"/>
              <a:t>Глава 1. Быт русского дворянства</a:t>
            </a:r>
          </a:p>
          <a:p>
            <a:pPr>
              <a:buNone/>
            </a:pPr>
            <a:r>
              <a:rPr lang="ru-RU" dirty="0" smtClean="0"/>
              <a:t>Глава 2. Нравы русского дворянства</a:t>
            </a:r>
          </a:p>
          <a:p>
            <a:r>
              <a:rPr lang="ru-RU" dirty="0" smtClean="0"/>
              <a:t>Заключение</a:t>
            </a:r>
          </a:p>
          <a:p>
            <a:r>
              <a:rPr lang="ru-RU" dirty="0" smtClean="0"/>
              <a:t>Список литературы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5725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85918" y="1643050"/>
            <a:ext cx="671517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Актуальность</a:t>
            </a:r>
            <a:r>
              <a:rPr lang="ru-RU" sz="2400" dirty="0" smtClean="0"/>
              <a:t> данного исследования в настоящее время обосновывается тем, что мы должны знать историю русского народа. Дворянство – неотъемлемая часть этой истории. Ярче нам понять особенности жизни, характера дворян может русская литература.</a:t>
            </a:r>
          </a:p>
          <a:p>
            <a:endParaRPr lang="ru-RU" sz="2400" dirty="0" smtClean="0"/>
          </a:p>
          <a:p>
            <a:r>
              <a:rPr lang="ru-RU" sz="2400" b="1" dirty="0" smtClean="0"/>
              <a:t>Объектом</a:t>
            </a:r>
            <a:r>
              <a:rPr lang="ru-RU" sz="2400" dirty="0" smtClean="0"/>
              <a:t> данного исследования является роман «Дубровский»  А. С. Пушкина.</a:t>
            </a:r>
          </a:p>
          <a:p>
            <a:endParaRPr lang="ru-RU" sz="2400" dirty="0" smtClean="0"/>
          </a:p>
          <a:p>
            <a:r>
              <a:rPr lang="ru-RU" sz="2400" b="1" dirty="0" smtClean="0"/>
              <a:t>Предметом</a:t>
            </a:r>
            <a:r>
              <a:rPr lang="ru-RU" sz="2400" dirty="0" smtClean="0"/>
              <a:t> – особенности изображения быта и нравов русского дворянства.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0166" y="1600200"/>
            <a:ext cx="7358114" cy="454344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</a:p>
          <a:p>
            <a:pPr marL="0" indent="0">
              <a:buNone/>
            </a:pPr>
            <a:r>
              <a:rPr lang="ru-RU" sz="3400" b="1" dirty="0" smtClean="0"/>
              <a:t>Цель</a:t>
            </a:r>
            <a:r>
              <a:rPr lang="ru-RU" sz="3400" dirty="0" smtClean="0"/>
              <a:t> – рассмотреть особенности изображения быта и нравов русского дворянства.</a:t>
            </a:r>
          </a:p>
          <a:p>
            <a:pPr marL="0" indent="0">
              <a:buNone/>
            </a:pPr>
            <a:endParaRPr lang="ru-RU" sz="3400" dirty="0" smtClean="0"/>
          </a:p>
          <a:p>
            <a:pPr marL="0" indent="0">
              <a:buNone/>
            </a:pPr>
            <a:r>
              <a:rPr lang="ru-RU" sz="3400" dirty="0" smtClean="0"/>
              <a:t>Для достижения этой цели были поставлены следующие </a:t>
            </a:r>
            <a:r>
              <a:rPr lang="ru-RU" sz="3400" b="1" dirty="0" smtClean="0"/>
              <a:t>задачи</a:t>
            </a:r>
            <a:r>
              <a:rPr lang="ru-RU" sz="3400" dirty="0" smtClean="0"/>
              <a:t>:</a:t>
            </a:r>
          </a:p>
          <a:p>
            <a:pPr marL="0" indent="0">
              <a:buNone/>
            </a:pPr>
            <a:r>
              <a:rPr lang="ru-RU" sz="3400" dirty="0" smtClean="0"/>
              <a:t>1. Рассмотреть особенности изображений быта.</a:t>
            </a:r>
          </a:p>
          <a:p>
            <a:pPr marL="0" indent="0">
              <a:buNone/>
            </a:pPr>
            <a:r>
              <a:rPr lang="ru-RU" sz="3400" dirty="0" smtClean="0"/>
              <a:t>2. Рассмотреть особенности изображений нравов. </a:t>
            </a:r>
          </a:p>
          <a:p>
            <a:pPr marL="0" indent="0">
              <a:buNone/>
            </a:pPr>
            <a:endParaRPr lang="ru-RU" sz="3400" dirty="0" smtClean="0"/>
          </a:p>
          <a:p>
            <a:pPr marL="0" indent="0">
              <a:buNone/>
            </a:pPr>
            <a:r>
              <a:rPr lang="ru-RU" sz="3400" b="1" dirty="0" smtClean="0"/>
              <a:t>Практическая значимость </a:t>
            </a:r>
            <a:r>
              <a:rPr lang="ru-RU" sz="3400" dirty="0" smtClean="0"/>
              <a:t>данного исследования заключается в возможности использовать полученные результаты школе при изучении литературы или истории.</a:t>
            </a:r>
          </a:p>
        </p:txBody>
      </p:sp>
    </p:spTree>
    <p:extLst>
      <p:ext uri="{BB962C8B-B14F-4D97-AF65-F5344CB8AC3E}">
        <p14:creationId xmlns="" xmlns:p14="http://schemas.microsoft.com/office/powerpoint/2010/main" val="36764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1428736"/>
            <a:ext cx="7358114" cy="32147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Изображение быта и нравов русского дворянства </a:t>
            </a:r>
            <a:br>
              <a:rPr lang="ru-RU" dirty="0" smtClean="0"/>
            </a:br>
            <a:r>
              <a:rPr lang="ru-RU" dirty="0" smtClean="0"/>
              <a:t>в романе «Дубровский» </a:t>
            </a:r>
            <a:br>
              <a:rPr lang="ru-RU" dirty="0" smtClean="0"/>
            </a:br>
            <a:r>
              <a:rPr lang="ru-RU" dirty="0" smtClean="0"/>
              <a:t>А. С. Пушкина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Глава 1. Быт русского дворянства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72264" y="4714883"/>
            <a:ext cx="2114536" cy="64294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4841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1000108"/>
            <a:ext cx="664373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Мы </a:t>
            </a:r>
            <a:r>
              <a:rPr lang="ru-RU" sz="2400" dirty="0"/>
              <a:t>представляем себе жизнь русского дворянства по книгам классиков: балы, псовая охота, воспитание гувернёрами-иностранцами, военная служба, собрания и бесконечные приёмы гостей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dirty="0"/>
              <a:t>В произведениях А. С. Пушкина даётся изображение жизни провинциальных дворян.</a:t>
            </a:r>
          </a:p>
          <a:p>
            <a:r>
              <a:rPr lang="ru-RU" sz="2400" dirty="0"/>
              <a:t>Обратим внимание на роман «Дубровский», где представлена жизнь двух соседей-дворян Андрея Гавриловича Дубровского и </a:t>
            </a:r>
            <a:r>
              <a:rPr lang="ru-RU" sz="2400" dirty="0" err="1"/>
              <a:t>Кирилы</a:t>
            </a:r>
            <a:r>
              <a:rPr lang="ru-RU" sz="2400" dirty="0"/>
              <a:t> Петровича Троекурова.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2143116"/>
            <a:ext cx="6338582" cy="17808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Глава 2. </a:t>
            </a:r>
            <a:br>
              <a:rPr lang="ru-RU" dirty="0" smtClean="0"/>
            </a:br>
            <a:r>
              <a:rPr lang="ru-RU" dirty="0" smtClean="0"/>
              <a:t>Нравы русского дворянства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9070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714356"/>
            <a:ext cx="65722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своих произведениях А.С. Пушкин часто изображает широкие картины нравов русского дворянства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dirty="0"/>
              <a:t>В романе «Дубровский» А. С. Пушкин поднимает тему так называемого «барства дикого», ярким представителем которого является помещик Кирилла Петрович Троекуров. Самодурство, жестокость, отсутствие человеческих ценностей.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28794" y="4143380"/>
            <a:ext cx="65008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противовес представителям барства дикого, порочащим понятие дворянства, Пушкин изображает старинное дворянство в идеализированных образах Дубровских. Для них такие слова, как честь, достоинство, мораль, любовь и забота — не пустые звуки.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7186634" cy="1011222"/>
          </a:xfrm>
        </p:spPr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7282" y="1124744"/>
            <a:ext cx="7672436" cy="5447528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/>
              <a:t>В </a:t>
            </a:r>
            <a:r>
              <a:rPr lang="ru-RU" sz="2000" dirty="0"/>
              <a:t>романе «Дубровский» А. С. Пушкин изображает жизнь провинциальных </a:t>
            </a:r>
            <a:r>
              <a:rPr lang="ru-RU" sz="2000" dirty="0" smtClean="0"/>
              <a:t>дворян. </a:t>
            </a:r>
            <a:r>
              <a:rPr lang="ru-RU" sz="2000" dirty="0"/>
              <a:t>Мы видим воспитание и образование дворянских детей. Сначала мальчики получают домашнее воспитание гувернёрами и учителями-иностранцами, затем покидают родительски дом и отправляются получать знания в учебном заведении. Воспитание и обучение девочек того времени ограничивалось домашним образованием. Обязательна для дворян была военная служба. После завершения службы дворяне увлекаются псовой охотой, устраивают приёмы </a:t>
            </a:r>
            <a:r>
              <a:rPr lang="ru-RU" sz="2000" dirty="0" smtClean="0"/>
              <a:t>гостей в своей дворянской усадьбе.</a:t>
            </a:r>
            <a:endParaRPr lang="ru-RU" sz="2000" dirty="0"/>
          </a:p>
          <a:p>
            <a:r>
              <a:rPr lang="ru-RU" sz="2000" dirty="0" smtClean="0"/>
              <a:t>Автор показывает, что нравы дворянских семей и отдельных представителей этого сословия могут быть различны. Читая описание поведения, чувств, переживаний членов семейства Дубровских, мы искренне начинаем их уважать. Мы видим в их лице дворянство, гордящееся своими заслугами перед государем и способное на искренние чувства. Взглянув на Троекурова, мы, напротив, увидим представителя дворянства, который не считается не с чьим мнением, может унизить и оскорбить, способен на предательство, как своего друга, так и государя.</a:t>
            </a:r>
          </a:p>
          <a:p>
            <a:endParaRPr lang="ru-RU" sz="1300" dirty="0"/>
          </a:p>
        </p:txBody>
      </p:sp>
    </p:spTree>
    <p:extLst>
      <p:ext uri="{BB962C8B-B14F-4D97-AF65-F5344CB8AC3E}">
        <p14:creationId xmlns="" xmlns:p14="http://schemas.microsoft.com/office/powerpoint/2010/main" val="185601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544</Words>
  <Application>Microsoft Office PowerPoint</Application>
  <PresentationFormat>Экран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Научно-исследовательская работа по теме: Быт и нравы русского дворянства (по роману А. С. Пушкина «Дубровский»)</vt:lpstr>
      <vt:lpstr>Содержание</vt:lpstr>
      <vt:lpstr>Введение</vt:lpstr>
      <vt:lpstr>Введение</vt:lpstr>
      <vt:lpstr>Изображение быта и нравов русского дворянства  в романе «Дубровский»  А. С. Пушкина  Глава 1. Быт русского дворянства </vt:lpstr>
      <vt:lpstr>Слайд 6</vt:lpstr>
      <vt:lpstr>Глава 2.  Нравы русского дворянства</vt:lpstr>
      <vt:lpstr>Слайд 8</vt:lpstr>
      <vt:lpstr>Заключение</vt:lpstr>
      <vt:lpstr>Список литературы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Творческая работа по литературе</dc:title>
  <dc:creator>николай</dc:creator>
  <cp:lastModifiedBy>Elli 2.1 Full</cp:lastModifiedBy>
  <cp:revision>12</cp:revision>
  <dcterms:created xsi:type="dcterms:W3CDTF">2017-04-25T13:57:25Z</dcterms:created>
  <dcterms:modified xsi:type="dcterms:W3CDTF">2017-08-17T05:45:47Z</dcterms:modified>
</cp:coreProperties>
</file>