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6" r:id="rId6"/>
    <p:sldId id="260" r:id="rId7"/>
    <p:sldId id="267" r:id="rId8"/>
    <p:sldId id="269" r:id="rId9"/>
    <p:sldId id="271" r:id="rId10"/>
    <p:sldId id="272" r:id="rId11"/>
    <p:sldId id="268" r:id="rId12"/>
    <p:sldId id="264" r:id="rId13"/>
    <p:sldId id="263" r:id="rId14"/>
    <p:sldId id="27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5000">
              <a:srgbClr val="FF99FF"/>
            </a:gs>
            <a:gs pos="47000">
              <a:schemeClr val="accent1">
                <a:tint val="44500"/>
                <a:satMod val="160000"/>
              </a:schemeClr>
            </a:gs>
            <a:gs pos="99000">
              <a:srgbClr val="92D05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23\Desktop\tree-growing-in-protecting-hands-richard-newstead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025"/>
            <a:ext cx="4991667" cy="72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75394" y="764704"/>
            <a:ext cx="6720429" cy="31393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Проект</a:t>
            </a:r>
          </a:p>
          <a:p>
            <a:pPr algn="ctr"/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«С какого дерева </a:t>
            </a:r>
          </a:p>
          <a:p>
            <a:pPr algn="ctr"/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веточка?»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0" name="Picture 2" descr="C:\Users\123\Desktop\0_6f62f_c4accd6d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837" y="2564904"/>
            <a:ext cx="8793162" cy="4059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90929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91152" y="0"/>
            <a:ext cx="71640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Фотоотчет – 3-я неделя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7" name="Picture 2" descr="C:\Users\123\Desktop\0_6f62f_c4accd6d_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080" y="2487191"/>
            <a:ext cx="7200000" cy="3323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/>
          <p:cNvSpPr/>
          <p:nvPr/>
        </p:nvSpPr>
        <p:spPr>
          <a:xfrm rot="958517">
            <a:off x="4289227" y="3066889"/>
            <a:ext cx="2565209" cy="1118519"/>
          </a:xfrm>
          <a:prstGeom prst="righ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2-я веточка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6" name="Стрелка вправо 15"/>
          <p:cNvSpPr/>
          <p:nvPr/>
        </p:nvSpPr>
        <p:spPr>
          <a:xfrm rot="19841288" flipH="1">
            <a:off x="2876187" y="2176226"/>
            <a:ext cx="2565209" cy="1118519"/>
          </a:xfrm>
          <a:prstGeom prst="righ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1-я веточка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2" name="Picture 6" descr="C:\Users\123\Desktop\детские проекты\Михневич\ветка_1\IMG_20170322_1540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53016"/>
            <a:ext cx="1890000" cy="2520000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5" descr="C:\Users\123\Desktop\детские проекты\Михневич\ветка_1\IMG_20170312_12312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05064"/>
            <a:ext cx="1890000" cy="2520000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123\Desktop\детские проекты\Михневич\Ветка_2\IMG_20170324_11505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693" y="1053016"/>
            <a:ext cx="1890000" cy="2520000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123\Desktop\детские проекты\Михневич\Ветка_2\IMG_20170324_11510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693" y="4005064"/>
            <a:ext cx="1890000" cy="2520000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66565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33334" y="1116533"/>
            <a:ext cx="7311074" cy="5544616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Третий этап:</a:t>
            </a:r>
            <a:endParaRPr lang="ru-RU" sz="4000" dirty="0" smtClean="0">
              <a:solidFill>
                <a:prstClr val="black"/>
              </a:solidFill>
            </a:endParaRPr>
          </a:p>
          <a:p>
            <a:endParaRPr lang="ru-RU" sz="28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</a:rPr>
              <a:t>Вывод по исследовательской деятельности</a:t>
            </a:r>
          </a:p>
          <a:p>
            <a:pPr algn="ctr"/>
            <a:endParaRPr lang="ru-RU" sz="3200" b="1" dirty="0">
              <a:solidFill>
                <a:srgbClr val="C00000"/>
              </a:solidFill>
            </a:endParaRPr>
          </a:p>
          <a:p>
            <a:r>
              <a:rPr lang="ru-RU" sz="2400" b="1" dirty="0" smtClean="0">
                <a:solidFill>
                  <a:schemeClr val="tx1"/>
                </a:solidFill>
              </a:rPr>
              <a:t>Через 3 недели наблюдений листочки появились на второй веточке, а на первой – лишь набухли почки.</a:t>
            </a:r>
          </a:p>
          <a:p>
            <a:endParaRPr lang="ru-RU" sz="3200" b="1" dirty="0">
              <a:solidFill>
                <a:schemeClr val="tx1"/>
              </a:solidFill>
            </a:endParaRPr>
          </a:p>
          <a:p>
            <a:r>
              <a:rPr lang="ru-RU" sz="2800" b="1" dirty="0" smtClean="0">
                <a:solidFill>
                  <a:srgbClr val="C00000"/>
                </a:solidFill>
              </a:rPr>
              <a:t>Вывод: по появившимся листочкам на второй веточке можно сделать вывод, что она с березы. По величине почек и времени их появления, можно предположить, что первая веточка с тополя.</a:t>
            </a:r>
          </a:p>
          <a:p>
            <a:pPr algn="ctr"/>
            <a:endParaRPr lang="ru-RU" sz="3200" b="1" dirty="0" smtClean="0">
              <a:solidFill>
                <a:srgbClr val="C00000"/>
              </a:solidFill>
            </a:endParaRPr>
          </a:p>
          <a:p>
            <a:pPr algn="ctr"/>
            <a:endParaRPr lang="ru-RU" sz="3200" b="1" dirty="0" smtClean="0">
              <a:solidFill>
                <a:srgbClr val="FFFF00"/>
              </a:solidFill>
            </a:endParaRPr>
          </a:p>
          <a:p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366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123\Desktop\0_160414_16b32b12_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30576">
            <a:off x="4554987" y="1376155"/>
            <a:ext cx="3600000" cy="1472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123\Desktop\poplar_tree_cutting_l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23529">
            <a:off x="1068085" y="821011"/>
            <a:ext cx="3475862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123\Desktop\1494527_дерево-белый-фон-лист-красоту-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927587"/>
            <a:ext cx="3960000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123\Desktop\1586964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5518" y="2828837"/>
            <a:ext cx="3114376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738457" y="58978"/>
            <a:ext cx="22733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Береза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70033" y="74196"/>
            <a:ext cx="22800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Тополь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376968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4407" y="1484784"/>
            <a:ext cx="7776864" cy="4968552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sz="5400" b="1" dirty="0" smtClean="0">
              <a:solidFill>
                <a:srgbClr val="C00000"/>
              </a:solidFill>
            </a:endParaRPr>
          </a:p>
          <a:p>
            <a:pPr algn="ctr"/>
            <a:endParaRPr lang="ru-RU" sz="3200" b="1" dirty="0" smtClean="0">
              <a:solidFill>
                <a:srgbClr val="C00000"/>
              </a:solidFill>
            </a:endParaRPr>
          </a:p>
          <a:p>
            <a:pPr algn="ctr"/>
            <a:endParaRPr lang="ru-RU" sz="3200" b="1" dirty="0">
              <a:solidFill>
                <a:srgbClr val="C0000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Деревья зимой не умирают, а только засыпают и при определенных условиях для роста, просыпаются и начинают распускаться.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Почки и листья у всех деревьев разные.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 </a:t>
            </a:r>
            <a:r>
              <a:rPr lang="ru-RU" sz="3200" b="1" dirty="0">
                <a:solidFill>
                  <a:srgbClr val="C00000"/>
                </a:solidFill>
              </a:rPr>
              <a:t>В</a:t>
            </a:r>
            <a:r>
              <a:rPr lang="ru-RU" sz="3200" b="1" dirty="0" smtClean="0">
                <a:solidFill>
                  <a:srgbClr val="C00000"/>
                </a:solidFill>
              </a:rPr>
              <a:t>ремя появления почек и листьев у всех деревьев разное.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По появившимся листочкам можно узнать, с какого дерева веточка. </a:t>
            </a:r>
          </a:p>
          <a:p>
            <a:pPr algn="ctr"/>
            <a:endParaRPr lang="ru-RU" sz="48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 </a:t>
            </a:r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464279" y="332656"/>
            <a:ext cx="23571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Вывод: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182250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123\Desktop\havay pa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132856"/>
            <a:ext cx="3589124" cy="3960000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50246" y="1028859"/>
            <a:ext cx="8793754" cy="434435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Берегите  деревья!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187393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692696"/>
            <a:ext cx="6871668" cy="5544616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Вид проекта: </a:t>
            </a:r>
            <a:r>
              <a:rPr lang="ru-RU" sz="2800" dirty="0" smtClean="0">
                <a:solidFill>
                  <a:schemeClr val="tx1"/>
                </a:solidFill>
              </a:rPr>
              <a:t>исследовательский</a:t>
            </a:r>
          </a:p>
          <a:p>
            <a:endParaRPr lang="ru-RU" sz="2800" b="1" dirty="0">
              <a:solidFill>
                <a:srgbClr val="FF0000"/>
              </a:solidFill>
            </a:endParaRPr>
          </a:p>
          <a:p>
            <a:r>
              <a:rPr lang="ru-RU" sz="2800" b="1" dirty="0" smtClean="0">
                <a:solidFill>
                  <a:srgbClr val="FF0000"/>
                </a:solidFill>
              </a:rPr>
              <a:t>Сроки реализации: </a:t>
            </a:r>
            <a:r>
              <a:rPr lang="ru-RU" sz="2800" dirty="0" smtClean="0">
                <a:solidFill>
                  <a:schemeClr val="tx1"/>
                </a:solidFill>
              </a:rPr>
              <a:t>краткосрочный</a:t>
            </a:r>
          </a:p>
          <a:p>
            <a:endParaRPr lang="ru-RU" sz="2800" dirty="0">
              <a:solidFill>
                <a:schemeClr val="tx1"/>
              </a:solidFill>
            </a:endParaRPr>
          </a:p>
          <a:p>
            <a:r>
              <a:rPr lang="ru-RU" sz="2800" b="1" dirty="0" smtClean="0">
                <a:solidFill>
                  <a:srgbClr val="FF0000"/>
                </a:solidFill>
              </a:rPr>
              <a:t>Тип проекта: </a:t>
            </a:r>
            <a:r>
              <a:rPr lang="ru-RU" sz="2800" dirty="0" smtClean="0">
                <a:solidFill>
                  <a:schemeClr val="tx1"/>
                </a:solidFill>
              </a:rPr>
              <a:t>семейный</a:t>
            </a:r>
          </a:p>
          <a:p>
            <a:endParaRPr lang="ru-RU" sz="2800" b="1" dirty="0">
              <a:solidFill>
                <a:srgbClr val="FF0000"/>
              </a:solidFill>
            </a:endParaRPr>
          </a:p>
          <a:p>
            <a:r>
              <a:rPr lang="ru-RU" sz="2800" b="1" dirty="0" smtClean="0">
                <a:solidFill>
                  <a:srgbClr val="FF0000"/>
                </a:solidFill>
              </a:rPr>
              <a:t>Участники проекта: 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семья Михневич Ники: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мама – Нина Борисовна, 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папа – Дмитрий Владимирович,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дочь – Ника, 5 </a:t>
            </a:r>
            <a:r>
              <a:rPr lang="ru-RU" sz="2800" dirty="0" smtClean="0">
                <a:solidFill>
                  <a:schemeClr val="tx1"/>
                </a:solidFill>
              </a:rPr>
              <a:t>лет</a:t>
            </a:r>
          </a:p>
          <a:p>
            <a:r>
              <a:rPr lang="ru-RU" sz="2800" dirty="0" smtClean="0">
                <a:solidFill>
                  <a:srgbClr val="FF0000"/>
                </a:solidFill>
              </a:rPr>
              <a:t>Психолого-педагогическое сопровождение: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Овечкина Т.В</a:t>
            </a:r>
            <a:r>
              <a:rPr lang="ru-RU" sz="2800" smtClean="0">
                <a:solidFill>
                  <a:schemeClr val="tx1"/>
                </a:solidFill>
              </a:rPr>
              <a:t>., воспитатель</a:t>
            </a:r>
            <a:endParaRPr lang="ru-RU" sz="2800" dirty="0" smtClean="0">
              <a:solidFill>
                <a:schemeClr val="tx1"/>
              </a:solidFill>
            </a:endParaRPr>
          </a:p>
        </p:txBody>
      </p:sp>
      <p:pic>
        <p:nvPicPr>
          <p:cNvPr id="8" name="Picture 2" descr="C:\Users\123\Desktop\детские проекты\Михневич\ветка_1\IMG_20170310_1827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515" b="98203" l="9988" r="99755">
                        <a14:backgroundMark x1="53676" y1="58783" x2="53676" y2="58783"/>
                        <a14:backgroundMark x1="46354" y1="50286" x2="46354" y2="50286"/>
                        <a14:backgroundMark x1="41850" y1="41462" x2="41850" y2="41462"/>
                        <a14:backgroundMark x1="55821" y1="29493" x2="55821" y2="29493"/>
                        <a14:backgroundMark x1="59344" y1="44608" x2="59344" y2="44608"/>
                        <a14:backgroundMark x1="47304" y1="60376" x2="47304" y2="60376"/>
                        <a14:backgroundMark x1="41636" y1="54371" x2="41636" y2="54371"/>
                        <a14:backgroundMark x1="44700" y1="76430" x2="44700" y2="764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4213" flipH="1">
            <a:off x="3578912" y="1619602"/>
            <a:ext cx="6240000" cy="46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1762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692696"/>
            <a:ext cx="7560840" cy="5544616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b="1" dirty="0" smtClean="0">
              <a:solidFill>
                <a:srgbClr val="FF0000"/>
              </a:solidFill>
            </a:endParaRPr>
          </a:p>
          <a:p>
            <a:endParaRPr lang="ru-RU" sz="2800" b="1" dirty="0">
              <a:solidFill>
                <a:srgbClr val="FF0000"/>
              </a:solidFill>
            </a:endParaRPr>
          </a:p>
          <a:p>
            <a:endParaRPr lang="ru-RU" sz="2800" b="1" dirty="0" smtClean="0">
              <a:solidFill>
                <a:srgbClr val="FF0000"/>
              </a:solidFill>
            </a:endParaRPr>
          </a:p>
          <a:p>
            <a:r>
              <a:rPr lang="ru-RU" sz="2800" b="1" dirty="0" smtClean="0">
                <a:solidFill>
                  <a:srgbClr val="FF0000"/>
                </a:solidFill>
              </a:rPr>
              <a:t>Цель: </a:t>
            </a:r>
            <a:r>
              <a:rPr lang="ru-RU" sz="2800" b="1" dirty="0" smtClean="0">
                <a:solidFill>
                  <a:schemeClr val="tx1"/>
                </a:solidFill>
              </a:rPr>
              <a:t>проращивание веточки, чтобы узнать, с какого она дерева</a:t>
            </a:r>
            <a:endParaRPr lang="ru-RU" sz="2800" dirty="0" smtClean="0">
              <a:solidFill>
                <a:schemeClr val="tx1"/>
              </a:solidFill>
            </a:endParaRPr>
          </a:p>
          <a:p>
            <a:endParaRPr lang="ru-RU" sz="2800" b="1" dirty="0">
              <a:solidFill>
                <a:srgbClr val="FF0000"/>
              </a:solidFill>
            </a:endParaRPr>
          </a:p>
          <a:p>
            <a:r>
              <a:rPr lang="ru-RU" sz="2800" b="1" dirty="0" smtClean="0">
                <a:solidFill>
                  <a:srgbClr val="FF0000"/>
                </a:solidFill>
              </a:rPr>
              <a:t>Задачи: </a:t>
            </a:r>
            <a:r>
              <a:rPr lang="ru-RU" sz="2800" dirty="0" smtClean="0">
                <a:solidFill>
                  <a:schemeClr val="tx1"/>
                </a:solidFill>
              </a:rPr>
              <a:t>совершенствовать знания о том, что дерево – живой организм;</a:t>
            </a:r>
          </a:p>
          <a:p>
            <a:r>
              <a:rPr lang="ru-RU" sz="2800" dirty="0">
                <a:solidFill>
                  <a:schemeClr val="tx1"/>
                </a:solidFill>
              </a:rPr>
              <a:t>п</a:t>
            </a:r>
            <a:r>
              <a:rPr lang="ru-RU" sz="2800" dirty="0" smtClean="0">
                <a:solidFill>
                  <a:schemeClr val="tx1"/>
                </a:solidFill>
              </a:rPr>
              <a:t>ознакомить с условиями, необходимыми для роста растений (вода, тепло);</a:t>
            </a:r>
          </a:p>
          <a:p>
            <a:r>
              <a:rPr lang="ru-RU" sz="2800" dirty="0">
                <a:solidFill>
                  <a:schemeClr val="tx1"/>
                </a:solidFill>
              </a:rPr>
              <a:t>у</a:t>
            </a:r>
            <a:r>
              <a:rPr lang="ru-RU" sz="2800" dirty="0" smtClean="0">
                <a:solidFill>
                  <a:schemeClr val="tx1"/>
                </a:solidFill>
              </a:rPr>
              <a:t>знать, с каких деревьев найденные веточки.</a:t>
            </a:r>
          </a:p>
          <a:p>
            <a:endParaRPr lang="ru-RU" sz="2800" dirty="0">
              <a:solidFill>
                <a:schemeClr val="tx1"/>
              </a:solidFill>
            </a:endParaRPr>
          </a:p>
          <a:p>
            <a:r>
              <a:rPr lang="ru-RU" sz="2800" b="1" dirty="0" smtClean="0">
                <a:solidFill>
                  <a:srgbClr val="FF0000"/>
                </a:solidFill>
              </a:rPr>
              <a:t>Объект исследования: </a:t>
            </a:r>
            <a:r>
              <a:rPr lang="ru-RU" sz="2800" dirty="0" smtClean="0">
                <a:solidFill>
                  <a:schemeClr val="tx1"/>
                </a:solidFill>
              </a:rPr>
              <a:t>веточки разных пород деревьев </a:t>
            </a:r>
          </a:p>
          <a:p>
            <a:endParaRPr lang="ru-RU" sz="2800" b="1" dirty="0">
              <a:solidFill>
                <a:srgbClr val="FF0000"/>
              </a:solidFill>
            </a:endParaRPr>
          </a:p>
          <a:p>
            <a:r>
              <a:rPr lang="ru-RU" sz="2800" b="1" dirty="0" smtClean="0">
                <a:solidFill>
                  <a:srgbClr val="FF0000"/>
                </a:solidFill>
              </a:rPr>
              <a:t> </a:t>
            </a:r>
          </a:p>
          <a:p>
            <a:endParaRPr lang="ru-RU" sz="2800" dirty="0" smtClean="0">
              <a:solidFill>
                <a:schemeClr val="tx1"/>
              </a:solidFill>
            </a:endParaRPr>
          </a:p>
          <a:p>
            <a:endParaRPr lang="ru-RU" sz="28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094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типовой процесс 1"/>
          <p:cNvSpPr/>
          <p:nvPr/>
        </p:nvSpPr>
        <p:spPr>
          <a:xfrm>
            <a:off x="755576" y="260648"/>
            <a:ext cx="7704856" cy="6408712"/>
          </a:xfrm>
          <a:prstGeom prst="flowChartPredefinedProcess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sz="2000" b="1" dirty="0">
              <a:solidFill>
                <a:schemeClr val="tx1"/>
              </a:solidFill>
            </a:endParaRPr>
          </a:p>
          <a:p>
            <a:pPr algn="ctr"/>
            <a:endParaRPr lang="ru-RU" sz="2000" b="1" dirty="0" smtClean="0">
              <a:solidFill>
                <a:schemeClr val="tx1"/>
              </a:solidFill>
            </a:endParaRPr>
          </a:p>
          <a:p>
            <a:pPr algn="ctr"/>
            <a:endParaRPr lang="ru-RU" sz="20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Тему проекта подсказала Ника. Во время прогулки она нашла на участке детского сада веточку и решила узнать, с какого она дерева.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Она обратилась  за помощью к воспитателям.</a:t>
            </a:r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sz="20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Мнения респондентов (опрашиваемых) разошлись и Ника решила опытным путем узнать, с какого дерева найденная веточка.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Для наблюдения и сравнения была найдена вторая веточка. </a:t>
            </a:r>
            <a:endParaRPr lang="ru-RU" sz="2000" b="1" dirty="0">
              <a:solidFill>
                <a:schemeClr val="tx1"/>
              </a:solidFill>
            </a:endParaRPr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4997595"/>
              </p:ext>
            </p:extLst>
          </p:nvPr>
        </p:nvGraphicFramePr>
        <p:xfrm>
          <a:off x="1007603" y="2315468"/>
          <a:ext cx="7056786" cy="21018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52262"/>
                <a:gridCol w="2352262"/>
                <a:gridCol w="2352262"/>
              </a:tblGrid>
              <a:tr h="72007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Респондент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Предполагаемое дерево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Аргумент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err="1" smtClean="0">
                          <a:solidFill>
                            <a:srgbClr val="002060"/>
                          </a:solidFill>
                        </a:rPr>
                        <a:t>Тат.Вяч</a:t>
                      </a:r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береза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Место нахождения веточки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err="1" smtClean="0">
                          <a:solidFill>
                            <a:srgbClr val="002060"/>
                          </a:solidFill>
                        </a:rPr>
                        <a:t>Мар.Ал</a:t>
                      </a:r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ива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Размер</a:t>
                      </a:r>
                      <a:r>
                        <a:rPr lang="ru-RU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веточки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err="1" smtClean="0">
                          <a:solidFill>
                            <a:srgbClr val="002060"/>
                          </a:solidFill>
                        </a:rPr>
                        <a:t>Тат.Ал</a:t>
                      </a:r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тополь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Толщина</a:t>
                      </a:r>
                      <a:r>
                        <a:rPr lang="ru-RU" baseline="0" dirty="0" smtClean="0">
                          <a:solidFill>
                            <a:srgbClr val="002060"/>
                          </a:solidFill>
                        </a:rPr>
                        <a:t> ветки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88987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476672"/>
            <a:ext cx="7344816" cy="5760640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Первый этап:</a:t>
            </a:r>
            <a:endParaRPr lang="ru-RU" sz="4000" dirty="0" smtClean="0">
              <a:solidFill>
                <a:prstClr val="black"/>
              </a:solidFill>
            </a:endParaRPr>
          </a:p>
          <a:p>
            <a:endParaRPr lang="ru-RU" sz="2800" b="1" dirty="0">
              <a:solidFill>
                <a:srgbClr val="C000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</a:rPr>
              <a:t>Постановка проблемной ситуации</a:t>
            </a:r>
          </a:p>
          <a:p>
            <a:pPr algn="ctr"/>
            <a:endParaRPr lang="ru-RU" sz="3200" b="1" dirty="0">
              <a:solidFill>
                <a:srgbClr val="FFFF00"/>
              </a:solidFill>
            </a:endParaRP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Беседы об ожидаемом результате, об условиях, необходимых для роста  растений, рассматривание картинок с деревьями, чтение художественной литературы, загадывание загадок, зарисовка предполагаемого результата исследования.</a:t>
            </a:r>
            <a:endParaRPr lang="ru-RU" sz="3200" b="1" dirty="0">
              <a:solidFill>
                <a:schemeClr val="tx1"/>
              </a:solidFill>
            </a:endParaRPr>
          </a:p>
          <a:p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02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7834" y="24016"/>
            <a:ext cx="8365816" cy="243143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Рисунок Ники </a:t>
            </a:r>
          </a:p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«Какие листочки появятся на веточках?»</a:t>
            </a:r>
          </a:p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(предполагаемый результат)</a:t>
            </a:r>
          </a:p>
          <a:p>
            <a:pPr algn="ctr"/>
            <a:endParaRPr lang="ru-RU" sz="4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G:\DCIM\101MSDCF\DSC006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943411"/>
            <a:ext cx="6240245" cy="4680000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05558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33334" y="1124744"/>
            <a:ext cx="6871668" cy="5544616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Второй этап:</a:t>
            </a:r>
            <a:endParaRPr lang="ru-RU" sz="4000" dirty="0" smtClean="0">
              <a:solidFill>
                <a:prstClr val="black"/>
              </a:solidFill>
            </a:endParaRPr>
          </a:p>
          <a:p>
            <a:endParaRPr lang="ru-RU" sz="28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</a:rPr>
              <a:t>Проведение  домашних наблюдений</a:t>
            </a:r>
          </a:p>
          <a:p>
            <a:pPr algn="ctr"/>
            <a:endParaRPr lang="ru-RU" sz="3200" b="1" dirty="0">
              <a:solidFill>
                <a:srgbClr val="C00000"/>
              </a:solidFill>
            </a:endParaRPr>
          </a:p>
          <a:p>
            <a:r>
              <a:rPr lang="ru-RU" sz="3200" b="1" dirty="0" smtClean="0">
                <a:solidFill>
                  <a:schemeClr val="tx1"/>
                </a:solidFill>
              </a:rPr>
              <a:t>1. Поставили веточки дома в баночки с водой в теплое светлое место.</a:t>
            </a:r>
          </a:p>
          <a:p>
            <a:r>
              <a:rPr lang="ru-RU" sz="3200" b="1" dirty="0" smtClean="0">
                <a:solidFill>
                  <a:schemeClr val="tx1"/>
                </a:solidFill>
              </a:rPr>
              <a:t>2. Наблюдали за всеми изменениями, происходящими с веточками.</a:t>
            </a:r>
          </a:p>
          <a:p>
            <a:r>
              <a:rPr lang="ru-RU" sz="3200" b="1" dirty="0" smtClean="0">
                <a:solidFill>
                  <a:schemeClr val="tx1"/>
                </a:solidFill>
              </a:rPr>
              <a:t>3. Фиксировали наблюдения с помощью фотоаппарата.  </a:t>
            </a:r>
          </a:p>
          <a:p>
            <a:pPr algn="ctr"/>
            <a:endParaRPr lang="ru-RU" sz="3200" b="1" dirty="0" smtClean="0">
              <a:solidFill>
                <a:srgbClr val="C00000"/>
              </a:solidFill>
            </a:endParaRPr>
          </a:p>
          <a:p>
            <a:pPr algn="ctr"/>
            <a:endParaRPr lang="ru-RU" sz="3200" b="1" dirty="0" smtClean="0">
              <a:solidFill>
                <a:srgbClr val="C00000"/>
              </a:solidFill>
            </a:endParaRPr>
          </a:p>
          <a:p>
            <a:pPr algn="ctr"/>
            <a:endParaRPr lang="ru-RU" sz="3200" b="1" dirty="0" smtClean="0">
              <a:solidFill>
                <a:srgbClr val="FFFF00"/>
              </a:solidFill>
            </a:endParaRPr>
          </a:p>
          <a:p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9584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91152" y="0"/>
            <a:ext cx="71640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Фотоотчет – 1-я неделя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074" name="Picture 2" descr="C:\Users\123\Desktop\детские проекты\Михневич\ветка_1\IMG_20170310_1824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163" y="928382"/>
            <a:ext cx="1890000" cy="2520000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123\Desktop\0_6f62f_c4accd6d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700" y="2487191"/>
            <a:ext cx="7200000" cy="3323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123\Desktop\детские проекты\Михневич\ветка_1\IMG_20170310_18253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823" y="4149080"/>
            <a:ext cx="3360000" cy="2520000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123\Desktop\детские проекты\Михневич\Ветка_2\IMG_20170322_15402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169080"/>
            <a:ext cx="2430000" cy="3240000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/>
          <p:cNvSpPr/>
          <p:nvPr/>
        </p:nvSpPr>
        <p:spPr>
          <a:xfrm rot="958517">
            <a:off x="4289227" y="3066889"/>
            <a:ext cx="2565209" cy="1118519"/>
          </a:xfrm>
          <a:prstGeom prst="righ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2-я веточка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6" name="Стрелка вправо 15"/>
          <p:cNvSpPr/>
          <p:nvPr/>
        </p:nvSpPr>
        <p:spPr>
          <a:xfrm rot="19924279" flipH="1">
            <a:off x="2876187" y="2176226"/>
            <a:ext cx="2565209" cy="1118519"/>
          </a:xfrm>
          <a:prstGeom prst="righ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1-я веточка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0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91152" y="0"/>
            <a:ext cx="71640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Фотоотчет – 2-я неделя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7" name="Picture 2" descr="C:\Users\123\Desktop\0_6f62f_c4accd6d_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700" y="2487191"/>
            <a:ext cx="7200000" cy="3323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/>
          <p:cNvSpPr/>
          <p:nvPr/>
        </p:nvSpPr>
        <p:spPr>
          <a:xfrm rot="958517">
            <a:off x="4289227" y="3066889"/>
            <a:ext cx="2565209" cy="1118519"/>
          </a:xfrm>
          <a:prstGeom prst="righ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2-я веточка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0" name="Picture 4" descr="C:\Users\123\Desktop\детские проекты\Михневич\ветка_1\IMG_20170310_1827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95286"/>
            <a:ext cx="3360000" cy="2520000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Стрелка вправо 15"/>
          <p:cNvSpPr/>
          <p:nvPr/>
        </p:nvSpPr>
        <p:spPr>
          <a:xfrm rot="19841288" flipH="1">
            <a:off x="2876187" y="2176226"/>
            <a:ext cx="2565209" cy="1118519"/>
          </a:xfrm>
          <a:prstGeom prst="righ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1-я веточка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1" name="Picture 8" descr="C:\Users\123\Desktop\детские проекты\Михневич\ветка_1\IMG_20170312_12312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739" y="4149079"/>
            <a:ext cx="1890000" cy="2520000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123\Desktop\детские проекты\Михневич\Ветка_2\IMG_20170322_15404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5127" y="1227191"/>
            <a:ext cx="1890000" cy="2520000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123\Desktop\детские проекты\Михневич\Ветка_2\IMG_20170322_15402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8824" y="4149079"/>
            <a:ext cx="1890000" cy="2520000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051029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414</Words>
  <Application>Microsoft Office PowerPoint</Application>
  <PresentationFormat>Экран (4:3)</PresentationFormat>
  <Paragraphs>112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123</dc:creator>
  <cp:lastModifiedBy>1</cp:lastModifiedBy>
  <cp:revision>21</cp:revision>
  <dcterms:created xsi:type="dcterms:W3CDTF">2017-05-08T18:43:29Z</dcterms:created>
  <dcterms:modified xsi:type="dcterms:W3CDTF">2017-08-16T16:37:44Z</dcterms:modified>
</cp:coreProperties>
</file>