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1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E26152-C3EB-49B1-A9F4-698DD771BD3E}">
          <p14:sldIdLst>
            <p14:sldId id="256"/>
            <p14:sldId id="257"/>
            <p14:sldId id="260"/>
            <p14:sldId id="258"/>
            <p14:sldId id="259"/>
            <p14:sldId id="262"/>
            <p14:sldId id="261"/>
            <p14:sldId id="263"/>
            <p14:sldId id="264"/>
            <p14:sldId id="267"/>
            <p14:sldId id="265"/>
            <p14:sldId id="266"/>
            <p14:sldId id="268"/>
            <p14:sldId id="269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0033CC"/>
    <a:srgbClr val="015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</a:rPr>
              <a:t>Знаешь ли ты, где находится страна Наоборот?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9.1595624558676189E-2"/>
                  <c:y val="0.169654215425360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8449256510407852"/>
          <c:y val="0.42394508249083435"/>
          <c:w val="0.27028441931573982"/>
          <c:h val="0.3721777971635747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</a:rPr>
              <a:t>Знаешь ли ты  что в качестве зеркала использовали люди в древности?</a:t>
            </a:r>
          </a:p>
        </c:rich>
      </c:tx>
      <c:layout>
        <c:manualLayout>
          <c:xMode val="edge"/>
          <c:yMode val="edge"/>
          <c:x val="5.0892743517524777E-2"/>
          <c:y val="3.4135992058230091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400" b="1">
                        <a:solidFill>
                          <a:schemeClr val="bg1"/>
                        </a:solidFill>
                      </a:rPr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71520840296111"/>
          <c:y val="0.39723433507388106"/>
          <c:w val="0.22786835679799691"/>
          <c:h val="0.34066839795578308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</a:rPr>
              <a:t>Пользуешься  ли ты зеркалом в течении дня?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часто </c:v>
                </c:pt>
                <c:pt idx="1">
                  <c:v>редко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5567942445328355"/>
          <c:y val="0.44692288712106976"/>
          <c:w val="0.38572242364227854"/>
          <c:h val="0.3561997633337901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2060"/>
                </a:solidFill>
              </a:rPr>
              <a:t>Хочешь ли ты узнать секрет зеркала и разгадать его тайны?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1711657724200408"/>
                  <c:y val="-0.100701650436261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114103546791169"/>
                  <c:y val="0.108896300614493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047522820709434"/>
          <c:y val="0.60742056021177582"/>
          <c:w val="0.29811372029823707"/>
          <c:h val="0.2268485189351331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Century Gothic" pitchFamily="34" charset="0"/>
              </a:rPr>
              <a:t>«Страна Наоборот»</a:t>
            </a:r>
            <a:endParaRPr lang="ru-RU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r="5400000" sy="-100000" algn="bl" rotWithShape="0"/>
              </a:effectLst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332656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 </a:t>
            </a:r>
            <a:r>
              <a:rPr lang="ru-RU" b="1" dirty="0" smtClean="0"/>
              <a:t>Всероссийский конкурс детских исследовательских проектов</a:t>
            </a:r>
          </a:p>
          <a:p>
            <a:pPr algn="ctr"/>
            <a:r>
              <a:rPr lang="ru-RU" b="1" dirty="0" smtClean="0"/>
              <a:t> "Первые шаги в науку".</a:t>
            </a:r>
            <a:r>
              <a:rPr lang="ru-RU" dirty="0" smtClean="0"/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3808" y="3501008"/>
            <a:ext cx="35283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15F17"/>
                </a:solidFill>
                <a:latin typeface="Cambria Math" pitchFamily="18" charset="0"/>
                <a:ea typeface="Cambria Math" pitchFamily="18" charset="0"/>
              </a:rPr>
              <a:t> Володина Евгения Николаевна,</a:t>
            </a:r>
          </a:p>
          <a:p>
            <a:r>
              <a:rPr lang="ru-RU" sz="2800" b="1" dirty="0" smtClean="0">
                <a:solidFill>
                  <a:srgbClr val="015F17"/>
                </a:solidFill>
                <a:latin typeface="Cambria Math" pitchFamily="18" charset="0"/>
                <a:ea typeface="Cambria Math" pitchFamily="18" charset="0"/>
              </a:rPr>
              <a:t>          3Б класс, Радищевская </a:t>
            </a:r>
            <a:r>
              <a:rPr lang="ru-RU" sz="2800" b="1" dirty="0" err="1" smtClean="0">
                <a:solidFill>
                  <a:srgbClr val="015F17"/>
                </a:solidFill>
                <a:latin typeface="Cambria Math" pitchFamily="18" charset="0"/>
                <a:ea typeface="Cambria Math" pitchFamily="18" charset="0"/>
              </a:rPr>
              <a:t>сш</a:t>
            </a:r>
            <a:r>
              <a:rPr lang="ru-RU" sz="2800" b="1" dirty="0" smtClean="0">
                <a:solidFill>
                  <a:srgbClr val="015F17"/>
                </a:solidFill>
                <a:latin typeface="Cambria Math" pitchFamily="18" charset="0"/>
                <a:ea typeface="Cambria Math" pitchFamily="18" charset="0"/>
              </a:rPr>
              <a:t> №1</a:t>
            </a:r>
            <a:endParaRPr lang="ru-RU" sz="2800" b="1" dirty="0">
              <a:solidFill>
                <a:srgbClr val="015F17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105273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Исследовательская работа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300192" y="2924944"/>
            <a:ext cx="2592288" cy="3443487"/>
            <a:chOff x="6300192" y="2924944"/>
            <a:chExt cx="2592288" cy="3443487"/>
          </a:xfrm>
        </p:grpSpPr>
        <p:pic>
          <p:nvPicPr>
            <p:cNvPr id="2051" name="Picture 3" descr="C:\Users\532B~1\AppData\Local\Temp\Rar$DIa0.478\100_252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00192" y="2924944"/>
              <a:ext cx="2592288" cy="3443487"/>
            </a:xfrm>
            <a:prstGeom prst="rect">
              <a:avLst/>
            </a:prstGeom>
            <a:noFill/>
          </p:spPr>
        </p:pic>
        <p:sp>
          <p:nvSpPr>
            <p:cNvPr id="14" name="Сердце 13"/>
            <p:cNvSpPr/>
            <p:nvPr/>
          </p:nvSpPr>
          <p:spPr>
            <a:xfrm>
              <a:off x="6876256" y="3140968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ердце 14"/>
            <p:cNvSpPr/>
            <p:nvPr/>
          </p:nvSpPr>
          <p:spPr>
            <a:xfrm>
              <a:off x="7740352" y="3140968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79512" y="3068960"/>
            <a:ext cx="2592288" cy="3443488"/>
            <a:chOff x="179512" y="3068960"/>
            <a:chExt cx="2592288" cy="3443488"/>
          </a:xfrm>
        </p:grpSpPr>
        <p:pic>
          <p:nvPicPr>
            <p:cNvPr id="2050" name="Picture 2" descr="C:\Users\532B~1\AppData\Local\Temp\Rar$DIa0.666\100_252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512" y="3068960"/>
              <a:ext cx="2592288" cy="3443488"/>
            </a:xfrm>
            <a:prstGeom prst="rect">
              <a:avLst/>
            </a:prstGeom>
            <a:noFill/>
          </p:spPr>
        </p:pic>
        <p:sp>
          <p:nvSpPr>
            <p:cNvPr id="13" name="Сердце 12"/>
            <p:cNvSpPr/>
            <p:nvPr/>
          </p:nvSpPr>
          <p:spPr>
            <a:xfrm>
              <a:off x="1619672" y="3789040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ердце 16"/>
            <p:cNvSpPr/>
            <p:nvPr/>
          </p:nvSpPr>
          <p:spPr>
            <a:xfrm>
              <a:off x="251520" y="3933056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859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39553" y="332656"/>
            <a:ext cx="453650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Эксперимент № 3.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04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Цель: выяснить отражает ли зеркало лучи света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H:\DCIM\100PHOTO\SAM_479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365" y="28260"/>
            <a:ext cx="3744416" cy="1995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DCIM\100PHOTO\SAM_479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56652"/>
            <a:ext cx="3960440" cy="22322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024721"/>
              </p:ext>
            </p:extLst>
          </p:nvPr>
        </p:nvGraphicFramePr>
        <p:xfrm>
          <a:off x="467544" y="2132856"/>
          <a:ext cx="8064897" cy="1783080"/>
        </p:xfrm>
        <a:graphic>
          <a:graphicData uri="http://schemas.openxmlformats.org/drawingml/2006/table">
            <a:tbl>
              <a:tblPr/>
              <a:tblGrid>
                <a:gridCol w="1197794"/>
                <a:gridCol w="1490505"/>
                <a:gridCol w="1197794"/>
                <a:gridCol w="1490505"/>
                <a:gridCol w="1197794"/>
                <a:gridCol w="1490505"/>
              </a:tblGrid>
              <a:tr h="31801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Угол падения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Угол отражения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Угол падения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Угол отражения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Угол падения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Угол отражения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81599" y="6189033"/>
            <a:ext cx="85624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15F1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Вывод:  угол падения равен углу отражения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15F1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15F17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:\DCIM\100PHOTO\SAM_4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3701" y="3956652"/>
            <a:ext cx="3965177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260648"/>
            <a:ext cx="20403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Эксперимент №4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5085184"/>
            <a:ext cx="82089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15F17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Вывод: Мир в стране наоборот является противоположным нашему миру.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15F17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Человек, смотрящий в зеркало, видит не себя, а своё отражение.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15F17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24544" y="620688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Цель: выяснить, чье отражение 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я вижу в зеркале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8" name="Picture 2" descr="C:\Users\532B~1\AppData\Local\Temp\Rar$DIa0.666\100_2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2699895" cy="358642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419872" y="1844824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33CC"/>
                </a:solidFill>
              </a:rPr>
              <a:t>Зеркало преобразует «правое» в «левое» и наоборот, верх и низ местами не меняется.</a:t>
            </a:r>
            <a:endParaRPr lang="ru-RU" sz="2400" b="1" i="1" dirty="0">
              <a:solidFill>
                <a:srgbClr val="0033CC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4149080"/>
            <a:ext cx="55801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33CC"/>
                </a:solidFill>
              </a:rPr>
              <a:t>Зеркало меняет последовательность букв на обратную</a:t>
            </a:r>
            <a:r>
              <a:rPr lang="ru-RU" sz="2400" b="1" dirty="0" smtClean="0">
                <a:solidFill>
                  <a:srgbClr val="0033CC"/>
                </a:solidFill>
              </a:rPr>
              <a:t>.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203848" y="3573016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56248" y="3725416"/>
            <a:ext cx="36004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228184" y="332656"/>
            <a:ext cx="2538080" cy="3371479"/>
            <a:chOff x="6228184" y="332656"/>
            <a:chExt cx="2538080" cy="3371479"/>
          </a:xfrm>
        </p:grpSpPr>
        <p:pic>
          <p:nvPicPr>
            <p:cNvPr id="9" name="Picture 3" descr="C:\Users\532B~1\AppData\Local\Temp\Rar$DIa0.478\100_252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28184" y="332656"/>
              <a:ext cx="2538080" cy="3371479"/>
            </a:xfrm>
            <a:prstGeom prst="rect">
              <a:avLst/>
            </a:prstGeom>
            <a:noFill/>
          </p:spPr>
        </p:pic>
        <p:sp>
          <p:nvSpPr>
            <p:cNvPr id="14" name="Овал 13"/>
            <p:cNvSpPr/>
            <p:nvPr/>
          </p:nvSpPr>
          <p:spPr>
            <a:xfrm>
              <a:off x="6732240" y="620688"/>
              <a:ext cx="79208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668344" y="620688"/>
              <a:ext cx="79208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55576" y="2564904"/>
            <a:ext cx="2232248" cy="792088"/>
            <a:chOff x="755576" y="2564904"/>
            <a:chExt cx="2232248" cy="792088"/>
          </a:xfrm>
        </p:grpSpPr>
        <p:sp>
          <p:nvSpPr>
            <p:cNvPr id="16" name="Овал 15"/>
            <p:cNvSpPr/>
            <p:nvPr/>
          </p:nvSpPr>
          <p:spPr>
            <a:xfrm>
              <a:off x="2195736" y="2564904"/>
              <a:ext cx="792088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55576" y="2708920"/>
              <a:ext cx="864096" cy="64807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07504" y="160764"/>
            <a:ext cx="92890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Эксперимент №5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Цель: узнать,  можно ли перехитрить его и увидеть себя таким, каким меня видят окружающие?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268760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33CC"/>
                </a:solidFill>
              </a:rPr>
              <a:t>Нужно 2 зеркала, так как предмет должен отразиться 2 раза. </a:t>
            </a:r>
            <a:endParaRPr lang="ru-RU" sz="2000" b="1" i="1" dirty="0">
              <a:solidFill>
                <a:srgbClr val="0033C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916830"/>
            <a:ext cx="48965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33CC"/>
                </a:solidFill>
              </a:rPr>
              <a:t>В первом зеркале мы видим уже перевернутое изображение, а второе зеркало его переворачивает наоборот</a:t>
            </a:r>
            <a:r>
              <a:rPr lang="ru-RU" sz="2000" b="1" dirty="0" smtClean="0">
                <a:solidFill>
                  <a:srgbClr val="0033CC"/>
                </a:solidFill>
              </a:rPr>
              <a:t>.</a:t>
            </a:r>
            <a:endParaRPr lang="ru-RU" sz="2000" b="1" dirty="0">
              <a:solidFill>
                <a:srgbClr val="0033CC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95536" y="5373216"/>
            <a:ext cx="48245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У меня получилось увидеть свое прямое отражение в первом зеркале. Даже надпись на майке прочиталась правильно.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5076056" y="4365104"/>
            <a:ext cx="381642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15F17"/>
                </a:solidFill>
                <a:effectLst/>
                <a:ea typeface="Calibri" pitchFamily="34" charset="0"/>
                <a:cs typeface="Times New Roman" pitchFamily="18" charset="0"/>
              </a:rPr>
              <a:t>Вывод: только при особом расположении зеркал можно увидеть свое прямое отражение.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15F17"/>
              </a:solidFill>
              <a:effectLst/>
              <a:cs typeface="Arial" pitchFamily="34" charset="0"/>
            </a:endParaRPr>
          </a:p>
        </p:txBody>
      </p:sp>
      <p:pic>
        <p:nvPicPr>
          <p:cNvPr id="1027" name="Picture 3" descr="H:\DCIM\100PHOTO\SAM_47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67165"/>
            <a:ext cx="2828456" cy="240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55976" y="3861048"/>
            <a:ext cx="216024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3861048"/>
            <a:ext cx="50405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11560" y="2996952"/>
            <a:ext cx="4032448" cy="2486963"/>
            <a:chOff x="611560" y="2996952"/>
            <a:chExt cx="4032448" cy="2486963"/>
          </a:xfrm>
        </p:grpSpPr>
        <p:pic>
          <p:nvPicPr>
            <p:cNvPr id="4" name="Picture 2" descr="C:\Users\532B~1\AppData\Local\Temp\Rar$DIa0.880\100_253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1560" y="2996952"/>
              <a:ext cx="1841508" cy="2446182"/>
            </a:xfrm>
            <a:prstGeom prst="rect">
              <a:avLst/>
            </a:prstGeom>
            <a:noFill/>
          </p:spPr>
        </p:pic>
        <p:pic>
          <p:nvPicPr>
            <p:cNvPr id="1028" name="Picture 4" descr="C:\Users\532B~1\AppData\Local\Temp\Rar$DIa0.736\100_253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71800" y="2996952"/>
              <a:ext cx="1872208" cy="2486963"/>
            </a:xfrm>
            <a:prstGeom prst="rect">
              <a:avLst/>
            </a:prstGeom>
            <a:noFill/>
          </p:spPr>
        </p:pic>
        <p:sp>
          <p:nvSpPr>
            <p:cNvPr id="15" name="Овал 14"/>
            <p:cNvSpPr/>
            <p:nvPr/>
          </p:nvSpPr>
          <p:spPr>
            <a:xfrm>
              <a:off x="4355976" y="3573016"/>
              <a:ext cx="288032" cy="5040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3203848" y="3573016"/>
              <a:ext cx="360040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51720" y="3789040"/>
              <a:ext cx="360040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1331640" y="3645024"/>
              <a:ext cx="360040" cy="4320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194058"/>
            <a:ext cx="53285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Эксперимент №6</a:t>
            </a:r>
          </a:p>
          <a:p>
            <a:r>
              <a:rPr lang="ru-RU" sz="3200" b="1" dirty="0" smtClean="0">
                <a:solidFill>
                  <a:srgbClr val="0033CC"/>
                </a:solidFill>
              </a:rPr>
              <a:t>Цель: получение многократных изображений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cs typeface="Arial" pitchFamily="34" charset="0"/>
            </a:endParaRPr>
          </a:p>
        </p:txBody>
      </p:sp>
      <p:pic>
        <p:nvPicPr>
          <p:cNvPr id="7" name="Рисунок 6" descr="H:\DCIM\100PHOTO\SAM_477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171" y="188640"/>
            <a:ext cx="3384376" cy="1871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DCIM\100PHOTO\SAM_478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013176"/>
            <a:ext cx="2736304" cy="1685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:\DCIM\100PHOTO\SAM_479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013176"/>
            <a:ext cx="3168352" cy="160599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49056"/>
              </p:ext>
            </p:extLst>
          </p:nvPr>
        </p:nvGraphicFramePr>
        <p:xfrm>
          <a:off x="467544" y="2204864"/>
          <a:ext cx="8136904" cy="1872208"/>
        </p:xfrm>
        <a:graphic>
          <a:graphicData uri="http://schemas.openxmlformats.org/drawingml/2006/table">
            <a:tbl>
              <a:tblPr/>
              <a:tblGrid>
                <a:gridCol w="2592288"/>
                <a:gridCol w="1008112"/>
                <a:gridCol w="864096"/>
                <a:gridCol w="936104"/>
                <a:gridCol w="864096"/>
                <a:gridCol w="1008112"/>
                <a:gridCol w="864096"/>
              </a:tblGrid>
              <a:tr h="9703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Угол между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зеркалами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градусах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8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отражений предметов.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11560" y="407707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15F17"/>
                </a:solidFill>
              </a:rPr>
              <a:t>Вывод: с уменьшением угла между зеркалами увеличивается количество отраженных предметов</a:t>
            </a:r>
            <a:endParaRPr lang="ru-RU" sz="2800" dirty="0">
              <a:solidFill>
                <a:srgbClr val="015F17"/>
              </a:solidFill>
            </a:endParaRPr>
          </a:p>
        </p:txBody>
      </p:sp>
      <p:pic>
        <p:nvPicPr>
          <p:cNvPr id="6145" name="Picture 1" descr="H:\DCIM\100PHOTO\SAM_4791.JPG"/>
          <p:cNvPicPr>
            <a:picLocks noChangeAspect="1" noChangeArrowheads="1"/>
          </p:cNvPicPr>
          <p:nvPr/>
        </p:nvPicPr>
        <p:blipFill>
          <a:blip r:embed="rId6" cstate="print"/>
          <a:srcRect l="5901" t="12232" r="4326"/>
          <a:stretch>
            <a:fillRect/>
          </a:stretch>
        </p:blipFill>
        <p:spPr bwMode="auto">
          <a:xfrm>
            <a:off x="3131840" y="5229200"/>
            <a:ext cx="2455371" cy="13514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03848" y="476672"/>
            <a:ext cx="5940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Цель: сделать калейдоскоп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486916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95536" y="5157192"/>
            <a:ext cx="44644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Необходимые материалы: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картон, фольга,  скотч,  цветная бумага, цветной скотч, бусинки, бисер, ножницы, пергаментная бумага   и прозрачная пластмасса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8489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Эксперимент №7</a:t>
            </a:r>
            <a:endParaRPr lang="ru-RU" sz="2000" dirty="0">
              <a:solidFill>
                <a:srgbClr val="002060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7544" y="332656"/>
            <a:ext cx="7560840" cy="5014375"/>
            <a:chOff x="467544" y="332656"/>
            <a:chExt cx="7560840" cy="5014375"/>
          </a:xfrm>
        </p:grpSpPr>
        <p:pic>
          <p:nvPicPr>
            <p:cNvPr id="2052" name="Picture 4" descr="H:\DCIM\100PHOTO\SAM_4820.JPG"/>
            <p:cNvPicPr>
              <a:picLocks noChangeAspect="1" noChangeArrowheads="1"/>
            </p:cNvPicPr>
            <p:nvPr/>
          </p:nvPicPr>
          <p:blipFill>
            <a:blip r:embed="rId3" cstate="print"/>
            <a:srcRect l="7953" r="24782"/>
            <a:stretch>
              <a:fillRect/>
            </a:stretch>
          </p:blipFill>
          <p:spPr bwMode="auto">
            <a:xfrm>
              <a:off x="3131840" y="1124744"/>
              <a:ext cx="2306114" cy="193006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3" name="Picture 5" descr="H:\DCIM\100PHOTO\SAM_4818.JPG"/>
            <p:cNvPicPr>
              <a:picLocks noChangeAspect="1" noChangeArrowheads="1"/>
            </p:cNvPicPr>
            <p:nvPr/>
          </p:nvPicPr>
          <p:blipFill>
            <a:blip r:embed="rId4" cstate="print"/>
            <a:srcRect l="14520" t="21258" r="25644" b="11933"/>
            <a:stretch>
              <a:fillRect/>
            </a:stretch>
          </p:blipFill>
          <p:spPr bwMode="auto">
            <a:xfrm>
              <a:off x="539552" y="332656"/>
              <a:ext cx="2520280" cy="15841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4" name="Picture 6" descr="H:\DCIM\100PHOTO\SAM_4821.JPG"/>
            <p:cNvPicPr>
              <a:picLocks noChangeAspect="1" noChangeArrowheads="1"/>
            </p:cNvPicPr>
            <p:nvPr/>
          </p:nvPicPr>
          <p:blipFill>
            <a:blip r:embed="rId5" cstate="print"/>
            <a:srcRect l="18040" r="23504"/>
            <a:stretch>
              <a:fillRect/>
            </a:stretch>
          </p:blipFill>
          <p:spPr bwMode="auto">
            <a:xfrm>
              <a:off x="5580112" y="1556792"/>
              <a:ext cx="2448272" cy="23578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5" name="Picture 7" descr="H:\DCIM\100PHOTO\SAM_4823.JPG"/>
            <p:cNvPicPr>
              <a:picLocks noChangeAspect="1" noChangeArrowheads="1"/>
            </p:cNvPicPr>
            <p:nvPr/>
          </p:nvPicPr>
          <p:blipFill>
            <a:blip r:embed="rId6" cstate="print"/>
            <a:srcRect l="11413" r="17713"/>
            <a:stretch>
              <a:fillRect/>
            </a:stretch>
          </p:blipFill>
          <p:spPr bwMode="auto">
            <a:xfrm>
              <a:off x="467544" y="2564904"/>
              <a:ext cx="2333817" cy="18537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1" name="Picture 3" descr="H:\DCIM\100PHOTO\SAM_4833.JPG"/>
            <p:cNvPicPr>
              <a:picLocks noChangeAspect="1" noChangeArrowheads="1"/>
            </p:cNvPicPr>
            <p:nvPr/>
          </p:nvPicPr>
          <p:blipFill>
            <a:blip r:embed="rId7" cstate="print"/>
            <a:srcRect l="29301" t="14614" r="36764" b="3186"/>
            <a:stretch>
              <a:fillRect/>
            </a:stretch>
          </p:blipFill>
          <p:spPr bwMode="auto">
            <a:xfrm>
              <a:off x="3419872" y="3284984"/>
              <a:ext cx="1512168" cy="20620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Сердце 15"/>
            <p:cNvSpPr/>
            <p:nvPr/>
          </p:nvSpPr>
          <p:spPr>
            <a:xfrm>
              <a:off x="4139952" y="1268760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ердце 16"/>
            <p:cNvSpPr/>
            <p:nvPr/>
          </p:nvSpPr>
          <p:spPr>
            <a:xfrm>
              <a:off x="6372200" y="1772816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ердце 17"/>
            <p:cNvSpPr/>
            <p:nvPr/>
          </p:nvSpPr>
          <p:spPr>
            <a:xfrm>
              <a:off x="1043608" y="2708920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ердце 18"/>
            <p:cNvSpPr/>
            <p:nvPr/>
          </p:nvSpPr>
          <p:spPr>
            <a:xfrm>
              <a:off x="1835696" y="620688"/>
              <a:ext cx="576064" cy="69837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ердце 19"/>
            <p:cNvSpPr/>
            <p:nvPr/>
          </p:nvSpPr>
          <p:spPr>
            <a:xfrm>
              <a:off x="3779912" y="3501008"/>
              <a:ext cx="648072" cy="698376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723474"/>
            <a:ext cx="77403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ea typeface="Calibri" pitchFamily="34" charset="0"/>
                <a:cs typeface="Times New Roman" pitchFamily="18" charset="0"/>
              </a:rPr>
              <a:t>. Секреты изготовления зеркал хранили, как ценную государственную тайну.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484784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33CC"/>
                </a:solidFill>
                <a:ea typeface="Times New Roman" pitchFamily="18" charset="0"/>
                <a:cs typeface="Arial" pitchFamily="34" charset="0"/>
              </a:rPr>
              <a:t>2. Изображение предмета в плоском зеркале равно по размеру самому предмету и расположено на том же расстоянии от зеркала, что и предмет.</a:t>
            </a:r>
            <a:endParaRPr lang="ru-RU" sz="2000" b="1" dirty="0" smtClean="0">
              <a:solidFill>
                <a:srgbClr val="0033CC"/>
              </a:solidFill>
              <a:cs typeface="Arial" pitchFamily="34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683568" y="2492896"/>
            <a:ext cx="756084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ea typeface="Calibri" pitchFamily="34" charset="0"/>
                <a:cs typeface="Times New Roman" pitchFamily="18" charset="0"/>
              </a:rPr>
              <a:t>3. В зеркале мы видим свое противоположное отражение, только при особом расположении зеркал можно увидеть свое прямое отражение.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ea typeface="Calibri" pitchFamily="34" charset="0"/>
                <a:cs typeface="Times New Roman" pitchFamily="18" charset="0"/>
              </a:rPr>
              <a:t>4. Если между зеркалами установить предмет, то его многократное отражение можно увеличить, если уменьшить угол между зеркалами, по этому принципу устроен калейдоскоп, который я сумела сделать.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22020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+mj-lt"/>
              </a:rPr>
              <a:t>Я выяснила:</a:t>
            </a:r>
            <a:endParaRPr lang="ru-RU" sz="2800" b="1" dirty="0">
              <a:solidFill>
                <a:srgbClr val="0033CC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7096" y="479715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Зеркала имеют свойства отражать существующую реальность. 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Гипотеза подтвердилась</a:t>
            </a:r>
            <a:endParaRPr lang="ru-RU" sz="3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6093296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3" name="Picture 2" descr="http://popgun.ru/files/g/4/orig/114967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5168543"/>
            <a:ext cx="1296144" cy="16894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99592" y="1988840"/>
            <a:ext cx="7632848" cy="2088232"/>
          </a:xfrm>
          <a:prstGeom prst="rect">
            <a:avLst/>
          </a:prstGeom>
          <a:noFill/>
        </p:spPr>
        <p:txBody>
          <a:bodyPr wrap="none" rtlCol="0">
            <a:prstTxWarp prst="textCanUp">
              <a:avLst/>
            </a:prstTxWarp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20688"/>
            <a:ext cx="58326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Цель  работы </a:t>
            </a:r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: </a:t>
            </a:r>
          </a:p>
          <a:p>
            <a:r>
              <a:rPr lang="ru-RU" sz="3600" b="1" i="1" dirty="0" smtClean="0">
                <a:solidFill>
                  <a:srgbClr val="7030A0"/>
                </a:solidFill>
              </a:rPr>
              <a:t>выяснить,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</a:rPr>
              <a:t>откуда взялись зеркала и есть ли в них какая – то  тайна? </a:t>
            </a:r>
            <a:endParaRPr lang="ru-RU" sz="4000" b="1" i="1" dirty="0">
              <a:solidFill>
                <a:srgbClr val="7030A0"/>
              </a:solidFill>
              <a:latin typeface="Comic Sans MS" pitchFamily="66" charset="0"/>
              <a:cs typeface="Aparajit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881616"/>
            <a:ext cx="72008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   Гипотеза : </a:t>
            </a:r>
          </a:p>
          <a:p>
            <a:r>
              <a:rPr lang="ru-RU" sz="3600" b="1" i="1" dirty="0">
                <a:solidFill>
                  <a:srgbClr val="7030A0"/>
                </a:solidFill>
              </a:rPr>
              <a:t>зеркала имеют свойства отражать существующую реальность </a:t>
            </a:r>
            <a:r>
              <a:rPr lang="ru-RU" sz="3600" b="1" i="1" spc="150" dirty="0" smtClean="0">
                <a:ln w="11430"/>
                <a:solidFill>
                  <a:srgbClr val="7030A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6372200" y="548680"/>
            <a:ext cx="2330956" cy="3096344"/>
            <a:chOff x="6372200" y="548680"/>
            <a:chExt cx="2330956" cy="3096344"/>
          </a:xfrm>
        </p:grpSpPr>
        <p:pic>
          <p:nvPicPr>
            <p:cNvPr id="8" name="Picture 2" descr="C:\Users\532B~1\AppData\Local\Temp\Rar$DIa0.880\100_253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72200" y="548680"/>
              <a:ext cx="2330956" cy="3096344"/>
            </a:xfrm>
            <a:prstGeom prst="rect">
              <a:avLst/>
            </a:prstGeom>
            <a:noFill/>
          </p:spPr>
        </p:pic>
        <p:sp>
          <p:nvSpPr>
            <p:cNvPr id="9" name="Сердце 8"/>
            <p:cNvSpPr/>
            <p:nvPr/>
          </p:nvSpPr>
          <p:spPr>
            <a:xfrm>
              <a:off x="7236296" y="1268760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ердце 9"/>
            <p:cNvSpPr/>
            <p:nvPr/>
          </p:nvSpPr>
          <p:spPr>
            <a:xfrm>
              <a:off x="7668344" y="1484784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6952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77" y="0"/>
            <a:ext cx="93314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7016" y="382012"/>
            <a:ext cx="885698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  Узнать историю появления  зеркала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Выяснить,  какие бывают зеркала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Провести опрос одноклассников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Встретиться с учителем физики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В ходе практических опытов  выяснить, какими необычными свойствами обладают зеркала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015F17"/>
                </a:solidFill>
              </a:rPr>
              <a:t>Самостоятельно изготовить  калейдоскоп на основе свойства зеркала</a:t>
            </a:r>
            <a:endParaRPr lang="ru-RU" sz="3600" dirty="0">
              <a:solidFill>
                <a:srgbClr val="015F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4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player.myshared.ru/6/741842/slides/slide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9" t="20659" r="10541" b="5950"/>
          <a:stretch/>
        </p:blipFill>
        <p:spPr bwMode="auto">
          <a:xfrm>
            <a:off x="6228184" y="1124744"/>
            <a:ext cx="1061647" cy="163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fototelegraf.ru/wp-content/uploads/2010/07/pompei-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0768"/>
            <a:ext cx="92998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historic.ru/books/item/f00/s00/z0000117/pic/0000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1153549" cy="144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yrite mirror, Xochicalco, AD 700–900 Pitt Rivers Museum, Oxfor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556792"/>
            <a:ext cx="1224136" cy="95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baroflight.ru/wp-content/uploads/2010/07/narz1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423377" cy="129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unpictures.ru/images/2735597_venecianskie-zerkala-istoriy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47043"/>
            <a:ext cx="1584176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www.artpole.ru/upload/medialibrary/325/325883bbf1c5bcf578f96cdf5ada46b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40968"/>
            <a:ext cx="1227073" cy="183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://lh3.googleusercontent.com/-bap9FPN62cg/T2X9hjUJDfI/AAAAAAAAiuo/9UkE03-zv3s/DSC00723.jpg?imgmax=3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1114282" cy="148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://journeying.ru/images/stories/galerie_aveline__jeanmarie_rossi_miroir_a_fronton_venitien_1243237638121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" r="9799"/>
          <a:stretch/>
        </p:blipFill>
        <p:spPr bwMode="auto">
          <a:xfrm>
            <a:off x="6516216" y="3717032"/>
            <a:ext cx="960120" cy="131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2636912"/>
            <a:ext cx="2899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Зеркало в древности  - отражение в воде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2636912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 появлением металла – зеркала из отполированной металлической поверхности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581128"/>
            <a:ext cx="2728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венецианские зеркала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 13 века.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4008" y="5013176"/>
            <a:ext cx="375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Венецианские зеркала 17 века.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1729" y="476671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узнать историю появления зеркала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1" name="Picture 2" descr="http://interiodv.ru/_ph/512/43760198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3" r="17437"/>
          <a:stretch/>
        </p:blipFill>
        <p:spPr bwMode="auto">
          <a:xfrm>
            <a:off x="467544" y="5352946"/>
            <a:ext cx="1296144" cy="150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01.i.aliimg.com/wsphoto/v1/783268849_1/wall-mirror-venetian-mirror-home-decoration-novelty-and-beautiful-modern-mirrors-fantail-mirrors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45224"/>
            <a:ext cx="1772895" cy="117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www.znakotveta.ru/i/Zerkala-00090957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445224"/>
            <a:ext cx="1504594" cy="112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724128" y="594928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современные зеркала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9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9512" y="260647"/>
            <a:ext cx="878497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</a:rPr>
              <a:t>                                      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Цель: </a:t>
            </a:r>
          </a:p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      сделать зеркало своими руками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340768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     Оборудование: стекло, фольга , картон, скотч, изоляционная лента, ножницы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7564" y="5577026"/>
            <a:ext cx="7992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:\DCIM\100PHOTO\SAM_482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7" b="8113"/>
          <a:stretch/>
        </p:blipFill>
        <p:spPr bwMode="auto">
          <a:xfrm>
            <a:off x="683568" y="2492896"/>
            <a:ext cx="1879784" cy="28539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:\DCIM\100PHOTO\SAM_482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7" b="5572"/>
          <a:stretch/>
        </p:blipFill>
        <p:spPr bwMode="auto">
          <a:xfrm>
            <a:off x="6300192" y="2492896"/>
            <a:ext cx="2016224" cy="27853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2" descr="H:\DCIM\100PHOTO\SAM_482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7" r="17348"/>
          <a:stretch/>
        </p:blipFill>
        <p:spPr bwMode="auto">
          <a:xfrm>
            <a:off x="3059832" y="2276872"/>
            <a:ext cx="2819058" cy="309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39552" y="1196752"/>
            <a:ext cx="1010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2" y="5517232"/>
            <a:ext cx="8388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15F17"/>
                </a:solidFill>
              </a:rPr>
              <a:t>Вывод: зеркало получилось, но изображение нечеткое.</a:t>
            </a:r>
            <a:endParaRPr lang="ru-RU" sz="3200" b="1" dirty="0">
              <a:solidFill>
                <a:srgbClr val="015F17"/>
              </a:solidFill>
            </a:endParaRPr>
          </a:p>
        </p:txBody>
      </p:sp>
      <p:sp>
        <p:nvSpPr>
          <p:cNvPr id="13" name="Сердце 12"/>
          <p:cNvSpPr/>
          <p:nvPr/>
        </p:nvSpPr>
        <p:spPr>
          <a:xfrm>
            <a:off x="3851920" y="2708920"/>
            <a:ext cx="914400" cy="9144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08304" y="2708920"/>
            <a:ext cx="79208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331640" y="2924944"/>
            <a:ext cx="79208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2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http://www.post-art.ru/(F(MbDlB09AURpQZS7qBgU3Gw_j-TY1HZyKG_3vHJTHYZUwCv60iGVRhKFlBzC91JyXCgpH-Ip_ATkrYxyblBJzTElwlnx9dmVniAxB3nlr2VbzisIgXoI67ljY6HRIV8OYY17xDBTfxgzKh8dWLu6ZvgBoIDw1))/files/%D0%97%D0%B5%D1%80%D0%BA%D0%B0%D0%BB%D0%B0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340768"/>
            <a:ext cx="936104" cy="1315683"/>
          </a:xfrm>
          <a:prstGeom prst="rect">
            <a:avLst/>
          </a:prstGeom>
          <a:noFill/>
        </p:spPr>
      </p:pic>
      <p:pic>
        <p:nvPicPr>
          <p:cNvPr id="1029" name="Picture 5" descr="https://www.santehnika-mr.ru/images/tb/1/2/3/12368/13538381969495_w4000h3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340768"/>
            <a:ext cx="903359" cy="1206895"/>
          </a:xfrm>
          <a:prstGeom prst="rect">
            <a:avLst/>
          </a:prstGeom>
          <a:noFill/>
        </p:spPr>
      </p:pic>
      <p:pic>
        <p:nvPicPr>
          <p:cNvPr id="1031" name="Picture 7" descr="http://img1.exportersindia.com/product_images/bc-full/dir_97/2883505/convex-mirror-9934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068960"/>
            <a:ext cx="1296144" cy="1150976"/>
          </a:xfrm>
          <a:prstGeom prst="rect">
            <a:avLst/>
          </a:prstGeom>
          <a:noFill/>
        </p:spPr>
      </p:pic>
      <p:pic>
        <p:nvPicPr>
          <p:cNvPr id="1033" name="Picture 9" descr="http://imgusr.tradekey.com/images/uploadedimages/products/4/8/A1017941-200710071024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068960"/>
            <a:ext cx="1656184" cy="1242138"/>
          </a:xfrm>
          <a:prstGeom prst="rect">
            <a:avLst/>
          </a:prstGeom>
          <a:noFill/>
        </p:spPr>
      </p:pic>
      <p:pic>
        <p:nvPicPr>
          <p:cNvPr id="1035" name="Picture 11" descr="https://www.moinat.net/img-s-17617-%D0%9C%D0%B0%D0%BB%D1%8B%D0%B9-%D0%BF%D0%BE%D0%B7%D0%BE%D0%BB%D0%BE%D1%82%D0%BE%D0%B9-%D0%B2%D1%8B%D0%BF%D1%83%D0%BA%D0%BB%D0%BE%D0%B5-%D0%B7%D0%B5%D1%80%D0%BA%D0%B0%D0%BB%D0%BE-%D0%9D%D0%BE%D0%B2%D0%BE%D0%B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068960"/>
            <a:ext cx="1224136" cy="1224136"/>
          </a:xfrm>
          <a:prstGeom prst="rect">
            <a:avLst/>
          </a:prstGeom>
          <a:noFill/>
        </p:spPr>
      </p:pic>
      <p:pic>
        <p:nvPicPr>
          <p:cNvPr id="1037" name="Picture 13" descr="http://roomp.ru/uploads/2015-12/1450797046_Zerkalo-parabollicheskoe-vognutoe_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5301208"/>
            <a:ext cx="2304256" cy="1242138"/>
          </a:xfrm>
          <a:prstGeom prst="rect">
            <a:avLst/>
          </a:prstGeom>
          <a:noFill/>
        </p:spPr>
      </p:pic>
      <p:pic>
        <p:nvPicPr>
          <p:cNvPr id="1039" name="Picture 15" descr="http://g01.a.alicdn.com/kf/UT8FvroXwlXXXagOFbXG/Projector-plastic-lens-optical-font-b-mirror-b-font-reflector-font-b-concave-b-font-fon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5373216"/>
            <a:ext cx="2016224" cy="1187227"/>
          </a:xfrm>
          <a:prstGeom prst="rect">
            <a:avLst/>
          </a:prstGeom>
          <a:noFill/>
        </p:spPr>
      </p:pic>
      <p:pic>
        <p:nvPicPr>
          <p:cNvPr id="1041" name="Picture 17" descr="http://www.sun-gift.ru/images/.cached/500x500/products/591_produc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128" y="1268760"/>
            <a:ext cx="1008112" cy="1365991"/>
          </a:xfrm>
          <a:prstGeom prst="rect">
            <a:avLst/>
          </a:prstGeom>
          <a:noFill/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39552" y="260648"/>
            <a:ext cx="842493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зеркала бывают: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плоские -  используются в дизайне интерьеров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выпуклые – используют водители; в медицине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 smtClean="0">
              <a:solidFill>
                <a:srgbClr val="002060"/>
              </a:solidFill>
              <a:latin typeface="Arial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2400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огнутые – используют в качестве отражателей  в телескопах, фарах, прожекторах , в военном деле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т.д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94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33876" y="12882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Анкетирование одноклассников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816558070"/>
              </p:ext>
            </p:extLst>
          </p:nvPr>
        </p:nvGraphicFramePr>
        <p:xfrm>
          <a:off x="971600" y="836712"/>
          <a:ext cx="2808311" cy="2553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837533783"/>
              </p:ext>
            </p:extLst>
          </p:nvPr>
        </p:nvGraphicFramePr>
        <p:xfrm>
          <a:off x="160651" y="3452687"/>
          <a:ext cx="378799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61678274"/>
              </p:ext>
            </p:extLst>
          </p:nvPr>
        </p:nvGraphicFramePr>
        <p:xfrm>
          <a:off x="5076056" y="692696"/>
          <a:ext cx="2817495" cy="2878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824760"/>
              </p:ext>
            </p:extLst>
          </p:nvPr>
        </p:nvGraphicFramePr>
        <p:xfrm>
          <a:off x="6156176" y="3717032"/>
          <a:ext cx="2870200" cy="261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3563888" y="3717032"/>
            <a:ext cx="2748888" cy="2615975"/>
            <a:chOff x="3563888" y="3717032"/>
            <a:chExt cx="2748888" cy="2615975"/>
          </a:xfrm>
        </p:grpSpPr>
        <p:pic>
          <p:nvPicPr>
            <p:cNvPr id="2051" name="Picture 3" descr="H:\DCIM\100PHOTO\SAM_4830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64" t="15482" r="23095" b="7604"/>
            <a:stretch/>
          </p:blipFill>
          <p:spPr bwMode="auto">
            <a:xfrm>
              <a:off x="3563888" y="3717032"/>
              <a:ext cx="2748888" cy="2615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Сердце 12"/>
            <p:cNvSpPr/>
            <p:nvPr/>
          </p:nvSpPr>
          <p:spPr>
            <a:xfrm>
              <a:off x="4788024" y="3933056"/>
              <a:ext cx="914400" cy="914400"/>
            </a:xfrm>
            <a:prstGeom prst="hear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51520" y="181916"/>
            <a:ext cx="52427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Эксперимент №1.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Цель: 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33CC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ыяснить, сохраняются ли  размеры предмета, изображенного в зеркале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33CC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2" name="Рисунок 11" descr="H:\DCIM\100PHOTO\SAM_476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21" y="4601807"/>
            <a:ext cx="3168352" cy="2208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4149346" y="4182412"/>
            <a:ext cx="468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15F17"/>
                </a:solidFill>
              </a:rPr>
              <a:t>Выводы: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15F17"/>
                </a:solidFill>
              </a:rPr>
              <a:t>Плоское зеркало дает</a:t>
            </a:r>
          </a:p>
          <a:p>
            <a:pPr marL="342900" indent="-342900"/>
            <a:r>
              <a:rPr lang="ru-RU" sz="2400" b="1" dirty="0" smtClean="0">
                <a:solidFill>
                  <a:srgbClr val="015F17"/>
                </a:solidFill>
              </a:rPr>
              <a:t> мнимое изображение </a:t>
            </a:r>
          </a:p>
          <a:p>
            <a:pPr marL="342900" indent="-342900"/>
            <a:r>
              <a:rPr lang="ru-RU" sz="2400" b="1" dirty="0" smtClean="0">
                <a:solidFill>
                  <a:srgbClr val="015F17"/>
                </a:solidFill>
              </a:rPr>
              <a:t>предмета</a:t>
            </a:r>
          </a:p>
          <a:p>
            <a:pPr marL="82550" indent="-82550">
              <a:tabLst>
                <a:tab pos="82550" algn="l"/>
              </a:tabLst>
            </a:pPr>
            <a:r>
              <a:rPr lang="ru-RU" sz="2400" b="1" dirty="0" smtClean="0">
                <a:solidFill>
                  <a:srgbClr val="015F17"/>
                </a:solidFill>
              </a:rPr>
              <a:t>2 . Изображение предмета в плоском зеркале равно по размеру самому предмету</a:t>
            </a:r>
          </a:p>
          <a:p>
            <a:pPr marL="342900" indent="-342900"/>
            <a:endParaRPr lang="ru-RU" sz="2400" b="1" dirty="0">
              <a:solidFill>
                <a:schemeClr val="bg2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980398"/>
              </p:ext>
            </p:extLst>
          </p:nvPr>
        </p:nvGraphicFramePr>
        <p:xfrm>
          <a:off x="611560" y="2405321"/>
          <a:ext cx="8136904" cy="1850504"/>
        </p:xfrm>
        <a:graphic>
          <a:graphicData uri="http://schemas.openxmlformats.org/drawingml/2006/table">
            <a:tbl>
              <a:tblPr/>
              <a:tblGrid>
                <a:gridCol w="1775508"/>
                <a:gridCol w="2233938"/>
                <a:gridCol w="2030380"/>
                <a:gridCol w="2097078"/>
              </a:tblGrid>
              <a:tr h="936104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Размеры предмета    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Размеры изображения предмета в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зеркале (см)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28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Длина (см)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Ширина (см)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Длина (см)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Ширина (см)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3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508104" y="0"/>
            <a:ext cx="3205025" cy="2348880"/>
            <a:chOff x="5508104" y="0"/>
            <a:chExt cx="3205025" cy="2348880"/>
          </a:xfrm>
        </p:grpSpPr>
        <p:pic>
          <p:nvPicPr>
            <p:cNvPr id="11" name="Рисунок 10" descr="H:\DCIM\100PHOTO\SAM_4759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88640"/>
              <a:ext cx="3061009" cy="21602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7-конечная звезда 9"/>
            <p:cNvSpPr/>
            <p:nvPr/>
          </p:nvSpPr>
          <p:spPr>
            <a:xfrm>
              <a:off x="5508104" y="0"/>
              <a:ext cx="1296144" cy="1772816"/>
            </a:xfrm>
            <a:prstGeom prst="star7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yourforum.gr/InvisionBoard/uploads/1439760037/gallery_76315_42_371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16632"/>
            <a:ext cx="80648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Эксперимент №2  </a:t>
            </a:r>
          </a:p>
          <a:p>
            <a:r>
              <a:rPr lang="ru-RU" sz="2800" b="1" dirty="0" smtClean="0">
                <a:solidFill>
                  <a:srgbClr val="0033CC"/>
                </a:solidFill>
                <a:latin typeface="+mj-lt"/>
                <a:ea typeface="Times New Roman" pitchFamily="18" charset="0"/>
                <a:cs typeface="Arial" pitchFamily="34" charset="0"/>
              </a:rPr>
              <a:t>Цель: выяснить изменение  расстояния от зеркала до предмета и его изображения</a:t>
            </a:r>
            <a:endParaRPr lang="ru-RU" sz="2800" b="1" dirty="0">
              <a:solidFill>
                <a:srgbClr val="0033CC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27613"/>
              </p:ext>
            </p:extLst>
          </p:nvPr>
        </p:nvGraphicFramePr>
        <p:xfrm>
          <a:off x="317966" y="1484784"/>
          <a:ext cx="8646522" cy="2530584"/>
        </p:xfrm>
        <a:graphic>
          <a:graphicData uri="http://schemas.openxmlformats.org/drawingml/2006/table">
            <a:tbl>
              <a:tblPr/>
              <a:tblGrid>
                <a:gridCol w="3677970"/>
                <a:gridCol w="2313918"/>
                <a:gridCol w="2654634"/>
              </a:tblGrid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Расстояние (клетки)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Расстояние от  зеркала  до точки А (клетки)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Расстояние от зеркала до изображения точки А ( клетки)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начальное расстояние ( </a:t>
                      </a: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.)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Уменьшить на 2 </a:t>
                      </a:r>
                      <a:r>
                        <a:rPr lang="ru-RU" sz="1800" b="1" dirty="0" err="1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. от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точки 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Увеличить на 4 </a:t>
                      </a:r>
                      <a:r>
                        <a:rPr lang="ru-RU" sz="1800" b="1" dirty="0" err="1" smtClean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кл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от точки 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+mj-lt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Рисунок 9" descr="H:\DCIM\100PHOTO\SAM_476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435751"/>
            <a:ext cx="4176463" cy="216566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4860032" y="4293096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15F17"/>
                </a:solidFill>
                <a:latin typeface="+mj-lt"/>
              </a:rPr>
              <a:t>Вывод: изображение предмета в плоском зеркале расположено на том же расстоянии от зеркала, что и предмет</a:t>
            </a:r>
            <a:endParaRPr lang="ru-RU" sz="2400" dirty="0">
              <a:solidFill>
                <a:srgbClr val="015F17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895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638</TotalTime>
  <Words>770</Words>
  <Application>Microsoft Office PowerPoint</Application>
  <PresentationFormat>Экран (4:3)</PresentationFormat>
  <Paragraphs>144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60</cp:revision>
  <dcterms:created xsi:type="dcterms:W3CDTF">2017-02-03T11:38:15Z</dcterms:created>
  <dcterms:modified xsi:type="dcterms:W3CDTF">2017-09-06T06:57:11Z</dcterms:modified>
</cp:coreProperties>
</file>