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gif" ContentType="image/gif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6"/>
  </p:notesMasterIdLst>
  <p:sldIdLst>
    <p:sldId id="285" r:id="rId2"/>
    <p:sldId id="292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38" r:id="rId12"/>
    <p:sldId id="303" r:id="rId13"/>
    <p:sldId id="304" r:id="rId14"/>
    <p:sldId id="305" r:id="rId15"/>
    <p:sldId id="339" r:id="rId16"/>
    <p:sldId id="306" r:id="rId17"/>
    <p:sldId id="340" r:id="rId18"/>
    <p:sldId id="308" r:id="rId19"/>
    <p:sldId id="309" r:id="rId20"/>
    <p:sldId id="310" r:id="rId21"/>
    <p:sldId id="307" r:id="rId22"/>
    <p:sldId id="257" r:id="rId23"/>
    <p:sldId id="258" r:id="rId24"/>
    <p:sldId id="259" r:id="rId25"/>
    <p:sldId id="288" r:id="rId26"/>
    <p:sldId id="289" r:id="rId27"/>
    <p:sldId id="291" r:id="rId28"/>
    <p:sldId id="290" r:id="rId29"/>
    <p:sldId id="311" r:id="rId30"/>
    <p:sldId id="261" r:id="rId31"/>
    <p:sldId id="347" r:id="rId32"/>
    <p:sldId id="313" r:id="rId33"/>
    <p:sldId id="314" r:id="rId34"/>
    <p:sldId id="315" r:id="rId35"/>
    <p:sldId id="348" r:id="rId36"/>
    <p:sldId id="316" r:id="rId37"/>
    <p:sldId id="344" r:id="rId38"/>
    <p:sldId id="317" r:id="rId39"/>
    <p:sldId id="318" r:id="rId40"/>
    <p:sldId id="326" r:id="rId41"/>
    <p:sldId id="349" r:id="rId42"/>
    <p:sldId id="294" r:id="rId43"/>
    <p:sldId id="320" r:id="rId44"/>
    <p:sldId id="262" r:id="rId45"/>
    <p:sldId id="264" r:id="rId46"/>
    <p:sldId id="263" r:id="rId47"/>
    <p:sldId id="346" r:id="rId48"/>
    <p:sldId id="321" r:id="rId49"/>
    <p:sldId id="322" r:id="rId50"/>
    <p:sldId id="327" r:id="rId51"/>
    <p:sldId id="328" r:id="rId52"/>
    <p:sldId id="341" r:id="rId53"/>
    <p:sldId id="329" r:id="rId54"/>
    <p:sldId id="330" r:id="rId55"/>
    <p:sldId id="332" r:id="rId56"/>
    <p:sldId id="334" r:id="rId57"/>
    <p:sldId id="336" r:id="rId58"/>
    <p:sldId id="350" r:id="rId59"/>
    <p:sldId id="337" r:id="rId60"/>
    <p:sldId id="342" r:id="rId61"/>
    <p:sldId id="343" r:id="rId62"/>
    <p:sldId id="331" r:id="rId63"/>
    <p:sldId id="324" r:id="rId64"/>
    <p:sldId id="323" r:id="rId6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33333"/>
    <a:srgbClr val="FFFFFF"/>
    <a:srgbClr val="FF0000"/>
    <a:srgbClr val="FF5050"/>
    <a:srgbClr val="FF33CC"/>
    <a:srgbClr val="CC9900"/>
    <a:srgbClr val="996633"/>
    <a:srgbClr val="5F5F5F"/>
    <a:srgbClr val="66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2" autoAdjust="0"/>
    <p:restoredTop sz="94696" autoAdjust="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chemeClr val="accent3">
                  <a:lumMod val="20000"/>
                  <a:lumOff val="80000"/>
                </a:schemeClr>
              </a:solidFill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Percent val="1"/>
          </c:dLbls>
          <c:cat>
            <c:strRef>
              <c:f>Лист1!$A$2:$A$4</c:f>
              <c:strCache>
                <c:ptCount val="3"/>
                <c:pt idx="0">
                  <c:v>стало привычкой</c:v>
                </c:pt>
                <c:pt idx="1">
                  <c:v>символ взрослости</c:v>
                </c:pt>
                <c:pt idx="2">
                  <c:v>недостаточный словарный запас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1.4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title>
      <c:layout/>
    </c:title>
    <c:view3D>
      <c:rotX val="20"/>
      <c:perspective val="0"/>
    </c:view3D>
    <c:plotArea>
      <c:layout/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explosion val="25"/>
          <c:dPt>
            <c:idx val="1"/>
            <c:spPr>
              <a:solidFill>
                <a:srgbClr val="FFFFFF"/>
              </a:solidFill>
            </c:spPr>
          </c:dPt>
          <c:dPt>
            <c:idx val="2"/>
            <c:spPr>
              <a:solidFill>
                <a:srgbClr val="FF0000"/>
              </a:solidFill>
            </c:spPr>
          </c:dPt>
          <c:dLbls>
            <c:showPercent val="1"/>
          </c:dLbls>
          <c:cat>
            <c:strRef>
              <c:f>Sheet1!$B$1:$D$1</c:f>
              <c:strCache>
                <c:ptCount val="3"/>
                <c:pt idx="0">
                  <c:v>от злости</c:v>
                </c:pt>
                <c:pt idx="1">
                  <c:v>из за неуважения к людям</c:v>
                </c:pt>
                <c:pt idx="2">
                  <c:v>стало привычкой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explosion val="25"/>
          <c:dLbls>
            <c:showPercent val="1"/>
          </c:dLbls>
          <c:cat>
            <c:strRef>
              <c:f>Sheet1!$B$1:$D$1</c:f>
              <c:strCache>
                <c:ptCount val="3"/>
                <c:pt idx="0">
                  <c:v>от злости</c:v>
                </c:pt>
                <c:pt idx="1">
                  <c:v>из за неуважения к людям</c:v>
                </c:pt>
                <c:pt idx="2">
                  <c:v>стало привычкой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explosion val="25"/>
          <c:dLbls>
            <c:showPercent val="1"/>
          </c:dLbls>
          <c:cat>
            <c:strRef>
              <c:f>Sheet1!$B$1:$D$1</c:f>
              <c:strCache>
                <c:ptCount val="3"/>
                <c:pt idx="0">
                  <c:v>от злости</c:v>
                </c:pt>
                <c:pt idx="1">
                  <c:v>из за неуважения к людям</c:v>
                </c:pt>
                <c:pt idx="2">
                  <c:v>стало привычкой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Столец1</c:v>
                </c:pt>
              </c:strCache>
            </c:strRef>
          </c:tx>
          <c:explosion val="25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Lbls>
            <c:showPercent val="1"/>
          </c:dLbls>
          <c:cat>
            <c:strRef>
              <c:f>Лист1!$A$2:$A$4</c:f>
              <c:strCache>
                <c:ptCount val="3"/>
                <c:pt idx="0">
                  <c:v>почти каждый день</c:v>
                </c:pt>
                <c:pt idx="1">
                  <c:v>редко</c:v>
                </c:pt>
                <c:pt idx="2">
                  <c:v>никогда не использую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8</c:v>
                </c:pt>
                <c:pt idx="2">
                  <c:v>0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rgbClr val="FFFFFF"/>
              </a:solidFill>
              <a:ln>
                <a:solidFill>
                  <a:srgbClr val="00B0F0"/>
                </a:solidFill>
              </a:ln>
            </c:spPr>
          </c:dPt>
          <c:dPt>
            <c:idx val="2"/>
            <c:spPr>
              <a:solidFill>
                <a:srgbClr val="FF0000"/>
              </a:solidFill>
            </c:spPr>
          </c:dPt>
          <c:dLbls>
            <c:showPercent val="1"/>
          </c:dLbls>
          <c:cat>
            <c:strRef>
              <c:f>Лист1!$A$2:$A$4</c:f>
              <c:strCache>
                <c:ptCount val="3"/>
                <c:pt idx="0">
                  <c:v>стыдно за него</c:v>
                </c:pt>
                <c:pt idx="1">
                  <c:v>ничего не чувствую</c:v>
                </c:pt>
                <c:pt idx="2">
                  <c:v>обычный повседневный разговор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0</c:v>
                </c:pt>
                <c:pt idx="2">
                  <c:v>3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FF"/>
              </a:solidFill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Percent val="1"/>
          </c:dLbls>
          <c:cat>
            <c:strRef>
              <c:f>Лист1!$A$2:$A$4</c:f>
              <c:strCache>
                <c:ptCount val="3"/>
                <c:pt idx="0">
                  <c:v>это бесполезно</c:v>
                </c:pt>
                <c:pt idx="1">
                  <c:v>можно попробовать, но не думаю что изменится что - либо</c:v>
                </c:pt>
                <c:pt idx="2">
                  <c:v>борьба необходима в любом случае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1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FF"/>
              </a:solidFill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Percent val="1"/>
          </c:dLbls>
          <c:cat>
            <c:strRef>
              <c:f>Лист1!$A$2:$A$4</c:f>
              <c:strCache>
                <c:ptCount val="3"/>
                <c:pt idx="0">
                  <c:v>ситемой штрафов</c:v>
                </c:pt>
                <c:pt idx="1">
                  <c:v>воспитанием</c:v>
                </c:pt>
                <c:pt idx="2">
                  <c:v>самовоспитанием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howPercent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11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perspective val="0"/>
    </c:view3D>
    <c:plotArea>
      <c:layout>
        <c:manualLayout>
          <c:layoutTarget val="inner"/>
          <c:xMode val="edge"/>
          <c:yMode val="edge"/>
          <c:x val="3.4196891191709843E-2"/>
          <c:y val="0.25050231752945795"/>
          <c:w val="0.64987560594013738"/>
          <c:h val="0.5600041883062486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762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rgbClr val="00FF00"/>
              </a:solidFill>
              <a:ln w="8762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0000FF"/>
              </a:solidFill>
              <a:ln w="8762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rgbClr val="FF0000"/>
              </a:solidFill>
              <a:ln w="8762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8762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673" b="1" i="0" u="none" strike="noStrike" baseline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20%</a:t>
                    </a:r>
                  </a:p>
                </c:rich>
              </c:tx>
              <c:spPr>
                <a:noFill/>
                <a:ln w="17524">
                  <a:noFill/>
                </a:ln>
              </c:spPr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673" b="1" i="0" u="none" strike="noStrike" baseline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20%</a:t>
                    </a:r>
                  </a:p>
                </c:rich>
              </c:tx>
              <c:spPr>
                <a:noFill/>
                <a:ln w="17524">
                  <a:noFill/>
                </a:ln>
              </c:spPr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673" b="1" i="0" u="none" strike="noStrike" baseline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50%</a:t>
                    </a:r>
                  </a:p>
                </c:rich>
              </c:tx>
              <c:spPr>
                <a:noFill/>
                <a:ln w="17524">
                  <a:noFill/>
                </a:ln>
              </c:spPr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sz="1673" b="1" i="0" u="none" strike="noStrike" baseline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10%</a:t>
                    </a:r>
                  </a:p>
                </c:rich>
              </c:tx>
              <c:spPr>
                <a:noFill/>
                <a:ln w="17524">
                  <a:noFill/>
                </a:ln>
              </c:spPr>
            </c:dLbl>
            <c:numFmt formatCode="0.0%" sourceLinked="0"/>
            <c:spPr>
              <a:noFill/>
              <a:ln w="17524">
                <a:noFill/>
              </a:ln>
            </c:spPr>
            <c:txPr>
              <a:bodyPr/>
              <a:lstStyle/>
              <a:p>
                <a:pPr>
                  <a:defRPr sz="1673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Sheet1!$B$1:$E$1</c:f>
              <c:strCache>
                <c:ptCount val="4"/>
                <c:pt idx="0">
                  <c:v>Медицина</c:v>
                </c:pt>
                <c:pt idx="1">
                  <c:v>наследственность</c:v>
                </c:pt>
                <c:pt idx="2">
                  <c:v>Образ жизни</c:v>
                </c:pt>
                <c:pt idx="3">
                  <c:v>Окружающая среда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50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8762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chemeClr val="accent1"/>
              </a:solidFill>
              <a:ln w="8762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8762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8762">
                <a:solidFill>
                  <a:schemeClr val="tx1"/>
                </a:solidFill>
                <a:prstDash val="solid"/>
              </a:ln>
            </c:spPr>
          </c:dPt>
          <c:dLbls>
            <c:spPr>
              <a:noFill/>
              <a:ln w="17524">
                <a:noFill/>
              </a:ln>
            </c:spPr>
            <c:txPr>
              <a:bodyPr/>
              <a:lstStyle/>
              <a:p>
                <a:pPr>
                  <a:defRPr sz="1673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Sheet1!$B$1:$E$1</c:f>
              <c:strCache>
                <c:ptCount val="4"/>
                <c:pt idx="0">
                  <c:v>Медицина</c:v>
                </c:pt>
                <c:pt idx="1">
                  <c:v>наследственность</c:v>
                </c:pt>
                <c:pt idx="2">
                  <c:v>Образ жизни</c:v>
                </c:pt>
                <c:pt idx="3">
                  <c:v>Окружающая среда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</c:pie3DChart>
      <c:spPr>
        <a:noFill/>
        <a:ln w="8762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269430051813476"/>
          <c:y val="0.20825515947467171"/>
          <c:w val="0.36580310880829031"/>
          <c:h val="0.56660412757973777"/>
        </c:manualLayout>
      </c:layout>
      <c:spPr>
        <a:noFill/>
        <a:ln w="2190">
          <a:solidFill>
            <a:schemeClr val="tx1"/>
          </a:solidFill>
          <a:prstDash val="solid"/>
        </a:ln>
      </c:spPr>
      <c:txPr>
        <a:bodyPr/>
        <a:lstStyle/>
        <a:p>
          <a:pPr>
            <a:defRPr sz="1394" b="1" i="1" u="none" strike="noStrike" baseline="0">
              <a:solidFill>
                <a:srgbClr val="333333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</c:chart>
  <c:spPr>
    <a:gradFill rotWithShape="0">
      <a:gsLst>
        <a:gs pos="0">
          <a:srgbClr val="FFEFD1"/>
        </a:gs>
        <a:gs pos="64999">
          <a:srgbClr val="F0EBD5"/>
        </a:gs>
        <a:gs pos="100000">
          <a:srgbClr val="D1C39F"/>
        </a:gs>
      </a:gsLst>
      <a:path path="rect">
        <a:fillToRect l="50000" t="50000" r="50000" b="50000"/>
      </a:path>
    </a:gradFill>
    <a:ln w="2190">
      <a:solidFill>
        <a:schemeClr val="tx1"/>
      </a:solidFill>
      <a:prstDash val="solid"/>
    </a:ln>
    <a:effectLst>
      <a:outerShdw dist="35921" dir="2700000" algn="br">
        <a:srgbClr val="000000"/>
      </a:outerShdw>
    </a:effectLst>
  </c:spPr>
  <c:txPr>
    <a:bodyPr/>
    <a:lstStyle/>
    <a:p>
      <a:pPr>
        <a:defRPr sz="139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D15103D-28C9-449D-A490-BF98F4B7DF04}" type="datetimeFigureOut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FE5DFC4-6FF0-4489-858D-DE9C5498C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5DFC4-6FF0-4489-858D-DE9C5498CF2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5DFC4-6FF0-4489-858D-DE9C5498CF2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5DFC4-6FF0-4489-858D-DE9C5498CF2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Заблуждением является общепринятое мнение насчет того, что мат — это славянская традиция. </a:t>
            </a: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90905A-49BD-45C9-81D3-E9641BCF5B78}" type="slidenum">
              <a:rPr lang="ru-RU" smtClean="0"/>
              <a:pPr/>
              <a:t>38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9B6F34-6CBE-4424-A97A-B43F67FBF24C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5DFC4-6FF0-4489-858D-DE9C5498CF2B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96B29-63DE-47B4-827D-60EA4AAE9CFB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9F18E-9E8D-4B7C-BF9F-7E82AD09E8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DB40F-DABB-4190-A051-C04DE88667EE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9CE88-4365-473D-A304-7E3AFAA42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837FD-3C54-4674-A947-23278602D489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564C2-E106-40BB-B88F-903BE25B3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5AFE8-EB2D-4AE8-B59E-7D2103723D27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30E2C-F2E7-4FA9-84C7-7858E6B05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5613" y="1598613"/>
            <a:ext cx="4037012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5025" y="1598613"/>
            <a:ext cx="40370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5613" y="3922713"/>
            <a:ext cx="4037012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3922713"/>
            <a:ext cx="40370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4733C-8C97-4B28-8088-7D191EB48D82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2808B-85DE-4D2A-8EB5-5F6882A97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4BFC1-516D-4F11-A116-F79E26FF1632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F1153-507C-44AC-B3DE-9D5C5E827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879C8-EC44-46F7-8655-16E655A2B74B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18219-6280-4BE8-8B51-A5D1A48B5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54B6E-B977-4A55-95AF-4958BEB3059A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12AD5-E266-48B1-AE30-91455493F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CF33D-8EAE-4DDE-B574-BDF25D240CE7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82062-B932-4E33-9489-AEFD60B70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BD365-5EC7-4E2C-8AB2-27F34835ADE1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5694B-B7A6-4004-9139-49BAD1F87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4C481-6DF0-4D6D-8ED1-00E9E9C354E9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D6761-503A-4543-B78D-CEED080BF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EDFA6-D1B3-4BE4-B0BB-B3D5EF405772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D81C1-F85C-4870-9FEF-C12277C7F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07DBE-3E46-4077-8529-B124B875EF43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8593B-1C0D-44D9-B331-C9F95949F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B98BA-2FB5-4F1E-8A23-29BAD7A56BCD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5D35C-ED2E-472C-A8C5-C46C80403A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7171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5129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173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74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75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76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77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78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79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0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1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2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3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4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5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6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7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8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89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90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91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92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93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94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95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96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97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5155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7199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0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1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2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3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4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5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6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7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8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09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10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11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12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13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5156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7215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16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5157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7218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19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20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21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22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23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24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25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7226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7227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228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229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230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231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232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233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234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723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236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5FE19EFB-F15A-488B-A1A3-4079A1D1F23C}" type="datetime1">
              <a:rPr lang="ru-RU"/>
              <a:pPr>
                <a:defRPr/>
              </a:pPr>
              <a:t>28.12.2016</a:t>
            </a:fld>
            <a:endParaRPr lang="ru-RU"/>
          </a:p>
        </p:txBody>
      </p:sp>
      <p:sp>
        <p:nvSpPr>
          <p:cNvPr id="7237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38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73D46942-47C6-42E6-8EB0-1656967B2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239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VIP\Desktop\videoplayback%20(4)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VIP\Desktop\videoplayback%20(6).mp4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jpeg"/><Relationship Id="rId11" Type="http://schemas.openxmlformats.org/officeDocument/2006/relationships/image" Target="../media/image50.jpeg"/><Relationship Id="rId5" Type="http://schemas.openxmlformats.org/officeDocument/2006/relationships/image" Target="../media/image45.jpeg"/><Relationship Id="rId10" Type="http://schemas.openxmlformats.org/officeDocument/2006/relationships/hyperlink" Target="http://s41.radikal.ru/i093/0812/b6/5215bbb690c5.jpg" TargetMode="External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F9BF6E-5149-45E6-8F5E-62ABFFE8C12F}" type="slidenum">
              <a:rPr lang="ru-RU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7170" name="Picture 2" descr="C:\Users\VIP\Downloads\maxresdefault (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304800"/>
            <a:ext cx="6705600" cy="37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Users\VIP\Downloads\mone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124199"/>
            <a:ext cx="6705600" cy="33415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066800"/>
            <a:ext cx="8610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Владимир Даль писал: «С языком, с человеческим словом, с речью безнаказанно шутить нельзя; словесная речь человека - это видимая, осязаемая связь, союзное звено между телом и духом».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62000" y="685800"/>
            <a:ext cx="7772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«добро»,</a:t>
            </a:r>
          </a:p>
          <a:p>
            <a:r>
              <a:rPr lang="ru-RU" sz="4400" b="1" dirty="0" smtClean="0"/>
              <a:t>                         «вера»,  </a:t>
            </a:r>
          </a:p>
          <a:p>
            <a:r>
              <a:rPr lang="ru-RU" sz="4400" b="1" dirty="0" smtClean="0"/>
              <a:t>«надежда», </a:t>
            </a:r>
          </a:p>
          <a:p>
            <a:r>
              <a:rPr lang="ru-RU" sz="4400" b="1" dirty="0" smtClean="0"/>
              <a:t>                      «любовь», </a:t>
            </a:r>
          </a:p>
          <a:p>
            <a:r>
              <a:rPr lang="ru-RU" sz="4400" b="1" dirty="0" smtClean="0"/>
              <a:t>«счастье»,</a:t>
            </a:r>
          </a:p>
          <a:p>
            <a:r>
              <a:rPr lang="ru-RU" sz="4400" b="1" dirty="0" smtClean="0"/>
              <a:t>                          «красота»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3400" y="2057400"/>
            <a:ext cx="784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Эстафета добрых слов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22860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Вдумайтесь в факты!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более 80% новорожденных больны, здоров лишь каждый 10-й выпускник школы,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увеличилось количество девушек, имеющих хронические заболевания, а это будущие матери, носители генофонда нации;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ежедневная смертность населения России более 2500 человек в день. По показателю общей продолжительности жизни Россия стоит на 133 месте в мире среди мужчин и на 100 месте среди женщин,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54% молодёжи, родившейся в наши годы, не способны окончить среднюю школу.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-fotki.yandex.ru/get/37/37968350.e1/0_75dc8_dc2ad038_X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7763" y="333375"/>
            <a:ext cx="2592387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" y="381000"/>
            <a:ext cx="5867400" cy="1824038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словаре</a:t>
            </a:r>
            <a:b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 Даля, сказано: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28600" y="2420938"/>
            <a:ext cx="8610600" cy="40322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скверна</a:t>
            </a:r>
            <a:r>
              <a:rPr lang="ru-RU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  — мерзость, гадость,     пакость, все гнусное, противное, отвратительное, непотребное, что мерзит плотски и духовно, нечистота, грязь и гниль, тление, мертвечина, смрад, вонь, непотребство, разврат, нравственное растление, все богопротивное».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549275"/>
            <a:ext cx="8459787" cy="43926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5400" b="1" u="sng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Сквернословие </a:t>
            </a:r>
            <a:r>
              <a:rPr lang="ru-RU" sz="5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5400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5000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речь, наполненная неприличными выражениями, непристойными словами, бранью.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1153-507C-44AC-B3DE-9D5C5E827CE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5" name="videoplayback (4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50180"/>
            <a:ext cx="9144000" cy="695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7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4" descr="http://www.lowdensitylifestyle.com/media/uploads/2009/09/sene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2214563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3962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i="1" dirty="0" smtClean="0"/>
              <a:t>	            	</a:t>
            </a:r>
            <a:r>
              <a:rPr lang="ru-RU" sz="8000" i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Речь — это показатель ума.</a:t>
            </a:r>
            <a:r>
              <a:rPr lang="ru-RU" sz="80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ru-RU" sz="8000" b="1" i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Сенека</a:t>
            </a:r>
            <a:endParaRPr lang="ru-RU" sz="6000" b="1" i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5800" y="1676400"/>
            <a:ext cx="7696200" cy="6096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Анкетирование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Сквернословие в </a:t>
            </a:r>
            <a:r>
              <a:rPr lang="ru-RU" sz="32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моей жизни»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1F7AEE-80ED-4E3D-BFC6-55B4D45FF908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CC00"/>
                </a:solidFill>
              </a:rPr>
              <a:t>Почему люди в своей речи употребляют бранные слова?</a:t>
            </a:r>
            <a:endParaRPr lang="ru-RU" sz="3600" b="1" dirty="0">
              <a:solidFill>
                <a:srgbClr val="FFCC00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38200" y="6019800"/>
            <a:ext cx="7696200" cy="6096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анкетирования «Сквернословие в моей жизни»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ph type="chart" idx="1"/>
          </p:nvPr>
        </p:nvGraphicFramePr>
        <p:xfrm>
          <a:off x="455613" y="1598613"/>
          <a:ext cx="8226425" cy="4497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2D1A39-4D92-4495-92FC-F08FA937AF96}" type="slidenum">
              <a:rPr lang="ru-RU"/>
              <a:pPr>
                <a:defRPr/>
              </a:pPr>
              <a:t>23</a:t>
            </a:fld>
            <a:endParaRPr lang="ru-RU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CC00"/>
                </a:solidFill>
              </a:rPr>
              <a:t>Почему ты используешь бранные слова в своей речи?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914400" y="1752601"/>
          <a:ext cx="7772400" cy="4495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838200" y="6019800"/>
            <a:ext cx="7696200" cy="6096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анкетирования «Сквернословие в моей жизни»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730949-18D5-4843-B080-3FFCAA900A8B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CC00"/>
                </a:solidFill>
              </a:rPr>
              <a:t>Как часто ты произносишь эти слова ?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85800" y="6019800"/>
            <a:ext cx="7848600" cy="6096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анкетирования «Сквернословие в моей жизни»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ph type="chart" idx="1"/>
          </p:nvPr>
        </p:nvGraphicFramePr>
        <p:xfrm>
          <a:off x="455613" y="1598613"/>
          <a:ext cx="8226425" cy="4497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730949-18D5-4843-B080-3FFCAA900A8B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CC00"/>
                </a:solidFill>
              </a:rPr>
              <a:t>Что ты чувствуешь, когда при тебе кто – то ругается матом?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85800" y="6019800"/>
            <a:ext cx="7848600" cy="6096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анкетирования «Сквернословие в моей жизни»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ph type="chart" idx="1"/>
          </p:nvPr>
        </p:nvGraphicFramePr>
        <p:xfrm>
          <a:off x="455613" y="1598613"/>
          <a:ext cx="8226425" cy="4497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730949-18D5-4843-B080-3FFCAA900A8B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68838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CC00"/>
                </a:solidFill>
              </a:rPr>
              <a:t>Стоит ли бороться с употреблением нецензурных слов?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85800" y="6019800"/>
            <a:ext cx="7848600" cy="6096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анкетирования «Сквернословие в моей жизни»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ph type="chart" idx="1"/>
          </p:nvPr>
        </p:nvGraphicFramePr>
        <p:xfrm>
          <a:off x="455613" y="1598613"/>
          <a:ext cx="8226425" cy="4497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730949-18D5-4843-B080-3FFCAA900A8B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68838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CC00"/>
                </a:solidFill>
              </a:rPr>
              <a:t>Как бороться со сквернословием?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85800" y="6019800"/>
            <a:ext cx="7848600" cy="6096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анкетирования «Сквернословие в моей жизни»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ph type="chart" idx="1"/>
          </p:nvPr>
        </p:nvGraphicFramePr>
        <p:xfrm>
          <a:off x="455613" y="1598613"/>
          <a:ext cx="8226425" cy="4497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730949-18D5-4843-B080-3FFCAA900A8B}" type="slidenum">
              <a:rPr lang="ru-RU"/>
              <a:pPr>
                <a:defRPr/>
              </a:pPr>
              <a:t>28</a:t>
            </a:fld>
            <a:endParaRPr lang="ru-R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68838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CC00"/>
                </a:solidFill>
              </a:rPr>
              <a:t>Хотел бы ты, чтобы твои дети употребляли нецензурные слова?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685800" y="6019800"/>
            <a:ext cx="7848600" cy="609600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Результаты анкетирования «Сквернословие в моей жизни»</a:t>
            </a: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ph type="chart" idx="1"/>
          </p:nvPr>
        </p:nvGraphicFramePr>
        <p:xfrm>
          <a:off x="455613" y="1598613"/>
          <a:ext cx="8226425" cy="4497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47800" y="1785926"/>
            <a:ext cx="6248400" cy="23288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Вирус сквернословия</a:t>
            </a:r>
            <a:endParaRPr kumimoji="0" lang="ru-RU" sz="6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B47656-1FDB-4BDC-B989-69388C4644FB}" type="slidenum">
              <a:rPr lang="ru-RU"/>
              <a:pPr>
                <a:defRPr/>
              </a:pPr>
              <a:t>30</a:t>
            </a:fld>
            <a:endParaRPr lang="ru-RU"/>
          </a:p>
        </p:txBody>
      </p:sp>
      <p:pic>
        <p:nvPicPr>
          <p:cNvPr id="19460" name="Picture 4" descr="AN057"/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7239000" y="457200"/>
            <a:ext cx="1152525" cy="1295400"/>
          </a:xfrm>
        </p:spPr>
      </p:pic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752600" y="914400"/>
            <a:ext cx="6172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 u="sng">
                <a:solidFill>
                  <a:srgbClr val="FFCC00"/>
                </a:solidFill>
              </a:rPr>
              <a:t>Древняя Русь</a:t>
            </a:r>
          </a:p>
        </p:txBody>
      </p:sp>
      <p:sp>
        <p:nvSpPr>
          <p:cNvPr id="10244" name="Rectangle 7"/>
          <p:cNvSpPr>
            <a:spLocks noChangeArrowheads="1"/>
          </p:cNvSpPr>
          <p:nvPr/>
        </p:nvSpPr>
        <p:spPr bwMode="auto">
          <a:xfrm>
            <a:off x="838200" y="2057400"/>
            <a:ext cx="77724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SzPct val="100000"/>
            </a:pPr>
            <a:r>
              <a:rPr lang="ru-RU" sz="3200" b="1" i="1">
                <a:latin typeface="Times New Roman" pitchFamily="18" charset="0"/>
              </a:rPr>
              <a:t>В древней Руси мат являлся ни чем иным, как заклинанием. Наши предки произносили эти слова, призывая себе на помощь демонов зла. Ведьмы и колдуньи использовали сквернословие в своих наговорах, насылая проклятие.</a:t>
            </a:r>
            <a:endParaRPr lang="ru-RU" sz="3200">
              <a:latin typeface="Times New Roman" pitchFamily="18" charset="0"/>
            </a:endParaRPr>
          </a:p>
        </p:txBody>
      </p:sp>
      <p:pic>
        <p:nvPicPr>
          <p:cNvPr id="19464" name="Picture 8" descr="AN47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609600"/>
            <a:ext cx="9906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 descr="AN50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5562600"/>
            <a:ext cx="1371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0" descr="AG00411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28600" y="5257800"/>
            <a:ext cx="2552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760"/>
                            </p:stCondLst>
                            <p:childTnLst>
                              <p:par>
                                <p:cTn id="43" presetID="4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6898 C 0.01181 -0.10116 0.02778 -0.13125 0.05972 -0.13125 C 0.09583 -0.13125 0.10833 -0.10116 0.12014 -0.06898 C 0.13611 -0.03356 0.14792 0.00209 0.18819 0.00209 C 0.22431 0.00209 0.23611 -0.03356 0.25208 -0.06898 C 0.25972 -0.10116 0.27569 -0.13125 0.31181 -0.13125 C 0.34375 -0.13125 0.35972 -0.10116 0.37222 -0.06898 C 0.38403 -0.03356 0.4 0.00209 0.43611 0.00209 C 0.47222 0.00209 0.5 -0.06898 0.5 -0.06875 C 0.51181 -0.10116 0.52431 -0.13125 0.55972 -0.13125 C 0.59583 -0.13125 0.60833 -0.10116 0.62014 -0.06898 C 0.63611 -0.03356 0.64792 0.00209 0.68819 0.00209 C 0.72431 0.00209 0.73611 -0.03356 0.74792 -0.06898 C 0.76389 -0.10116 0.77569 -0.13125 0.81181 -0.13125 C 0.84375 -0.13125 0.85972 -0.10116 0.87222 -0.06898 C 0.88403 -0.03356 0.9 0.00209 0.93611 0.00209 C 0.97222 0.00209 0.98403 -0.03356 1 -0.06898 " pathEditMode="relative" rAng="0" ptsTypes="fffffffffffffffff">
                                      <p:cBhvr>
                                        <p:cTn id="44" dur="5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FD6761-503A-4543-B78D-CEED080BF451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pic>
        <p:nvPicPr>
          <p:cNvPr id="1026" name="Picture 2" descr="C:\Users\VIP\Downloads\bliny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61443" name="Picture 3" descr="C:\Users\VIP\Downloads\353554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44" y="0"/>
            <a:ext cx="91504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pic>
        <p:nvPicPr>
          <p:cNvPr id="62466" name="Picture 2" descr="C:\Users\VIP\Downloads\34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63490" name="Picture 2" descr="C:\Users\VIP\Downloads\846502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9850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64514" name="Picture 2" descr="C:\Users\VIP\Downloads\pole-1024x5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http://900igr.net/datai/istorija/Russkaja-kultura-XVII-veka/0001-001-Russkaja-kultura-XVII-vek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5600" y="1341438"/>
            <a:ext cx="3708400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6275388" cy="597693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Сквернословие на Руси примерно до середины XIX века не только не было распространено даже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    в деревне, но и являлось уголовно наказуемым.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200" dirty="0" smtClean="0">
              <a:solidFill>
                <a:srgbClr val="FFFF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Во времена царя Алексея Михайловича Романова  за использование непотребных слов налагалось жестокое наказание — вплоть до смертной казни. </a:t>
            </a:r>
          </a:p>
        </p:txBody>
      </p:sp>
      <p:pic>
        <p:nvPicPr>
          <p:cNvPr id="15367" name="Picture 7" descr="http://www.rumedal.com/img/tmp/ordn_alexey_mih_tishayshiy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077072"/>
            <a:ext cx="1732596" cy="24208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60800"/>
            <a:ext cx="8229600" cy="25209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При Петре I была выпущена книга "Юности Честное Зеркало", где писалось, что приличное поведение людей может быть признано лишь с полным воздержанием бранной ругани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2" descr="http://img0.liveinternet.ru/images/attach/c/1/55/239/55239676_YUnosti_chestnoe_zercal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825" y="476250"/>
            <a:ext cx="2298700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http://severiane.ru/wp-content/uploads/2012/08/74985395_3453311_nikitin_ptpetra11-295x3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613" y="765175"/>
            <a:ext cx="2435225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1027" name="Picture 3" descr="C:\Users\VIP\Downloads\Suoerblin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457200"/>
            <a:ext cx="4718034" cy="2667000"/>
          </a:xfrm>
          <a:prstGeom prst="rect">
            <a:avLst/>
          </a:prstGeom>
          <a:noFill/>
        </p:spPr>
      </p:pic>
      <p:pic>
        <p:nvPicPr>
          <p:cNvPr id="1028" name="Picture 4" descr="C:\Users\VIP\Downloads\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67200" y="3200400"/>
            <a:ext cx="4114800" cy="3086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4857750" cy="6858000"/>
          </a:xfrm>
          <a:prstGeom prst="rect">
            <a:avLst/>
          </a:prstGeom>
          <a:noFill/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364163" y="260350"/>
            <a:ext cx="3173412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Публичное употребление нецензурной лексики – </a:t>
            </a:r>
            <a:r>
              <a:rPr lang="ru-RU" sz="2000" b="1" u="sng"/>
              <a:t>это административное правонарушение</a:t>
            </a:r>
            <a:r>
              <a:rPr lang="ru-RU" sz="2000" b="1"/>
              <a:t> и это карается в соответствии с УК РФ. Гл.20 ("оскорбление") предполагает </a:t>
            </a:r>
            <a:r>
              <a:rPr lang="ru-RU" sz="2000" b="1" u="sng"/>
              <a:t>штраф в размере от 500 до 1000</a:t>
            </a:r>
            <a:r>
              <a:rPr lang="ru-RU" sz="2000" b="1"/>
              <a:t> рублей или до 15 суток административного ареста. В соответствии со ст.130 УК РФ ("хулиганство") – наказанием может послужить штраф в размере до 200 МРОТ или </a:t>
            </a:r>
            <a:r>
              <a:rPr lang="ru-RU" sz="2000" b="1" u="sng"/>
              <a:t>лишение свободы сроком до 1 года.</a:t>
            </a:r>
            <a:r>
              <a:rPr lang="ru-RU" b="1" u="sng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30E2C-F2E7-4FA9-84C7-7858E6B05652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5" name="videoplayback (6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914400"/>
            <a:ext cx="9211733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3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782062-B932-4E33-9489-AEFD60B70E5E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40ED77-D9A8-44D5-A6F7-458ECB7C3554}" type="slidenum">
              <a:rPr lang="ru-RU"/>
              <a:pPr>
                <a:defRPr/>
              </a:pPr>
              <a:t>44</a:t>
            </a:fld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6425" cy="5334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err="1"/>
              <a:t>Масару</a:t>
            </a:r>
            <a:r>
              <a:rPr lang="ru-RU" b="1" i="1" dirty="0"/>
              <a:t> </a:t>
            </a:r>
            <a:r>
              <a:rPr lang="ru-RU" b="1" i="1" dirty="0" err="1"/>
              <a:t>Эмото</a:t>
            </a:r>
            <a:endParaRPr lang="ru-RU" b="1" i="1" dirty="0"/>
          </a:p>
        </p:txBody>
      </p:sp>
      <p:pic>
        <p:nvPicPr>
          <p:cNvPr id="11267" name="Picture 4" descr="emo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990600"/>
            <a:ext cx="3429000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9" name="Picture 5" descr="emoto-edition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4648200"/>
            <a:ext cx="88296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7086600" y="381000"/>
            <a:ext cx="1676400" cy="1295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71" name="Picture 7" descr="krasota12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15200" y="381000"/>
            <a:ext cx="152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C2F172-B24E-4B03-AEE5-7145B9C12958}" type="slidenum">
              <a:rPr lang="ru-RU"/>
              <a:pPr>
                <a:defRPr/>
              </a:pPr>
              <a:t>45</a:t>
            </a:fld>
            <a:endParaRPr lang="ru-RU"/>
          </a:p>
        </p:txBody>
      </p:sp>
      <p:pic>
        <p:nvPicPr>
          <p:cNvPr id="12291" name="Рисунок 22" descr="http://parkour-krsk.clan.su/_pu/0/69594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00200" y="1524000"/>
            <a:ext cx="6248400" cy="4495800"/>
          </a:xfrm>
          <a:noFill/>
          <a:ln w="28575">
            <a:solidFill>
              <a:srgbClr val="FFCC00"/>
            </a:solidFill>
          </a:ln>
        </p:spPr>
      </p:pic>
      <p:pic>
        <p:nvPicPr>
          <p:cNvPr id="12292" name="Picture 5" descr="Рисунок8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533400"/>
            <a:ext cx="1101725" cy="1143000"/>
          </a:xfrm>
        </p:spPr>
      </p:pic>
      <p:sp>
        <p:nvSpPr>
          <p:cNvPr id="12293" name="WordArt 7"/>
          <p:cNvSpPr>
            <a:spLocks noChangeArrowheads="1" noChangeShapeType="1" noTextEdit="1"/>
          </p:cNvSpPr>
          <p:nvPr/>
        </p:nvSpPr>
        <p:spPr bwMode="auto">
          <a:xfrm>
            <a:off x="1219200" y="838200"/>
            <a:ext cx="7543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Воздействие на воду музыкой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C7A04B-7845-4172-AF8E-A9B27C3D7CDE}" type="slidenum">
              <a:rPr lang="ru-RU"/>
              <a:pPr>
                <a:defRPr/>
              </a:pPr>
              <a:t>46</a:t>
            </a:fld>
            <a:endParaRPr lang="ru-RU"/>
          </a:p>
        </p:txBody>
      </p:sp>
      <p:pic>
        <p:nvPicPr>
          <p:cNvPr id="13315" name="Picture 9" descr="k-v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" y="685800"/>
            <a:ext cx="2286000" cy="1752600"/>
          </a:xfrm>
          <a:noFill/>
          <a:ln w="19050">
            <a:solidFill>
              <a:srgbClr val="FFCC00"/>
            </a:solidFill>
          </a:ln>
        </p:spPr>
      </p:pic>
      <p:pic>
        <p:nvPicPr>
          <p:cNvPr id="13316" name="Picture 10" descr="k-v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0" y="685800"/>
            <a:ext cx="2209800" cy="1771650"/>
          </a:xfrm>
          <a:noFill/>
          <a:ln w="19050">
            <a:solidFill>
              <a:srgbClr val="FFCC00"/>
            </a:solidFill>
          </a:ln>
        </p:spPr>
      </p:pic>
      <p:pic>
        <p:nvPicPr>
          <p:cNvPr id="13317" name="Picture 11" descr="k-vnd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609600" y="2667000"/>
            <a:ext cx="2286000" cy="1781175"/>
          </a:xfrm>
          <a:noFill/>
          <a:ln w="19050">
            <a:solidFill>
              <a:srgbClr val="FFCC00"/>
            </a:solidFill>
          </a:ln>
        </p:spPr>
      </p:pic>
      <p:pic>
        <p:nvPicPr>
          <p:cNvPr id="13318" name="Picture 12" descr="k-vl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3810000" y="2743200"/>
            <a:ext cx="2190750" cy="1724025"/>
          </a:xfrm>
          <a:noFill/>
          <a:ln w="19050">
            <a:solidFill>
              <a:srgbClr val="FFCC00"/>
            </a:solidFill>
          </a:ln>
        </p:spPr>
      </p:pic>
      <p:pic>
        <p:nvPicPr>
          <p:cNvPr id="13319" name="Picture 13" descr="k-v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29400" y="2743200"/>
            <a:ext cx="2209800" cy="1733550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3320" name="Picture 14" descr="k-vlb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9600" y="4800600"/>
            <a:ext cx="2286000" cy="1771650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3321" name="Picture 15" descr="k-vp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10000" y="4800600"/>
            <a:ext cx="2209800" cy="1743075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3322" name="Picture 16" descr="k-vn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29400" y="685800"/>
            <a:ext cx="2209800" cy="1743075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3323" name="i-main-pic" descr="Картинка 784 из 3400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626225" y="4805363"/>
            <a:ext cx="2211388" cy="1744662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</p:spPr>
      </p:pic>
      <p:sp>
        <p:nvSpPr>
          <p:cNvPr id="13324" name="WordArt 20"/>
          <p:cNvSpPr>
            <a:spLocks noChangeArrowheads="1" noChangeShapeType="1" noTextEdit="1"/>
          </p:cNvSpPr>
          <p:nvPr/>
        </p:nvSpPr>
        <p:spPr bwMode="auto">
          <a:xfrm>
            <a:off x="1143000" y="228600"/>
            <a:ext cx="6705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Влияние слов на воду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2808B-85DE-4D2A-8EB5-5F6882A97F43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2808B-85DE-4D2A-8EB5-5F6882A97F43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1000" y="381000"/>
            <a:ext cx="8458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2400" b="1" u="sng" dirty="0" smtClean="0"/>
              <a:t>4 стадии развития болезни</a:t>
            </a:r>
            <a:r>
              <a:rPr lang="ru-RU" sz="2400" b="1" dirty="0" smtClean="0"/>
              <a:t>:</a:t>
            </a:r>
          </a:p>
          <a:p>
            <a:pPr marL="342900" indent="-342900"/>
            <a:endParaRPr lang="ru-RU" sz="2400" b="1" dirty="0" smtClean="0"/>
          </a:p>
          <a:p>
            <a:pPr marL="342900" indent="-342900"/>
            <a:r>
              <a:rPr lang="en-US" sz="2800" b="1" dirty="0" smtClean="0"/>
              <a:t>I</a:t>
            </a:r>
            <a:r>
              <a:rPr lang="ru-RU" sz="2800" b="1" dirty="0" smtClean="0"/>
              <a:t> стадия - человек испытывает стыд, отвращение, брезгливость;</a:t>
            </a:r>
          </a:p>
          <a:p>
            <a:pPr marL="342900" indent="-342900"/>
            <a:r>
              <a:rPr lang="en-US" sz="2800" b="1" dirty="0" smtClean="0">
                <a:solidFill>
                  <a:srgbClr val="FF33CC"/>
                </a:solidFill>
              </a:rPr>
              <a:t>II</a:t>
            </a:r>
            <a:r>
              <a:rPr lang="ru-RU" sz="2800" b="1" dirty="0" smtClean="0">
                <a:solidFill>
                  <a:srgbClr val="FF33CC"/>
                </a:solidFill>
              </a:rPr>
              <a:t> стадия </a:t>
            </a:r>
            <a:r>
              <a:rPr lang="ru-RU" sz="2800" b="1" dirty="0" smtClean="0"/>
              <a:t>- человек впервые употребляет такое скверное слово - за компанию, для разрядки или напускной удали;</a:t>
            </a:r>
          </a:p>
          <a:p>
            <a:pPr marL="342900" indent="-342900"/>
            <a:r>
              <a:rPr lang="en-US" sz="2800" b="1" dirty="0" smtClean="0">
                <a:solidFill>
                  <a:srgbClr val="FF5050"/>
                </a:solidFill>
              </a:rPr>
              <a:t>III</a:t>
            </a:r>
            <a:r>
              <a:rPr lang="ru-RU" sz="2800" b="1" dirty="0" smtClean="0">
                <a:solidFill>
                  <a:srgbClr val="FF5050"/>
                </a:solidFill>
              </a:rPr>
              <a:t> стадия </a:t>
            </a:r>
            <a:r>
              <a:rPr lang="ru-RU" sz="2800" b="1" dirty="0" smtClean="0"/>
              <a:t>- человек использует эти слова, не замечая этого. </a:t>
            </a:r>
          </a:p>
          <a:p>
            <a:pPr marL="342900" indent="-342900"/>
            <a:r>
              <a:rPr lang="en-US" sz="2800" b="1" dirty="0" smtClean="0">
                <a:solidFill>
                  <a:srgbClr val="FF0000"/>
                </a:solidFill>
              </a:rPr>
              <a:t>IV</a:t>
            </a:r>
            <a:r>
              <a:rPr lang="ru-RU" sz="2800" b="1" dirty="0" smtClean="0">
                <a:solidFill>
                  <a:srgbClr val="FF0000"/>
                </a:solidFill>
              </a:rPr>
              <a:t> стадия </a:t>
            </a:r>
            <a:r>
              <a:rPr lang="ru-RU" sz="2800" b="1" dirty="0" smtClean="0"/>
              <a:t>- уже не может вообще изъясняться без мата, забывает другие слова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457200"/>
            <a:ext cx="8001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 наше время мат используется:</a:t>
            </a:r>
          </a:p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1) для повышения эмоциональности речи,</a:t>
            </a:r>
            <a:br>
              <a:rPr lang="ru-RU" sz="2800" b="1" dirty="0" smtClean="0"/>
            </a:br>
            <a:r>
              <a:rPr lang="ru-RU" sz="2800" b="1" dirty="0" smtClean="0"/>
              <a:t>2) эмоциональной разрядки,</a:t>
            </a:r>
            <a:br>
              <a:rPr lang="ru-RU" sz="2800" b="1" dirty="0" smtClean="0"/>
            </a:br>
            <a:r>
              <a:rPr lang="ru-RU" sz="2800" b="1" dirty="0" smtClean="0"/>
              <a:t>3) оскорбления, унижения адресата речи,</a:t>
            </a:r>
            <a:br>
              <a:rPr lang="ru-RU" sz="2800" b="1" dirty="0" smtClean="0"/>
            </a:br>
            <a:r>
              <a:rPr lang="ru-RU" sz="2800" b="1" dirty="0" smtClean="0"/>
              <a:t>4) демонстрации агрессии,</a:t>
            </a:r>
            <a:br>
              <a:rPr lang="ru-RU" sz="2800" b="1" dirty="0" smtClean="0"/>
            </a:br>
            <a:r>
              <a:rPr lang="ru-RU" sz="2800" b="1" dirty="0" smtClean="0"/>
              <a:t>5) демонстрации отсутствия страха,</a:t>
            </a:r>
            <a:br>
              <a:rPr lang="ru-RU" sz="2800" b="1" dirty="0" smtClean="0"/>
            </a:br>
            <a:r>
              <a:rPr lang="ru-RU" sz="2800" b="1" dirty="0" smtClean="0"/>
              <a:t>6) демонстрации раскованности, пренебрежительного отношения к системе запретов,</a:t>
            </a:r>
            <a:br>
              <a:rPr lang="ru-RU" sz="2800" b="1" dirty="0" smtClean="0"/>
            </a:br>
            <a:r>
              <a:rPr lang="ru-RU" sz="2800" b="1" dirty="0" smtClean="0"/>
              <a:t>7) демонстрации принадлежности к «своим».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2050" name="Picture 2" descr="C:\Users\VIP\Downloads\1419285573_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533400"/>
            <a:ext cx="4396486" cy="2895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VIP\Downloads\people_thumbs_up_03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10200" y="2438400"/>
            <a:ext cx="3221301" cy="411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4800" y="1600200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Как избавиться </a:t>
            </a:r>
          </a:p>
          <a:p>
            <a:pPr algn="ctr"/>
            <a:r>
              <a:rPr lang="ru-RU" sz="5400" b="1" dirty="0" smtClean="0"/>
              <a:t>от сквернословия?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0" y="91440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перестать ругаться самому;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выработать отвращение и брезгливость к сквернословию;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hangingPunct="0"/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-избегать общения с людьми, которые употребляют  </a:t>
            </a: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ецензурные  слова;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-читать русскую классическую литературу; запоминать стихотворения, афоризмы.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1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Архимандрит Рафаил в книге «Тайна спасения» пишет: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«Слова не исчезают бесследно, поэтому квартира, в которой постоянно слышится брань и сквернословие, в духовном отношении похожа на общественный туалет, который никогда не убирается»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69986" name="Rectangle 2"/>
          <p:cNvSpPr>
            <a:spLocks noChangeArrowheads="1"/>
          </p:cNvSpPr>
          <p:nvPr/>
        </p:nvSpPr>
        <p:spPr bwMode="auto">
          <a:xfrm>
            <a:off x="0" y="76200"/>
            <a:ext cx="9144000" cy="990600"/>
          </a:xfrm>
          <a:prstGeom prst="rect">
            <a:avLst/>
          </a:prstGeom>
          <a:gradFill rotWithShape="0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algn="ctr">
              <a:defRPr/>
            </a:pPr>
            <a:r>
              <a:rPr lang="ru-RU" sz="2800">
                <a:latin typeface="Comic Sans MS" pitchFamily="66" charset="0"/>
              </a:rPr>
              <a:t>                                          </a:t>
            </a:r>
            <a:endParaRPr lang="ru-RU">
              <a:latin typeface="Arial" charset="0"/>
            </a:endParaRPr>
          </a:p>
        </p:txBody>
      </p:sp>
      <p:sp>
        <p:nvSpPr>
          <p:cNvPr id="1030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2"/>
                </a:solidFill>
              </a:rPr>
              <a:t>От чего зависит здоровье населения?</a:t>
            </a:r>
          </a:p>
        </p:txBody>
      </p:sp>
      <p:graphicFrame>
        <p:nvGraphicFramePr>
          <p:cNvPr id="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219075" y="3219450"/>
          <a:ext cx="8772525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31" name="Rectangle 11"/>
          <p:cNvSpPr>
            <a:spLocks noGrp="1" noChangeArrowheads="1"/>
          </p:cNvSpPr>
          <p:nvPr>
            <p:ph sz="half" idx="1"/>
          </p:nvPr>
        </p:nvSpPr>
        <p:spPr>
          <a:xfrm>
            <a:off x="228600" y="990600"/>
            <a:ext cx="8915400" cy="2047875"/>
          </a:xfrm>
        </p:spPr>
        <p:txBody>
          <a:bodyPr/>
          <a:lstStyle/>
          <a:p>
            <a:pPr>
              <a:buNone/>
            </a:pPr>
            <a:endParaRPr lang="ru-RU" sz="2000" b="1" dirty="0" smtClean="0"/>
          </a:p>
          <a:p>
            <a:r>
              <a:rPr lang="ru-RU" sz="2000" b="1" dirty="0" smtClean="0"/>
              <a:t>на 10% определяется уровнем развития медицины, как науки и состояния медицинской помощи, </a:t>
            </a:r>
          </a:p>
          <a:p>
            <a:r>
              <a:rPr lang="ru-RU" sz="2000" b="1" dirty="0" smtClean="0"/>
              <a:t>на 20% наследственным фактором, </a:t>
            </a:r>
          </a:p>
          <a:p>
            <a:r>
              <a:rPr lang="ru-RU" sz="2000" b="1" dirty="0" smtClean="0"/>
              <a:t>на 20% состоянием окружающей среды </a:t>
            </a:r>
          </a:p>
          <a:p>
            <a:r>
              <a:rPr lang="ru-RU" sz="2000" b="1" dirty="0" smtClean="0"/>
              <a:t>на 50% образом жизни.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38200" y="990600"/>
            <a:ext cx="7407275" cy="5214938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1.– зная, что это плохо,  продолжать нецензурно выражаться, тем самым включить программу самоуничтожения. </a:t>
            </a:r>
          </a:p>
          <a:p>
            <a:pPr algn="l"/>
            <a:r>
              <a:rPr lang="ru-RU" dirty="0" smtClean="0"/>
              <a:t>2. – путь духовного роста, самосовершенствования, путь красоты. </a:t>
            </a:r>
          </a:p>
          <a:p>
            <a:pPr>
              <a:buNone/>
            </a:pPr>
            <a:r>
              <a:rPr lang="ru-RU" dirty="0" smtClean="0">
                <a:solidFill>
                  <a:srgbClr val="FF9900"/>
                </a:solidFill>
              </a:rPr>
              <a:t>Закон свободной воли даёт право выбора, по какому пути идти.</a:t>
            </a:r>
            <a:endParaRPr lang="ru-RU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218219-6280-4BE8-8B51-A5D1A48B5AB1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0" y="1676400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«Без зла смотри на мирозданье, а взглядом разума, добра, жизнь - это море из благих деяний, построй корабль и по волнам плыви».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609600"/>
            <a:ext cx="5181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Как аукнется</a:t>
            </a:r>
            <a:r>
              <a:rPr lang="ru-RU" sz="2800" dirty="0" smtClean="0"/>
              <a:t>, 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Доброе слово может исцелить</a:t>
            </a:r>
            <a:r>
              <a:rPr lang="ru-RU" sz="2800" dirty="0" smtClean="0"/>
              <a:t>, </a:t>
            </a:r>
          </a:p>
          <a:p>
            <a:endParaRPr lang="ru-RU" sz="2800" dirty="0" smtClean="0"/>
          </a:p>
          <a:p>
            <a:r>
              <a:rPr lang="ru-RU" sz="2800" b="1" dirty="0" smtClean="0"/>
              <a:t>Пустые речи</a:t>
            </a:r>
            <a:r>
              <a:rPr lang="ru-RU" sz="2800" dirty="0" smtClean="0"/>
              <a:t> и </a:t>
            </a:r>
          </a:p>
          <a:p>
            <a:endParaRPr lang="ru-RU" sz="2800" dirty="0" smtClean="0"/>
          </a:p>
          <a:p>
            <a:r>
              <a:rPr lang="ru-RU" sz="2800" b="1" dirty="0" smtClean="0"/>
              <a:t>Слово не воробей,</a:t>
            </a:r>
            <a:r>
              <a:rPr lang="ru-RU" sz="2800" dirty="0" smtClean="0"/>
              <a:t> </a:t>
            </a:r>
          </a:p>
          <a:p>
            <a:endParaRPr lang="ru-RU" sz="2800" dirty="0" smtClean="0"/>
          </a:p>
          <a:p>
            <a:r>
              <a:rPr lang="ru-RU" sz="2800" b="1" dirty="0" smtClean="0"/>
              <a:t>От сабли рана заживет</a:t>
            </a:r>
            <a:r>
              <a:rPr lang="ru-RU" sz="2800" dirty="0" smtClean="0"/>
              <a:t>, </a:t>
            </a:r>
          </a:p>
          <a:p>
            <a:endParaRPr lang="ru-RU" sz="2800" dirty="0" smtClean="0"/>
          </a:p>
          <a:p>
            <a:r>
              <a:rPr lang="ru-RU" sz="2800" b="1" dirty="0" smtClean="0"/>
              <a:t>Ласковое слово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34000" y="1600200"/>
            <a:ext cx="32097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так и откликнется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81600" y="5181600"/>
            <a:ext cx="3750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а злое – покалечить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0" y="685800"/>
            <a:ext cx="2885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слушать нечего.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8200" y="2743200"/>
            <a:ext cx="42427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вылетит – не поймаешь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43600" y="3598607"/>
            <a:ext cx="2633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от слова – нет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72200" y="4572000"/>
            <a:ext cx="231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слаще меда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743200" y="914400"/>
            <a:ext cx="251460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5" idx="1"/>
          </p:cNvCxnSpPr>
          <p:nvPr/>
        </p:nvCxnSpPr>
        <p:spPr>
          <a:xfrm rot="16200000" flipH="1">
            <a:off x="2002795" y="2264405"/>
            <a:ext cx="3309610" cy="3048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048000" y="1066800"/>
            <a:ext cx="2667000" cy="1981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733800" y="3124200"/>
            <a:ext cx="914400" cy="762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8" idx="1"/>
          </p:cNvCxnSpPr>
          <p:nvPr/>
        </p:nvCxnSpPr>
        <p:spPr>
          <a:xfrm flipV="1">
            <a:off x="4572000" y="3860217"/>
            <a:ext cx="1371600" cy="94038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9" idx="1"/>
          </p:cNvCxnSpPr>
          <p:nvPr/>
        </p:nvCxnSpPr>
        <p:spPr>
          <a:xfrm flipV="1">
            <a:off x="3352800" y="4833610"/>
            <a:ext cx="2819400" cy="7289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pic>
        <p:nvPicPr>
          <p:cNvPr id="91138" name="Picture 2" descr="C:\Users\VIP\Downloads\52488_html_m3d811112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3074" name="Picture 2" descr="C:\Users\VIP\Downloads\15517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2517058" cy="2517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VIP\Downloads\krutoy_gornyy_sklon_1440x9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38400" y="3390901"/>
            <a:ext cx="4648200" cy="2905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VIP\Downloads\mountain-ski_00368669 (1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81600" y="381000"/>
            <a:ext cx="3429000" cy="26199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8" name="Picture 6" descr="C:\Users\VIP\Downloads\4188-521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0" y="1371600"/>
            <a:ext cx="7686675" cy="443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pic>
        <p:nvPicPr>
          <p:cNvPr id="92163" name="Picture 3" descr="C:\Users\VIP\Downloads\priroda-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52972" y="0"/>
            <a:ext cx="4891028" cy="6858000"/>
          </a:xfrm>
          <a:prstGeom prst="rect">
            <a:avLst/>
          </a:prstGeom>
          <a:noFill/>
        </p:spPr>
      </p:pic>
      <p:pic>
        <p:nvPicPr>
          <p:cNvPr id="92165" name="Picture 5" descr="C:\Users\VIP\Desktop\priroda-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28600" y="0"/>
            <a:ext cx="44958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  <p:pic>
        <p:nvPicPr>
          <p:cNvPr id="93186" name="Picture 2" descr="C:\Users\VIP\Downloads\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-358537"/>
            <a:ext cx="6019800" cy="7216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Rectangle 4"/>
          <p:cNvGrpSpPr>
            <a:grpSpLocks/>
          </p:cNvGrpSpPr>
          <p:nvPr/>
        </p:nvGrpSpPr>
        <p:grpSpPr bwMode="auto">
          <a:xfrm>
            <a:off x="-238125" y="-238125"/>
            <a:ext cx="5260975" cy="7340600"/>
            <a:chOff x="-150" y="-150"/>
            <a:chExt cx="3314" cy="4624"/>
          </a:xfrm>
        </p:grpSpPr>
        <p:pic>
          <p:nvPicPr>
            <p:cNvPr id="68610" name="Rectangle 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50" y="-150"/>
              <a:ext cx="3314" cy="4624"/>
            </a:xfrm>
            <a:prstGeom prst="rect">
              <a:avLst/>
            </a:prstGeom>
            <a:noFill/>
          </p:spPr>
        </p:pic>
        <p:sp>
          <p:nvSpPr>
            <p:cNvPr id="68611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3015" cy="4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3600" b="1" dirty="0">
                  <a:solidFill>
                    <a:schemeClr val="accent2"/>
                  </a:solidFill>
                  <a:latin typeface="Comic Sans MS" pitchFamily="66" charset="0"/>
                </a:rPr>
                <a:t>  </a:t>
              </a:r>
            </a:p>
            <a:p>
              <a:pPr algn="ctr" eaLnBrk="0" hangingPunct="0"/>
              <a:r>
                <a:rPr lang="en-US" sz="4000" b="1" dirty="0" err="1">
                  <a:solidFill>
                    <a:srgbClr val="C00000"/>
                  </a:solidFill>
                  <a:latin typeface="Comic Sans MS" pitchFamily="66" charset="0"/>
                </a:rPr>
                <a:t>Слова</a:t>
              </a:r>
              <a:r>
                <a:rPr lang="en-US" sz="4000" b="1" dirty="0">
                  <a:solidFill>
                    <a:srgbClr val="C00000"/>
                  </a:solidFill>
                  <a:latin typeface="Comic Sans MS" pitchFamily="66" charset="0"/>
                </a:rPr>
                <a:t>.</a:t>
              </a:r>
              <a:r>
                <a:rPr lang="ru-RU" sz="4000" b="1" dirty="0">
                  <a:solidFill>
                    <a:srgbClr val="C00000"/>
                  </a:solidFill>
                  <a:latin typeface="Comic Sans MS" pitchFamily="66" charset="0"/>
                </a:rPr>
                <a:t> </a:t>
              </a:r>
            </a:p>
            <a:p>
              <a:pPr algn="ctr" eaLnBrk="0" hangingPunct="0"/>
              <a:endParaRPr lang="ru-RU" sz="3600" b="1" dirty="0">
                <a:solidFill>
                  <a:schemeClr val="tx2"/>
                </a:solidFill>
                <a:latin typeface="Comic Sans MS" pitchFamily="66" charset="0"/>
              </a:endParaRPr>
            </a:p>
            <a:p>
              <a:pPr algn="ctr" eaLnBrk="0" hangingPunct="0"/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Словом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можно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убить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, </a:t>
              </a:r>
              <a:endParaRPr lang="ru-RU" sz="2800" b="1" dirty="0">
                <a:solidFill>
                  <a:srgbClr val="0D225F"/>
                </a:solidFill>
                <a:latin typeface="Comic Sans MS" pitchFamily="66" charset="0"/>
              </a:endParaRPr>
            </a:p>
            <a:p>
              <a:pPr algn="ctr" eaLnBrk="0" hangingPunct="0"/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словом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можно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спасти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,</a:t>
              </a:r>
            </a:p>
            <a:p>
              <a:pPr algn="ctr" eaLnBrk="0" hangingPunct="0"/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Словом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можно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полки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за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собой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повести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.</a:t>
              </a:r>
            </a:p>
            <a:p>
              <a:pPr algn="ctr" eaLnBrk="0" hangingPunct="0"/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Словом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можно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продать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, </a:t>
              </a:r>
              <a:endParaRPr lang="ru-RU" sz="2800" b="1" dirty="0">
                <a:solidFill>
                  <a:srgbClr val="0D225F"/>
                </a:solidFill>
                <a:latin typeface="Comic Sans MS" pitchFamily="66" charset="0"/>
              </a:endParaRPr>
            </a:p>
            <a:p>
              <a:pPr algn="ctr" eaLnBrk="0" hangingPunct="0"/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и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предать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, и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купить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,</a:t>
              </a:r>
            </a:p>
            <a:p>
              <a:pPr algn="ctr" eaLnBrk="0" hangingPunct="0"/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Слово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можно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endParaRPr lang="ru-RU" sz="2800" b="1" dirty="0">
                <a:solidFill>
                  <a:srgbClr val="0D225F"/>
                </a:solidFill>
                <a:latin typeface="Comic Sans MS" pitchFamily="66" charset="0"/>
              </a:endParaRPr>
            </a:p>
            <a:p>
              <a:pPr algn="ctr" eaLnBrk="0" hangingPunct="0"/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в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разящий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свинец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 </a:t>
              </a:r>
              <a:r>
                <a:rPr lang="en-US" sz="2800" b="1" dirty="0" err="1">
                  <a:solidFill>
                    <a:srgbClr val="0D225F"/>
                  </a:solidFill>
                  <a:latin typeface="Comic Sans MS" pitchFamily="66" charset="0"/>
                </a:rPr>
                <a:t>перелить</a:t>
              </a:r>
              <a:r>
                <a:rPr lang="en-US" sz="2800" b="1" dirty="0">
                  <a:solidFill>
                    <a:srgbClr val="0D225F"/>
                  </a:solidFill>
                  <a:latin typeface="Comic Sans MS" pitchFamily="66" charset="0"/>
                </a:rPr>
                <a:t>.</a:t>
              </a:r>
              <a:endParaRPr lang="ru-RU" sz="2800" b="1" dirty="0">
                <a:solidFill>
                  <a:srgbClr val="0D225F"/>
                </a:solidFill>
                <a:latin typeface="Comic Sans MS" pitchFamily="66" charset="0"/>
              </a:endParaRPr>
            </a:p>
            <a:p>
              <a:pPr algn="ctr" eaLnBrk="0" hangingPunct="0"/>
              <a:endParaRPr lang="ru-RU" sz="2800" b="1" dirty="0">
                <a:solidFill>
                  <a:schemeClr val="accent2"/>
                </a:solidFill>
                <a:latin typeface="Comic Sans MS" pitchFamily="66" charset="0"/>
              </a:endParaRPr>
            </a:p>
            <a:p>
              <a:pPr algn="ctr" eaLnBrk="0" hangingPunct="0"/>
              <a:r>
                <a:rPr lang="en-US" sz="2400" b="1" dirty="0" err="1">
                  <a:solidFill>
                    <a:schemeClr val="tx2"/>
                  </a:solidFill>
                  <a:latin typeface="Comic Sans MS" pitchFamily="66" charset="0"/>
                </a:rPr>
                <a:t>Вадим</a:t>
              </a:r>
              <a:r>
                <a:rPr lang="en-US" sz="2400" b="1" dirty="0">
                  <a:solidFill>
                    <a:schemeClr val="tx2"/>
                  </a:solidFill>
                  <a:latin typeface="Comic Sans MS" pitchFamily="66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Comic Sans MS" pitchFamily="66" charset="0"/>
                </a:rPr>
                <a:t>Шефнер</a:t>
              </a:r>
              <a:endParaRPr lang="ru-RU" b="1" dirty="0">
                <a:solidFill>
                  <a:schemeClr val="tx2"/>
                </a:solidFill>
                <a:latin typeface="Comic Sans MS" pitchFamily="66" charset="0"/>
              </a:endParaRPr>
            </a:p>
            <a:p>
              <a:pPr algn="ctr" eaLnBrk="0" hangingPunct="0"/>
              <a:endParaRPr lang="en-US" sz="2800" b="1" dirty="0">
                <a:latin typeface="Comic Sans MS" pitchFamily="66" charset="0"/>
              </a:endParaRPr>
            </a:p>
          </p:txBody>
        </p:sp>
      </p:grpSp>
      <p:pic>
        <p:nvPicPr>
          <p:cNvPr id="68613" name="Рисунок 4" descr="x_41ccb47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4643438"/>
            <a:ext cx="265747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Рисунок 8" descr="shadowpeopl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83475" y="4529138"/>
            <a:ext cx="1660525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68615" name="Прямоугольник 9"/>
          <p:cNvSpPr>
            <a:spLocks noChangeArrowheads="1"/>
          </p:cNvSpPr>
          <p:nvPr/>
        </p:nvSpPr>
        <p:spPr bwMode="auto">
          <a:xfrm>
            <a:off x="6643688" y="0"/>
            <a:ext cx="2500312" cy="1071563"/>
          </a:xfrm>
          <a:prstGeom prst="rect">
            <a:avLst/>
          </a:prstGeom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pic>
        <p:nvPicPr>
          <p:cNvPr id="68616" name="Рисунок 7" descr="RTEmagicP_parole_devoir-de-philosophie-com_txdam20354_46b184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26313" y="2857500"/>
            <a:ext cx="18176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7" name="Рисунок 3" descr="people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40525" y="928688"/>
            <a:ext cx="24034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8" name="Рисунок 10" descr="world_war_0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0" y="2643188"/>
            <a:ext cx="23923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9" name="Picture 2" descr="C:\Documents and Settings\Елена\Мои документы\Мои рисунки\2174932-95785f19c682e7b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3" y="0"/>
            <a:ext cx="19288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Моё кредо жизни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800" b="1" dirty="0" smtClean="0"/>
              <a:t>Моя речь- это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800" b="1" dirty="0" smtClean="0"/>
              <a:t>мое зеркало,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800" b="1" dirty="0" smtClean="0"/>
              <a:t>мое достоинство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endParaRPr 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/>
              <a:t>Во мне все прекрасно: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/>
              <a:t>и мысли, и слова,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/>
              <a:t>и поступки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b="1" dirty="0" smtClean="0"/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48132" name="Picture 4" descr="DSC_1306-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1798" y="1297988"/>
            <a:ext cx="2814254" cy="2049636"/>
          </a:xfrm>
          <a:prstGeom prst="roundRect">
            <a:avLst/>
          </a:prstGeom>
          <a:noFill/>
        </p:spPr>
      </p:pic>
      <p:pic>
        <p:nvPicPr>
          <p:cNvPr id="48133" name="Picture 5" descr="DSC0107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6732" y="4657377"/>
            <a:ext cx="3587606" cy="2196715"/>
          </a:xfrm>
          <a:prstGeom prst="roundRect">
            <a:avLst/>
          </a:prstGeom>
          <a:noFill/>
        </p:spPr>
      </p:pic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381000" y="6172200"/>
            <a:ext cx="855345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 меня начинается честь и культура Росии</a:t>
            </a:r>
          </a:p>
        </p:txBody>
      </p:sp>
      <p:pic>
        <p:nvPicPr>
          <p:cNvPr id="163848" name="Picture 8" descr="E:\фото детки\DSC_236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68490" y="3147999"/>
            <a:ext cx="2144321" cy="3000396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56895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dirty="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Готовы вы вылечиться от вируса сквернословия?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4098" name="Picture 2" descr="C:\Users\VIP\Downloads\4200091 (1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3429000"/>
            <a:ext cx="4073388" cy="2924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VIP\Downloads\Mazda__RX-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4800" y="457200"/>
            <a:ext cx="419100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5122" name="Picture 2" descr="C:\Users\VIP\Downloads\der_yachik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76800" y="3429000"/>
            <a:ext cx="3713097" cy="2819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 descr="C:\Users\VIP\Downloads\31a2ac030b984b7c00f514a6cca12f7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381000"/>
            <a:ext cx="4267200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D81C1-F85C-4870-9FEF-C12277C7F7C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6148" name="Picture 4" descr="C:\Users\VIP\Downloads\0_5cb6e_bd4e7819_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381000"/>
            <a:ext cx="3581400" cy="3453333"/>
          </a:xfrm>
          <a:prstGeom prst="rect">
            <a:avLst/>
          </a:prstGeom>
          <a:noFill/>
        </p:spPr>
      </p:pic>
      <p:pic>
        <p:nvPicPr>
          <p:cNvPr id="6149" name="Picture 5" descr="C:\Users\VIP\Downloads\ufo-clipart-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609600"/>
            <a:ext cx="4052107" cy="4038600"/>
          </a:xfrm>
          <a:prstGeom prst="rect">
            <a:avLst/>
          </a:prstGeom>
          <a:noFill/>
        </p:spPr>
      </p:pic>
      <p:pic>
        <p:nvPicPr>
          <p:cNvPr id="6150" name="Picture 6" descr="C:\Users\VIP\Downloads\Т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889000"/>
            <a:ext cx="7848600" cy="523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1190</TotalTime>
  <Words>978</Words>
  <Application>Microsoft PowerPoint</Application>
  <PresentationFormat>Экран (4:3)</PresentationFormat>
  <Paragraphs>180</Paragraphs>
  <Slides>64</Slides>
  <Notes>6</Notes>
  <HiddenSlides>2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Сетка с тенью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 словаре  В. Даля, сказано:</vt:lpstr>
      <vt:lpstr>Слайд 19</vt:lpstr>
      <vt:lpstr>Слайд 20</vt:lpstr>
      <vt:lpstr>Слайд 21</vt:lpstr>
      <vt:lpstr>Почему люди в своей речи употребляют бранные слова?</vt:lpstr>
      <vt:lpstr>Почему ты используешь бранные слова в своей речи?</vt:lpstr>
      <vt:lpstr>Как часто ты произносишь эти слова ?</vt:lpstr>
      <vt:lpstr>Что ты чувствуешь, когда при тебе кто – то ругается матом?</vt:lpstr>
      <vt:lpstr>Стоит ли бороться с употреблением нецензурных слов?</vt:lpstr>
      <vt:lpstr>Как бороться со сквернословием?</vt:lpstr>
      <vt:lpstr>Хотел бы ты, чтобы твои дети употребляли нецензурные слова?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При Петре I была выпущена книга "Юности Честное Зеркало", где писалось, что приличное поведение людей может быть признано лишь с полным воздержанием бранной ругани. 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От чего зависит здоровье населения?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Моё кредо жизни</vt:lpstr>
      <vt:lpstr>Готовы вы вылечиться от вируса сквернословия?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VIP</cp:lastModifiedBy>
  <cp:revision>80</cp:revision>
  <cp:lastPrinted>1601-01-01T00:00:00Z</cp:lastPrinted>
  <dcterms:created xsi:type="dcterms:W3CDTF">1601-01-01T00:00:00Z</dcterms:created>
  <dcterms:modified xsi:type="dcterms:W3CDTF">2016-12-28T15:51:19Z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