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Как люди раньше определяли время?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3536410454014478"/>
                  <c:y val="-4.3878189161777666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>
                        <a:solidFill>
                          <a:schemeClr val="bg1"/>
                        </a:solidFill>
                      </a:rPr>
                      <a:t>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771316904897355"/>
                  <c:y val="4.2465711695116475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7030A0"/>
                        </a:solidFill>
                      </a:rPr>
                      <a:t>10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 по солнцу и солнечным часам</c:v>
                </c:pt>
                <c:pt idx="1">
                  <c:v>по песочным часам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45587024022866951"/>
          <c:y val="0.27402211087250583"/>
          <c:w val="0.54216438222108054"/>
          <c:h val="0.6637824291924553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>
                <a:solidFill>
                  <a:srgbClr val="002060"/>
                </a:solidFill>
              </a:rPr>
              <a:t>Когда появился первый будильник?</a:t>
            </a:r>
          </a:p>
        </c:rich>
      </c:tx>
      <c:layout>
        <c:manualLayout>
          <c:xMode val="edge"/>
          <c:yMode val="edge"/>
          <c:x val="0.13882960372824069"/>
          <c:y val="3.413599205823009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424893335438419"/>
          <c:y val="0.22874384924972493"/>
          <c:w val="0.34652265732657445"/>
          <c:h val="0.637154563471442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Когда появился первый будильник?</c:v>
                </c:pt>
              </c:strCache>
            </c:strRef>
          </c:tx>
          <c:explosion val="19"/>
          <c:dLbls>
            <c:dLbl>
              <c:idx val="0"/>
              <c:layout>
                <c:manualLayout>
                  <c:x val="-1.3936102814734381E-3"/>
                  <c:y val="-0.31848438062889595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baseline="0" dirty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en-US" sz="2800" b="1" baseline="0" dirty="0"/>
                      <a:t>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</c:f>
              <c:strCache>
                <c:ptCount val="1"/>
                <c:pt idx="0">
                  <c:v>не знаю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800" baseline="0">
                <a:solidFill>
                  <a:srgbClr val="00206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1132266980082139"/>
          <c:y val="0.35891294838145554"/>
          <c:w val="0.38777806364595035"/>
          <c:h val="0.19215024495486166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>
                <a:solidFill>
                  <a:srgbClr val="002060"/>
                </a:solidFill>
              </a:rPr>
              <a:t>Какие часы самые первые?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Пкакие часы самые первые?родажи</c:v>
                </c:pt>
              </c:strCache>
            </c:strRef>
          </c:tx>
          <c:dLbls>
            <c:dLbl>
              <c:idx val="0"/>
              <c:layout>
                <c:manualLayout>
                  <c:x val="-0.15928803479984688"/>
                  <c:y val="-0.1126912260967381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chemeClr val="bg1"/>
                        </a:solidFill>
                      </a:rPr>
                      <a:t>15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7030A0"/>
                        </a:solidFill>
                      </a:rPr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8083875802876902E-2"/>
                  <c:y val="0.18393713656573901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7030A0"/>
                        </a:solidFill>
                      </a:rPr>
                      <a:t>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солнечные</c:v>
                </c:pt>
                <c:pt idx="1">
                  <c:v>песочные</c:v>
                </c:pt>
                <c:pt idx="2">
                  <c:v>не знают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371619527654651"/>
          <c:y val="0.23012944247750239"/>
          <c:w val="0.40318960661291081"/>
          <c:h val="0.71305394476503658"/>
        </c:manualLayout>
      </c:layout>
      <c:overlay val="0"/>
      <c:txPr>
        <a:bodyPr/>
        <a:lstStyle/>
        <a:p>
          <a:pPr>
            <a:defRPr sz="180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>
                <a:solidFill>
                  <a:srgbClr val="002060"/>
                </a:solidFill>
              </a:rPr>
              <a:t>Можно ли</a:t>
            </a:r>
            <a:r>
              <a:rPr lang="ru-RU" sz="1800" baseline="0" dirty="0">
                <a:solidFill>
                  <a:srgbClr val="002060"/>
                </a:solidFill>
              </a:rPr>
              <a:t> самому сделать часы?</a:t>
            </a:r>
            <a:endParaRPr lang="ru-RU" sz="1800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9.8329521652065752E-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585357343927168"/>
          <c:y val="0.24430577427821518"/>
          <c:w val="0.56644352566297107"/>
          <c:h val="0.7056942257217847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2921761648232996"/>
                  <c:y val="0.17139341419976939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chemeClr val="bg1"/>
                        </a:solidFill>
                      </a:rPr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120647683390029"/>
                  <c:y val="-0.22126855219330771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7030A0"/>
                        </a:solidFill>
                      </a:rPr>
                      <a:t>17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6789074263616308"/>
          <c:y val="0.51979451778085262"/>
          <c:w val="0.22835671922977782"/>
          <c:h val="0.3607158127211455"/>
        </c:manualLayout>
      </c:layout>
      <c:overlay val="0"/>
      <c:txPr>
        <a:bodyPr/>
        <a:lstStyle/>
        <a:p>
          <a:pPr>
            <a:defRPr sz="180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уееееееееееееее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Internet-On-Globe-Communication-ppt-backgro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684584" y="5589240"/>
            <a:ext cx="92890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Колесов Кирилл Александрович,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класс  МБОУ Радищевская сш №1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836712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«Все минуты и часы подсчитают нам часы»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V 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</a:rPr>
              <a:t>Всероссийский конкурс детских исследовательских проектов «Первые шаги в науку»</a:t>
            </a:r>
            <a:endParaRPr lang="ru-RU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27" name="Picture 3" descr="G:\малая академия часы колесов\фото кирилл\ZtQqhRR_hrs (1).jpg"/>
          <p:cNvPicPr>
            <a:picLocks noChangeAspect="1" noChangeArrowheads="1"/>
          </p:cNvPicPr>
          <p:nvPr/>
        </p:nvPicPr>
        <p:blipFill>
          <a:blip r:embed="rId3" cstate="print"/>
          <a:srcRect r="44737"/>
          <a:stretch>
            <a:fillRect/>
          </a:stretch>
        </p:blipFill>
        <p:spPr bwMode="auto">
          <a:xfrm>
            <a:off x="5292080" y="2852936"/>
            <a:ext cx="2016224" cy="2736304"/>
          </a:xfrm>
          <a:prstGeom prst="rect">
            <a:avLst/>
          </a:prstGeom>
          <a:noFill/>
        </p:spPr>
      </p:pic>
      <p:pic>
        <p:nvPicPr>
          <p:cNvPr id="9" name="Picture 3" descr="G:\малая академия часы колесов\фото кирилл\ZtQqhRR_hrs (1).jpg"/>
          <p:cNvPicPr>
            <a:picLocks noChangeAspect="1" noChangeArrowheads="1"/>
          </p:cNvPicPr>
          <p:nvPr/>
        </p:nvPicPr>
        <p:blipFill>
          <a:blip r:embed="rId3" cstate="print"/>
          <a:srcRect r="42763"/>
          <a:stretch>
            <a:fillRect/>
          </a:stretch>
        </p:blipFill>
        <p:spPr bwMode="auto">
          <a:xfrm>
            <a:off x="6084168" y="2852936"/>
            <a:ext cx="2088233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58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8464" y="5085184"/>
            <a:ext cx="1440160" cy="5406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38097451"/>
              </p:ext>
            </p:extLst>
          </p:nvPr>
        </p:nvGraphicFramePr>
        <p:xfrm>
          <a:off x="9468544" y="4162147"/>
          <a:ext cx="1224137" cy="548640"/>
        </p:xfrm>
        <a:graphic>
          <a:graphicData uri="http://schemas.openxmlformats.org/drawingml/2006/table">
            <a:tbl>
              <a:tblPr/>
              <a:tblGrid>
                <a:gridCol w="244753"/>
                <a:gridCol w="244753"/>
                <a:gridCol w="244877"/>
                <a:gridCol w="244877"/>
                <a:gridCol w="244877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23528" y="2492896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691680" y="3792815"/>
            <a:ext cx="72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4888" y="256675"/>
            <a:ext cx="896448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Я узнал: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люди могли  определять  время с древних времен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историю появления </a:t>
            </a:r>
            <a:r>
              <a:rPr lang="ru-RU" sz="20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первых приборов измерения времени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их преимущества и недостатки,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сделал модели будильника, огненных, водяных и песочных часов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научился измерять время по этим часам и выяснил: они показывали неточное время в сравнении с современными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 часами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960085"/>
              </p:ext>
            </p:extLst>
          </p:nvPr>
        </p:nvGraphicFramePr>
        <p:xfrm>
          <a:off x="388627" y="2742922"/>
          <a:ext cx="8336558" cy="2926080"/>
        </p:xfrm>
        <a:graphic>
          <a:graphicData uri="http://schemas.openxmlformats.org/drawingml/2006/table">
            <a:tbl>
              <a:tblPr/>
              <a:tblGrid>
                <a:gridCol w="1883900"/>
                <a:gridCol w="1737254"/>
                <a:gridCol w="1819981"/>
                <a:gridCol w="2895423"/>
              </a:tblGrid>
              <a:tr h="5830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Огненные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часы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(4час.8 мин.)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Водяные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часы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(4мин.20 сек)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Песочные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часы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(1 мин.37 сек.)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Современные часы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около 3 сек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около 2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около 8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Разница во времени (сек.)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 1 мин.в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сравнении с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современными.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03648" y="580526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Гипотеза подтвердилась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1" name="Picture 5" descr="http://static2.keep4u.ru/2012/06/23/91223da1117fc632e51769d0f20495c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384" y="3975943"/>
            <a:ext cx="809836" cy="104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cdn01.ru/files/users/images/fe/7c/fe7cb648e47a84ea351c928051cf34e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6547" y="3855616"/>
            <a:ext cx="806127" cy="128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st1.imhonet.ru/photos/out/fa905d06/1271490_xlarg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606" y="3933147"/>
            <a:ext cx="756084" cy="113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946" y="4615629"/>
            <a:ext cx="1008112" cy="80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49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155" y="1501326"/>
            <a:ext cx="8753333" cy="23439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1480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57158" y="2285992"/>
            <a:ext cx="8358247" cy="3984797"/>
            <a:chOff x="607488" y="1784089"/>
            <a:chExt cx="7925326" cy="4749407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784089"/>
              <a:ext cx="7925326" cy="4046221"/>
              <a:chOff x="607288" y="-265344"/>
              <a:chExt cx="7925152" cy="5057990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265344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3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51520" y="210899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Monotype Corsiva" pitchFamily="66" charset="0"/>
              </a:rPr>
              <a:t>Цель </a:t>
            </a:r>
            <a:r>
              <a:rPr lang="ru-RU" sz="2400" b="1" i="1" dirty="0">
                <a:solidFill>
                  <a:srgbClr val="0070C0"/>
                </a:solidFill>
                <a:latin typeface="Monotype Corsiva" pitchFamily="66" charset="0"/>
              </a:rPr>
              <a:t>работы:</a:t>
            </a:r>
            <a:r>
              <a:rPr lang="ru-RU" sz="2400" b="1" i="1" dirty="0">
                <a:solidFill>
                  <a:srgbClr val="0070C0"/>
                </a:solidFill>
              </a:rPr>
              <a:t>   </a:t>
            </a:r>
            <a:r>
              <a:rPr lang="ru-RU" sz="2800" b="1" i="1" dirty="0">
                <a:solidFill>
                  <a:srgbClr val="0070C0"/>
                </a:solidFill>
              </a:rPr>
              <a:t>узнать   историю  возникновения и принцип работы первых приборов измерения времени, научиться по ним измерять время и определить точность их работы в сравнении с </a:t>
            </a:r>
            <a:r>
              <a:rPr lang="ru-RU" sz="2800" b="1" i="1" dirty="0" smtClean="0">
                <a:solidFill>
                  <a:srgbClr val="0070C0"/>
                </a:solidFill>
              </a:rPr>
              <a:t>современными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284" y="2285992"/>
            <a:ext cx="75963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Monotype Corsiva" pitchFamily="66" charset="0"/>
              </a:rPr>
              <a:t>Гипотеза:</a:t>
            </a:r>
            <a:endParaRPr lang="ru-RU" sz="6000" b="1" cap="none" spc="0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1879" y="3212976"/>
            <a:ext cx="83921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</a:rPr>
              <a:t>совершенных  методов измерения времени не </a:t>
            </a:r>
            <a:r>
              <a:rPr lang="ru-RU" sz="2800" b="1" i="1" dirty="0">
                <a:solidFill>
                  <a:srgbClr val="000099"/>
                </a:solidFill>
              </a:rPr>
              <a:t>существует, </a:t>
            </a:r>
            <a:r>
              <a:rPr lang="ru-RU" sz="2800" b="1" i="1" dirty="0" smtClean="0">
                <a:solidFill>
                  <a:srgbClr val="000099"/>
                </a:solidFill>
              </a:rPr>
              <a:t>однако современные </a:t>
            </a:r>
            <a:r>
              <a:rPr lang="ru-RU" sz="2800" b="1" i="1" dirty="0">
                <a:solidFill>
                  <a:srgbClr val="000099"/>
                </a:solidFill>
              </a:rPr>
              <a:t>приборы измерения </a:t>
            </a:r>
            <a:r>
              <a:rPr lang="ru-RU" sz="2800" b="1" i="1" dirty="0" smtClean="0">
                <a:solidFill>
                  <a:srgbClr val="000099"/>
                </a:solidFill>
              </a:rPr>
              <a:t>времени более </a:t>
            </a:r>
            <a:r>
              <a:rPr lang="ru-RU" sz="2800" b="1" i="1" dirty="0">
                <a:solidFill>
                  <a:srgbClr val="000099"/>
                </a:solidFill>
              </a:rPr>
              <a:t>точные, чем в  </a:t>
            </a:r>
            <a:r>
              <a:rPr lang="ru-RU" sz="2800" b="1" i="1" dirty="0" smtClean="0">
                <a:solidFill>
                  <a:srgbClr val="000099"/>
                </a:solidFill>
              </a:rPr>
              <a:t>прошлом.</a:t>
            </a:r>
            <a:endParaRPr lang="ru-RU" sz="2800" b="1" i="1" dirty="0">
              <a:solidFill>
                <a:srgbClr val="000099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3199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6426" y="332656"/>
            <a:ext cx="21602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7030A0"/>
                </a:solidFill>
                <a:latin typeface="Monotype Corsiva" pitchFamily="66" charset="0"/>
              </a:rPr>
              <a:t>Задачи:</a:t>
            </a:r>
            <a:endParaRPr lang="ru-RU" sz="4400" b="1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4278" y="1441654"/>
            <a:ext cx="86522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Выяснить, как в древности люди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ориентировались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во времени.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Исследовать методы  измерения 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времени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до механических часов.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Узнать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 какие виды часов существовали от времён древнего человека, выяснить их преимущества и недостатки 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Изготовить некоторые приборы для измерения времени самостоятельно.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Познакомить с собранной информацией одноклассников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Провести анкетирование одноклассников</a:t>
            </a:r>
          </a:p>
        </p:txBody>
      </p:sp>
    </p:spTree>
    <p:extLst>
      <p:ext uri="{BB962C8B-B14F-4D97-AF65-F5344CB8AC3E}">
        <p14:creationId xmlns:p14="http://schemas.microsoft.com/office/powerpoint/2010/main" val="19908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60648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57302266"/>
              </p:ext>
            </p:extLst>
          </p:nvPr>
        </p:nvGraphicFramePr>
        <p:xfrm>
          <a:off x="539552" y="4221088"/>
          <a:ext cx="392392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891648329"/>
              </p:ext>
            </p:extLst>
          </p:nvPr>
        </p:nvGraphicFramePr>
        <p:xfrm>
          <a:off x="4283968" y="980728"/>
          <a:ext cx="4104456" cy="2420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637339304"/>
              </p:ext>
            </p:extLst>
          </p:nvPr>
        </p:nvGraphicFramePr>
        <p:xfrm>
          <a:off x="4716016" y="3717032"/>
          <a:ext cx="4248472" cy="248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370871130"/>
              </p:ext>
            </p:extLst>
          </p:nvPr>
        </p:nvGraphicFramePr>
        <p:xfrm>
          <a:off x="179512" y="1988840"/>
          <a:ext cx="302433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03648" y="332656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Анкетирование одноклассников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095" y="0"/>
            <a:ext cx="878497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Эксперимент №1.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Цель: научиться определять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время по солнечным часам.</a:t>
            </a:r>
          </a:p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dirty="0" smtClean="0">
                <a:solidFill>
                  <a:srgbClr val="0033CC"/>
                </a:solidFill>
              </a:rPr>
              <a:t/>
            </a:r>
            <a:br>
              <a:rPr lang="ru-RU" sz="3200" dirty="0" smtClean="0">
                <a:solidFill>
                  <a:srgbClr val="0033CC"/>
                </a:solidFill>
              </a:rPr>
            </a:br>
            <a:endParaRPr lang="ru-RU" sz="3200" dirty="0"/>
          </a:p>
        </p:txBody>
      </p:sp>
      <p:pic>
        <p:nvPicPr>
          <p:cNvPr id="6" name="Рисунок 5" descr="http://www.soyrenovable.com/wp-content/uploads/2009/05/reloj-de-s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823015" y="351420"/>
            <a:ext cx="219471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475903"/>
              </p:ext>
            </p:extLst>
          </p:nvPr>
        </p:nvGraphicFramePr>
        <p:xfrm>
          <a:off x="395536" y="2564194"/>
          <a:ext cx="7164288" cy="1828800"/>
        </p:xfrm>
        <a:graphic>
          <a:graphicData uri="http://schemas.openxmlformats.org/drawingml/2006/table">
            <a:tbl>
              <a:tblPr/>
              <a:tblGrid>
                <a:gridCol w="2858163"/>
                <a:gridCol w="827822"/>
                <a:gridCol w="925852"/>
                <a:gridCol w="926579"/>
                <a:gridCol w="827822"/>
                <a:gridCol w="798050"/>
              </a:tblGrid>
              <a:tr h="86409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Время (час) по солнечным часам.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11.00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12 .00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13.00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14.00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15 .00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82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Время (час) по механическим  часам.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11.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03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12.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04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13.03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14 .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04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15 .05</a:t>
                      </a:r>
                    </a:p>
                  </a:txBody>
                  <a:tcPr marL="66731" marR="6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7544" y="4725144"/>
            <a:ext cx="75963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</a:rPr>
              <a:t>Выводы: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По солнечным  часам можно определять точно только часы, но не минуты.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 Определять время можно только днем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В ненастную погоду время не определялось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8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Эксперимент №2.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Цель: </a:t>
            </a:r>
            <a:r>
              <a:rPr lang="ru-RU" sz="2400" b="1" i="1" dirty="0" smtClean="0">
                <a:solidFill>
                  <a:srgbClr val="7030A0"/>
                </a:solidFill>
              </a:rPr>
              <a:t>Сравнить точность  определения времени по огненным часам в сравнении  с современными.</a:t>
            </a:r>
          </a:p>
          <a:p>
            <a:endParaRPr lang="ru-RU" dirty="0"/>
          </a:p>
        </p:txBody>
      </p:sp>
      <p:pic>
        <p:nvPicPr>
          <p:cNvPr id="6" name="Рисунок 5" descr="http://st1.imhonet.ru/photos/out/fa905d06/1271490_xlar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986198"/>
            <a:ext cx="15121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малая академия часы колесов\фото кирилл\vYbpk2_Hj5E.jpg"/>
          <p:cNvPicPr/>
          <p:nvPr/>
        </p:nvPicPr>
        <p:blipFill rotWithShape="1">
          <a:blip r:embed="rId3" cstate="print"/>
          <a:srcRect l="8536" t="42524" r="13568"/>
          <a:stretch/>
        </p:blipFill>
        <p:spPr bwMode="auto">
          <a:xfrm>
            <a:off x="2267744" y="4149080"/>
            <a:ext cx="2959757" cy="2117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G:\малая академия часы колесов\фото кирилл\ImUNMCDA98Y.jpg"/>
          <p:cNvPicPr/>
          <p:nvPr/>
        </p:nvPicPr>
        <p:blipFill rotWithShape="1">
          <a:blip r:embed="rId4" cstate="print"/>
          <a:srcRect l="27933" t="14255" r="49709" b="-4135"/>
          <a:stretch/>
        </p:blipFill>
        <p:spPr bwMode="auto">
          <a:xfrm>
            <a:off x="5796136" y="3970052"/>
            <a:ext cx="2185046" cy="2887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159889"/>
              </p:ext>
            </p:extLst>
          </p:nvPr>
        </p:nvGraphicFramePr>
        <p:xfrm>
          <a:off x="193626" y="1228297"/>
          <a:ext cx="8640961" cy="1234440"/>
        </p:xfrm>
        <a:graphic>
          <a:graphicData uri="http://schemas.openxmlformats.org/drawingml/2006/table">
            <a:tbl>
              <a:tblPr/>
              <a:tblGrid>
                <a:gridCol w="3816423"/>
                <a:gridCol w="648072"/>
                <a:gridCol w="576064"/>
                <a:gridCol w="504056"/>
                <a:gridCol w="576064"/>
                <a:gridCol w="720080"/>
                <a:gridCol w="576064"/>
                <a:gridCol w="648072"/>
                <a:gridCol w="576066"/>
              </a:tblGrid>
              <a:tr h="514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Отрезки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 горения свечи от одного деления до другого </a:t>
                      </a: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(мин)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3528" y="2331740"/>
            <a:ext cx="882047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99"/>
                </a:solidFill>
              </a:rPr>
              <a:t>Выводы: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0099"/>
                </a:solidFill>
              </a:rPr>
              <a:t>   </a:t>
            </a:r>
            <a:r>
              <a:rPr lang="ru-RU" sz="2000" b="1" dirty="0" smtClean="0">
                <a:solidFill>
                  <a:srgbClr val="000099"/>
                </a:solidFill>
              </a:rPr>
              <a:t>Время горения равных отрезков разное (от 25 до 35 мин.).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В сравнении с современными часами точность определения времени по огненным часам низкая. Разность во времени     составила 10 мин. за 4 час.8 мин. За одну минуту – около 3 сек.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35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188640"/>
            <a:ext cx="7632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    </a:t>
            </a:r>
            <a:r>
              <a:rPr lang="ru-RU" sz="1600" b="1" dirty="0" smtClean="0">
                <a:solidFill>
                  <a:srgbClr val="7030A0"/>
                </a:solidFill>
              </a:rPr>
              <a:t>Эксперимент №3.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Цель: сделать  своими руками огненный будильник  и сравнить точность его работы  с точностью современного будильника.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022985"/>
              </p:ext>
            </p:extLst>
          </p:nvPr>
        </p:nvGraphicFramePr>
        <p:xfrm>
          <a:off x="107504" y="1628800"/>
          <a:ext cx="8928992" cy="2093952"/>
        </p:xfrm>
        <a:graphic>
          <a:graphicData uri="http://schemas.openxmlformats.org/drawingml/2006/table">
            <a:tbl>
              <a:tblPr/>
              <a:tblGrid>
                <a:gridCol w="1656184"/>
                <a:gridCol w="2952328"/>
                <a:gridCol w="1656184"/>
                <a:gridCol w="2664296"/>
              </a:tblGrid>
              <a:tr h="380468">
                <a:tc gridSpan="2"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Огненный будильник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Современный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будильник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7724">
                <a:tc>
                  <a:txBody>
                    <a:bodyPr/>
                    <a:lstStyle/>
                    <a:p>
                      <a:pPr indent="9017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Заданное время (мин)  подачи сигнала  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Конкретное время (мин) сигнала  (определить по современному будильнику)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Заданное</a:t>
                      </a:r>
                      <a:r>
                        <a:rPr lang="ru-RU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(мин)  подачи сигнала 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Конкретное время (мин)  сигнала  (определить по современному будильнику)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963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Через 2 часа        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Через 1час 41мин.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Через 2 часа 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Через 2 часа.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G:\малая академия часы колесов\фото кирилл\hMwHBEs3hC4 (1).jpg"/>
          <p:cNvPicPr/>
          <p:nvPr/>
        </p:nvPicPr>
        <p:blipFill>
          <a:blip r:embed="rId2" cstate="print"/>
          <a:srcRect l="23730" t="5466" r="15627"/>
          <a:stretch>
            <a:fillRect/>
          </a:stretch>
        </p:blipFill>
        <p:spPr bwMode="auto">
          <a:xfrm>
            <a:off x="7308304" y="0"/>
            <a:ext cx="1656184" cy="2016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67544" y="3789040"/>
            <a:ext cx="799288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Выводы:  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Современный будильник прозвенел через 2 часа; огненный будильник дал сигнал  через 1 час. 41 мин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По сравнению с современным будильником огненный будильник отстал на 19 минут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Огненный будильник измерял время неточно в сравнении с современным</a:t>
            </a:r>
            <a:r>
              <a:rPr lang="ru-RU" sz="2000" dirty="0" smtClean="0">
                <a:solidFill>
                  <a:srgbClr val="000099"/>
                </a:solidFill>
              </a:rPr>
              <a:t> 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512" y="23270"/>
            <a:ext cx="64807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Эксперимент №4.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Цель: сделать модель водяных часов и определить точность их работы в сравнении с современными. </a:t>
            </a:r>
          </a:p>
          <a:p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://cdn01.ru/files/users/images/fe/7c/fe7cb648e47a84ea351c928051cf34e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473" y="4293096"/>
            <a:ext cx="1409188" cy="25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086830"/>
              </p:ext>
            </p:extLst>
          </p:nvPr>
        </p:nvGraphicFramePr>
        <p:xfrm>
          <a:off x="165473" y="1804322"/>
          <a:ext cx="8712967" cy="2191801"/>
        </p:xfrm>
        <a:graphic>
          <a:graphicData uri="http://schemas.openxmlformats.org/drawingml/2006/table">
            <a:tbl>
              <a:tblPr/>
              <a:tblGrid>
                <a:gridCol w="3096344"/>
                <a:gridCol w="1368152"/>
                <a:gridCol w="1080120"/>
                <a:gridCol w="1152128"/>
                <a:gridCol w="1008112"/>
                <a:gridCol w="1008111"/>
              </a:tblGrid>
              <a:tr h="5079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Отрезки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1-2 (3 см.)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2-3 (3 см.)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237"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 (сек)  прохождения воды от одной метки до другой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измерение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измерение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измерение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 сек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145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2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время (сек)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G:\малая академия часы колесов\фото кирилл\loEsPCoKAO4.jpg"/>
          <p:cNvPicPr/>
          <p:nvPr/>
        </p:nvPicPr>
        <p:blipFill>
          <a:blip r:embed="rId3" cstate="print"/>
          <a:srcRect l="9250" t="4923" r="39584"/>
          <a:stretch>
            <a:fillRect/>
          </a:stretch>
        </p:blipFill>
        <p:spPr bwMode="auto">
          <a:xfrm>
            <a:off x="6372200" y="4407954"/>
            <a:ext cx="1728192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01719" y="3942219"/>
            <a:ext cx="844674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Равные отрезки вода проходить за разное время:</a:t>
            </a:r>
          </a:p>
          <a:p>
            <a:pPr lvl="0"/>
            <a:r>
              <a:rPr lang="ru-RU" sz="2000" b="1" dirty="0" smtClean="0">
                <a:solidFill>
                  <a:srgbClr val="000099"/>
                </a:solidFill>
              </a:rPr>
              <a:t>                    от 64 сек.  до 75 сек. </a:t>
            </a:r>
          </a:p>
          <a:p>
            <a:pPr lvl="3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В сравнении с современными</a:t>
            </a:r>
          </a:p>
          <a:p>
            <a:pPr lvl="0"/>
            <a:r>
              <a:rPr lang="ru-RU" sz="2000" b="1" dirty="0" smtClean="0">
                <a:solidFill>
                  <a:srgbClr val="000099"/>
                </a:solidFill>
              </a:rPr>
              <a:t>                   часами водяные  часы измеряли </a:t>
            </a:r>
          </a:p>
          <a:p>
            <a:pPr lvl="0"/>
            <a:r>
              <a:rPr lang="ru-RU" sz="2000" b="1" dirty="0" smtClean="0">
                <a:solidFill>
                  <a:srgbClr val="000099"/>
                </a:solidFill>
              </a:rPr>
              <a:t>                   время  неточно. </a:t>
            </a:r>
          </a:p>
          <a:p>
            <a:pPr lvl="3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Разность во времени за </a:t>
            </a:r>
          </a:p>
          <a:p>
            <a:pPr lvl="3"/>
            <a:r>
              <a:rPr lang="ru-RU" sz="2000" b="1" dirty="0" smtClean="0">
                <a:solidFill>
                  <a:srgbClr val="000099"/>
                </a:solidFill>
              </a:rPr>
              <a:t>4 мин.20 сек. составила - 9 сек. </a:t>
            </a:r>
          </a:p>
          <a:p>
            <a:pPr lvl="0"/>
            <a:r>
              <a:rPr lang="ru-RU" sz="2000" b="1" dirty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                     За одну минуту – около 2 сек.</a:t>
            </a:r>
          </a:p>
          <a:p>
            <a:endParaRPr lang="ru-RU" dirty="0"/>
          </a:p>
        </p:txBody>
      </p:sp>
      <p:pic>
        <p:nvPicPr>
          <p:cNvPr id="9" name="Рисунок 8" descr="G:\малая академия часы колесов\фото кирилл\ZtQqhRR_hrs.jpg"/>
          <p:cNvPicPr/>
          <p:nvPr/>
        </p:nvPicPr>
        <p:blipFill>
          <a:blip r:embed="rId4" cstate="print"/>
          <a:srcRect l="14921" t="25270" r="48528"/>
          <a:stretch>
            <a:fillRect/>
          </a:stretch>
        </p:blipFill>
        <p:spPr bwMode="auto">
          <a:xfrm>
            <a:off x="7164288" y="0"/>
            <a:ext cx="1692696" cy="1622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35305" y="3892554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</a:rPr>
              <a:t>Вывод: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0"/>
            <a:ext cx="71287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Эксперимент № 5.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Цель: сделать модель песочных часов и сравнить их точность с современными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</a:p>
          <a:p>
            <a:endParaRPr lang="ru-RU" sz="2400" dirty="0"/>
          </a:p>
        </p:txBody>
      </p:sp>
      <p:pic>
        <p:nvPicPr>
          <p:cNvPr id="6" name="Рисунок 5" descr="G:\малая академия часы колесов\фото кирилл\lBs2Fq-6q-Q.jpg"/>
          <p:cNvPicPr/>
          <p:nvPr/>
        </p:nvPicPr>
        <p:blipFill>
          <a:blip r:embed="rId2" cstate="print"/>
          <a:srcRect t="31216" r="20422"/>
          <a:stretch>
            <a:fillRect/>
          </a:stretch>
        </p:blipFill>
        <p:spPr bwMode="auto">
          <a:xfrm>
            <a:off x="6804248" y="260648"/>
            <a:ext cx="2160240" cy="1427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G:\малая академия часы колесов\фото кирилл\LZ_D15tSmQY.jpg"/>
          <p:cNvPicPr/>
          <p:nvPr/>
        </p:nvPicPr>
        <p:blipFill>
          <a:blip r:embed="rId3" cstate="print"/>
          <a:srcRect t="39163" r="20000"/>
          <a:stretch>
            <a:fillRect/>
          </a:stretch>
        </p:blipFill>
        <p:spPr bwMode="auto">
          <a:xfrm>
            <a:off x="6911752" y="4509120"/>
            <a:ext cx="2232248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379304"/>
              </p:ext>
            </p:extLst>
          </p:nvPr>
        </p:nvGraphicFramePr>
        <p:xfrm>
          <a:off x="82735" y="1378667"/>
          <a:ext cx="6624736" cy="2137508"/>
        </p:xfrm>
        <a:graphic>
          <a:graphicData uri="http://schemas.openxmlformats.org/drawingml/2006/table">
            <a:tbl>
              <a:tblPr/>
              <a:tblGrid>
                <a:gridCol w="2475176"/>
                <a:gridCol w="1447542"/>
                <a:gridCol w="888163"/>
                <a:gridCol w="888163"/>
                <a:gridCol w="925692"/>
              </a:tblGrid>
              <a:tr h="432048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Отрезки (см)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(5см.)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(5см.)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(5см.)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69"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 (сек)  прохождения песка от одной метки до другой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измерение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 </a:t>
                      </a: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измерение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 </a:t>
                      </a: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измерение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 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 </a:t>
                      </a: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 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время (сек)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 </a:t>
                      </a: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сек</a:t>
                      </a: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 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 сек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622" marR="67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56809" y="3573016"/>
            <a:ext cx="554461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Вывод:  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 Равные отрезки песок проходит </a:t>
            </a:r>
          </a:p>
          <a:p>
            <a:pPr lvl="0"/>
            <a:r>
              <a:rPr lang="ru-RU" sz="2000" b="1" dirty="0" smtClean="0">
                <a:solidFill>
                  <a:srgbClr val="000099"/>
                </a:solidFill>
              </a:rPr>
              <a:t> за разное время. (от 28сек. до 41сек.)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99"/>
                </a:solidFill>
              </a:rPr>
              <a:t>     В сравнении с современными </a:t>
            </a:r>
          </a:p>
          <a:p>
            <a:pPr lvl="0"/>
            <a:r>
              <a:rPr lang="ru-RU" sz="2000" b="1" dirty="0" smtClean="0">
                <a:solidFill>
                  <a:srgbClr val="000099"/>
                </a:solidFill>
              </a:rPr>
              <a:t>песочные  часы определяли время неточно.  Разность во времени за 1 мин. 37 сек. составила 13 сек.</a:t>
            </a:r>
          </a:p>
          <a:p>
            <a:pPr lvl="0"/>
            <a:r>
              <a:rPr lang="ru-RU" sz="2000" b="1" dirty="0" smtClean="0">
                <a:solidFill>
                  <a:srgbClr val="000099"/>
                </a:solidFill>
              </a:rPr>
              <a:t>    За одну минуту – около 8 сек.</a:t>
            </a:r>
          </a:p>
          <a:p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2531" name="Picture 3" descr="H:\DCIM\100PHOTO\SAM_4532.JPG"/>
          <p:cNvPicPr>
            <a:picLocks noChangeAspect="1" noChangeArrowheads="1"/>
          </p:cNvPicPr>
          <p:nvPr/>
        </p:nvPicPr>
        <p:blipFill>
          <a:blip r:embed="rId4" cstate="print"/>
          <a:srcRect l="22751" t="12415" r="38541" b="1823"/>
          <a:stretch>
            <a:fillRect/>
          </a:stretch>
        </p:blipFill>
        <p:spPr bwMode="auto">
          <a:xfrm>
            <a:off x="7308304" y="2276872"/>
            <a:ext cx="1386930" cy="174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http://static2.keep4u.ru/2012/06/23/91223da1117fc632e51769d0f20495c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819"/>
            <a:ext cx="1584176" cy="20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52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113</TotalTime>
  <Words>842</Words>
  <Application>Microsoft Office PowerPoint</Application>
  <PresentationFormat>Экран (4:3)</PresentationFormat>
  <Paragraphs>176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уееееееееееееее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16</cp:revision>
  <dcterms:created xsi:type="dcterms:W3CDTF">2016-02-01T09:41:09Z</dcterms:created>
  <dcterms:modified xsi:type="dcterms:W3CDTF">2017-09-06T08:53:30Z</dcterms:modified>
</cp:coreProperties>
</file>