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58" r:id="rId13"/>
    <p:sldId id="25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ABAC-E9B3-47A2-B88E-CC2AF7172A5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EDD24-6A61-4A9D-928E-AB796570B2F7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ABAC-E9B3-47A2-B88E-CC2AF7172A5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EDD24-6A61-4A9D-928E-AB796570B2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ABAC-E9B3-47A2-B88E-CC2AF7172A5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EDD24-6A61-4A9D-928E-AB796570B2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ABAC-E9B3-47A2-B88E-CC2AF7172A5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EDD24-6A61-4A9D-928E-AB796570B2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ABAC-E9B3-47A2-B88E-CC2AF7172A5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EDD24-6A61-4A9D-928E-AB796570B2F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ABAC-E9B3-47A2-B88E-CC2AF7172A5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EDD24-6A61-4A9D-928E-AB796570B2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ABAC-E9B3-47A2-B88E-CC2AF7172A5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EDD24-6A61-4A9D-928E-AB796570B2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ABAC-E9B3-47A2-B88E-CC2AF7172A5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EDD24-6A61-4A9D-928E-AB796570B2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ABAC-E9B3-47A2-B88E-CC2AF7172A5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EDD24-6A61-4A9D-928E-AB796570B2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ABAC-E9B3-47A2-B88E-CC2AF7172A5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EDD24-6A61-4A9D-928E-AB796570B2F7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ABAC-E9B3-47A2-B88E-CC2AF7172A5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EDD24-6A61-4A9D-928E-AB796570B2F7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34DABAC-E9B3-47A2-B88E-CC2AF7172A5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C8EDD24-6A61-4A9D-928E-AB796570B2F7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794519"/>
          </a:xfrm>
        </p:spPr>
        <p:txBody>
          <a:bodyPr>
            <a:normAutofit/>
          </a:bodyPr>
          <a:lstStyle/>
          <a:p>
            <a:r>
              <a:rPr lang="ru-RU" sz="4400" dirty="0" smtClean="0"/>
              <a:t>«Золотая осень»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733800"/>
            <a:ext cx="5004048" cy="10668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Автор: Дайлиденок Любовь Евгеньевна, воспитатель МАОУ г. Костромы «Гимназия №25»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232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1840" y="317847"/>
            <a:ext cx="27503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bg1"/>
                </a:solidFill>
              </a:rPr>
              <a:t>ОКТЯБРЬ - грязник </a:t>
            </a:r>
            <a:endParaRPr lang="ru-RU" sz="2400" b="1" i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03509" y="4390459"/>
            <a:ext cx="297863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В октябре, в октябре</a:t>
            </a:r>
            <a:r>
              <a:rPr lang="ru-RU" sz="2000" dirty="0">
                <a:solidFill>
                  <a:schemeClr val="bg1"/>
                </a:solidFill>
              </a:rPr>
              <a:t/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Частый дождик на дворе.</a:t>
            </a:r>
            <a:r>
              <a:rPr lang="ru-RU" sz="2000" dirty="0">
                <a:solidFill>
                  <a:schemeClr val="bg1"/>
                </a:solidFill>
              </a:rPr>
              <a:t/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На лугах мертва трава,</a:t>
            </a:r>
            <a:r>
              <a:rPr lang="ru-RU" sz="2000" dirty="0">
                <a:solidFill>
                  <a:schemeClr val="bg1"/>
                </a:solidFill>
              </a:rPr>
              <a:t/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Замолчал кузнечик.</a:t>
            </a:r>
            <a:r>
              <a:rPr lang="ru-RU" sz="2000" dirty="0">
                <a:solidFill>
                  <a:schemeClr val="bg1"/>
                </a:solidFill>
              </a:rPr>
              <a:t/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Заготовлены дрова</a:t>
            </a:r>
            <a:r>
              <a:rPr lang="ru-RU" sz="2000" dirty="0">
                <a:solidFill>
                  <a:schemeClr val="bg1"/>
                </a:solidFill>
              </a:rPr>
              <a:t/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На зиму для печек</a:t>
            </a:r>
            <a:r>
              <a:rPr lang="ru-RU" sz="2000" dirty="0" smtClean="0">
                <a:solidFill>
                  <a:schemeClr val="bg1"/>
                </a:solidFill>
              </a:rPr>
              <a:t>.</a:t>
            </a:r>
            <a:r>
              <a:rPr lang="ru-RU" sz="2000" dirty="0">
                <a:solidFill>
                  <a:schemeClr val="bg1"/>
                </a:solidFill>
              </a:rPr>
              <a:t/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                      (</a:t>
            </a:r>
            <a:r>
              <a:rPr lang="ru-RU" sz="2000" i="1" dirty="0" smtClean="0">
                <a:solidFill>
                  <a:schemeClr val="bg1"/>
                </a:solidFill>
              </a:rPr>
              <a:t>Маршак </a:t>
            </a:r>
            <a:r>
              <a:rPr lang="ru-RU" sz="2000" i="1" dirty="0">
                <a:solidFill>
                  <a:schemeClr val="bg1"/>
                </a:solidFill>
              </a:rPr>
              <a:t>С</a:t>
            </a:r>
            <a:r>
              <a:rPr lang="ru-RU" sz="2000" i="1" dirty="0" smtClean="0">
                <a:solidFill>
                  <a:schemeClr val="bg1"/>
                </a:solidFill>
              </a:rPr>
              <a:t>.)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s://pbs.twimg.com/media/Ct22kGHWcAQVW0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498" y="779512"/>
            <a:ext cx="5076987" cy="35750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00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87824" y="307164"/>
            <a:ext cx="3146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bg1"/>
                </a:solidFill>
              </a:rPr>
              <a:t>НОЯБРЬ - полузимник</a:t>
            </a:r>
            <a:endParaRPr lang="ru-RU" sz="2400" b="1" i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4869160"/>
            <a:ext cx="35821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Ноябрь - нам не погулять,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То жжёт мороз, то ветер плачет.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Медведь в берлогу ляжет спать,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Жди - к нам зима шагает, значит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                                       (</a:t>
            </a:r>
            <a:r>
              <a:rPr lang="ru-RU" i="1" dirty="0" err="1" smtClean="0">
                <a:solidFill>
                  <a:schemeClr val="bg1"/>
                </a:solidFill>
              </a:rPr>
              <a:t>Мецгер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>
                <a:solidFill>
                  <a:schemeClr val="bg1"/>
                </a:solidFill>
              </a:rPr>
              <a:t>А</a:t>
            </a:r>
            <a:r>
              <a:rPr lang="ru-RU" i="1" dirty="0" smtClean="0">
                <a:solidFill>
                  <a:schemeClr val="bg1"/>
                </a:solidFill>
              </a:rPr>
              <a:t>.)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074" name="Picture 2" descr="http://mamaskoro.ru/wp-content/uploads/2015/11/wpid-noyabr-._i_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799" y="980728"/>
            <a:ext cx="5108743" cy="3456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145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arderob-chic.ru/wp-content/uploads/2017/07/pict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8534400" cy="526732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5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59632" y="620688"/>
            <a:ext cx="703000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                                      </a:t>
            </a:r>
            <a:r>
              <a:rPr lang="ru-RU" b="1" dirty="0" smtClean="0">
                <a:solidFill>
                  <a:schemeClr val="bg1"/>
                </a:solidFill>
              </a:rPr>
              <a:t>Список </a:t>
            </a:r>
            <a:r>
              <a:rPr lang="ru-RU" b="1" dirty="0" smtClean="0">
                <a:solidFill>
                  <a:schemeClr val="bg1"/>
                </a:solidFill>
              </a:rPr>
              <a:t>литературы</a:t>
            </a:r>
            <a:r>
              <a:rPr lang="ru-RU" b="1" dirty="0" smtClean="0">
                <a:solidFill>
                  <a:schemeClr val="bg1"/>
                </a:solidFill>
              </a:rPr>
              <a:t>: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/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1).</a:t>
            </a:r>
            <a:r>
              <a:rPr lang="en-US" dirty="0" smtClean="0">
                <a:solidFill>
                  <a:schemeClr val="bg1"/>
                </a:solidFill>
              </a:rPr>
              <a:t> http://www.pravmir.ru/stixi-pro-osen/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2). </a:t>
            </a:r>
            <a:r>
              <a:rPr lang="en-US" dirty="0" smtClean="0">
                <a:solidFill>
                  <a:schemeClr val="bg1"/>
                </a:solidFill>
              </a:rPr>
              <a:t>https://yandex.ru/images/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3).</a:t>
            </a:r>
            <a:r>
              <a:rPr lang="en-US" dirty="0" smtClean="0">
                <a:solidFill>
                  <a:schemeClr val="bg1"/>
                </a:solidFill>
              </a:rPr>
              <a:t> http://rodnaya-tropinka.ru/poslovitsy-pro-osen/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4).</a:t>
            </a:r>
            <a:r>
              <a:rPr lang="en-US" dirty="0" smtClean="0">
                <a:solidFill>
                  <a:schemeClr val="bg1"/>
                </a:solidFill>
              </a:rPr>
              <a:t> http://mamamozhetvse.ru/zagadki-pro-osen-dlya-detej.html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5).</a:t>
            </a:r>
            <a:r>
              <a:rPr lang="en-US" dirty="0">
                <a:solidFill>
                  <a:schemeClr val="bg1"/>
                </a:solidFill>
              </a:rPr>
              <a:t> https://</a:t>
            </a:r>
            <a:r>
              <a:rPr lang="en-US" dirty="0" smtClean="0">
                <a:solidFill>
                  <a:schemeClr val="bg1"/>
                </a:solidFill>
              </a:rPr>
              <a:t>yandex.ru/images/search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6</a:t>
            </a:r>
            <a:r>
              <a:rPr lang="ru-RU" dirty="0" smtClean="0">
                <a:solidFill>
                  <a:schemeClr val="bg1"/>
                </a:solidFill>
              </a:rPr>
              <a:t>).</a:t>
            </a:r>
            <a:r>
              <a:rPr lang="en-US" dirty="0">
                <a:solidFill>
                  <a:schemeClr val="bg1"/>
                </a:solidFill>
              </a:rPr>
              <a:t> http://</a:t>
            </a:r>
            <a:r>
              <a:rPr lang="en-US" dirty="0" smtClean="0">
                <a:solidFill>
                  <a:schemeClr val="bg1"/>
                </a:solidFill>
              </a:rPr>
              <a:t>chto-takoe-lyubov.net/stikhi-o-lyubvi/kollektsii-stikhov/7264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72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76056" y="188640"/>
            <a:ext cx="38701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ОСЕННИЕ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ЛИСТОЧКИ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Листочки танцуют, листочки кружатся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ярким ковром мне под ноги ложатся.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будто ужасно они занятые,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Зелёные, красные и золотые…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Листья кленовые, листья дубовые,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Пурпурные, алые, даже бордовые…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Бросаюсь я листьями вверх наугад —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тоже устроить могу листопад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(Ю. Каспарова)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img-fotki.yandex.ru/get/5/yes06.35/0_134ae_b1463467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88640"/>
            <a:ext cx="4693960" cy="369649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http://hddfhm.com/images/autumn-clipart-fall-1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359" y="3885134"/>
            <a:ext cx="5793664" cy="26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3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276617"/>
            <a:ext cx="45702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i="1" dirty="0" smtClean="0">
                <a:solidFill>
                  <a:schemeClr val="bg1"/>
                </a:solidFill>
              </a:rPr>
              <a:t>Осень на картинах русских художников</a:t>
            </a:r>
            <a:endParaRPr lang="ru-RU" sz="2000" i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http://gallart.by/images/gallery/Hudogniki/Mikhail_Germashev/1-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76728"/>
            <a:ext cx="3456383" cy="282318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0054" y="3574530"/>
            <a:ext cx="1291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М. </a:t>
            </a:r>
            <a:r>
              <a:rPr lang="ru-RU" sz="1600" dirty="0" err="1" smtClean="0">
                <a:solidFill>
                  <a:schemeClr val="bg1"/>
                </a:solidFill>
              </a:rPr>
              <a:t>Гернашев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3076" name="Picture 4" descr="http://navoshode.ru/img/big/image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711675"/>
            <a:ext cx="4451276" cy="275384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452320" y="3514219"/>
            <a:ext cx="11507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В. Поленов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3078" name="Picture 6" descr="http://s018.radikal.ru/i508/1210/f7/5ec4a5dd2cc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236" y="3683496"/>
            <a:ext cx="4464496" cy="294656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8034" y="6237312"/>
            <a:ext cx="1585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О. Кожевникова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12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37628" y="4581128"/>
            <a:ext cx="427732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           ПОСЛОВИЦЫ про ОСЕНЬ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- </a:t>
            </a:r>
            <a:r>
              <a:rPr lang="ru-RU" dirty="0">
                <a:solidFill>
                  <a:schemeClr val="bg1"/>
                </a:solidFill>
              </a:rPr>
              <a:t>Упал с дерева один лист – жди </a:t>
            </a:r>
            <a:r>
              <a:rPr lang="ru-RU" dirty="0" smtClean="0">
                <a:solidFill>
                  <a:schemeClr val="bg1"/>
                </a:solidFill>
              </a:rPr>
              <a:t>осени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- </a:t>
            </a:r>
            <a:r>
              <a:rPr lang="ru-RU" dirty="0">
                <a:solidFill>
                  <a:schemeClr val="bg1"/>
                </a:solidFill>
              </a:rPr>
              <a:t>От осени к лету повороту нету.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 Осень </a:t>
            </a:r>
            <a:r>
              <a:rPr lang="ru-RU" dirty="0">
                <a:solidFill>
                  <a:schemeClr val="bg1"/>
                </a:solidFill>
              </a:rPr>
              <a:t>хвастлива, а весна справедлива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- В </a:t>
            </a:r>
            <a:r>
              <a:rPr lang="ru-RU" dirty="0">
                <a:solidFill>
                  <a:schemeClr val="bg1"/>
                </a:solidFill>
              </a:rPr>
              <a:t>сентябре синица просит осень в гости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098" name="Picture 2" descr="http://sanjira.rubydos.ru/mnzenyuni/image4455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5"/>
            <a:ext cx="6633319" cy="414582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74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91880" y="227285"/>
            <a:ext cx="21387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chemeClr val="bg1"/>
                </a:solidFill>
              </a:rPr>
              <a:t>Осенние загадки:</a:t>
            </a:r>
            <a:endParaRPr lang="ru-RU" sz="2000" b="1" i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1490" y="949085"/>
            <a:ext cx="28849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1)Солнца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нет, на небе тучи,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 вредный и колючий,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Дует так, спасенья нет!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такое? Дай ответ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60032" y="949085"/>
            <a:ext cx="34029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4)Кто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всю ночь по крыше бьёт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 постукивает,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бормочет, и поёт, убаюкивает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1490" y="2852936"/>
            <a:ext cx="31852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2)Стало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хмуро за окном,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Дождик просится к нам в дом.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доме сухо, а снаружи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Появились всюду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1490" y="4586185"/>
            <a:ext cx="3406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3)Тучи нагоняет, воет</a:t>
            </a:r>
            <a:r>
              <a:rPr lang="ru-RU" dirty="0">
                <a:solidFill>
                  <a:schemeClr val="bg1"/>
                </a:solidFill>
              </a:rPr>
              <a:t>, задувает.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По свету </a:t>
            </a:r>
            <a:r>
              <a:rPr lang="ru-RU" dirty="0" smtClean="0">
                <a:solidFill>
                  <a:schemeClr val="bg1"/>
                </a:solidFill>
              </a:rPr>
              <a:t>рыщет, поет </a:t>
            </a:r>
            <a:r>
              <a:rPr lang="ru-RU" dirty="0">
                <a:solidFill>
                  <a:schemeClr val="bg1"/>
                </a:solidFill>
              </a:rPr>
              <a:t>да свищет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60032" y="2351554"/>
            <a:ext cx="34883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ru-RU" dirty="0" smtClean="0">
                <a:solidFill>
                  <a:schemeClr val="bg1"/>
                </a:solidFill>
              </a:rPr>
              <a:t>5)Листья с веток облетают,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Птицы к югу улетают.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«Что за время года?» — спросим.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Нам ответят: «Это…»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69162" y="2131902"/>
            <a:ext cx="1776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(Поздняя осень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40466" y="4045767"/>
            <a:ext cx="848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(лужи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40466" y="5268416"/>
            <a:ext cx="890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(Ветер</a:t>
            </a:r>
            <a:r>
              <a:rPr lang="ru-RU" dirty="0" smtClean="0">
                <a:solidFill>
                  <a:schemeClr val="bg1"/>
                </a:solidFill>
              </a:rPr>
              <a:t>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81533" y="1872415"/>
            <a:ext cx="946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(дождь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69822" y="3500595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(осень</a:t>
            </a:r>
            <a:r>
              <a:rPr lang="ru-RU" dirty="0" smtClean="0">
                <a:solidFill>
                  <a:schemeClr val="bg1"/>
                </a:solidFill>
              </a:rPr>
              <a:t>)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klv-oboi.ru/img/gallery/5/thumbs/thumb_l_15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467" y="4053265"/>
            <a:ext cx="2857517" cy="24793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077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9912" y="364594"/>
            <a:ext cx="16706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chemeClr val="bg1"/>
                </a:solidFill>
              </a:rPr>
              <a:t>ДАРЫ ОСЕНИ</a:t>
            </a:r>
            <a:endParaRPr lang="ru-RU" sz="2000" b="1" i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s://pbs.twimg.com/media/CtR7SagWEAA1iI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220571"/>
            <a:ext cx="2784310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052" name="Picture 4" descr="http://www.beladm.ru/media/cache/d1/4e/d14e3da01e60d3356903a74e4be245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888829"/>
            <a:ext cx="3641701" cy="242494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os1.i.ua/3/1/3557621_bd7dbe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110" y="980728"/>
            <a:ext cx="3124194" cy="23330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058" name="Picture 10" descr="http://www.2fons.ru/pic/201409/1680x1050/2fons.ru-5634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77072"/>
            <a:ext cx="3800369" cy="237523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01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260648"/>
            <a:ext cx="43876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chemeClr val="bg1"/>
                </a:solidFill>
              </a:rPr>
              <a:t>Осенние ОВОЩИ и ФРУКТЫ гиганты</a:t>
            </a:r>
            <a:endParaRPr lang="ru-RU" sz="2000" b="1" i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https://www.moya-planeta.ru/files/holder/f4/54/f454edfaf6b63ca7e8168a8d7c4d77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86" y="660758"/>
            <a:ext cx="3811547" cy="25170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bugaga.ru/uploads/posts/2016-09/1474624594_gigantskie-ovoschi-i-frukty-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60759"/>
            <a:ext cx="3770611" cy="24900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paranormal-news.ru/ricunci/5556/article-1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56992"/>
            <a:ext cx="2615952" cy="30492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mailce.com/wp-content/uploads/en-buyuk-bitkiler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356992"/>
            <a:ext cx="2424225" cy="30492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eggs.com.ua/photonews/269/_News_Photo_image_large_26933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343" y="3769682"/>
            <a:ext cx="3371528" cy="21029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40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0683" y="260648"/>
            <a:ext cx="28376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</a:rPr>
              <a:t>Осенние месяцы</a:t>
            </a:r>
            <a:endParaRPr lang="ru-RU" sz="2800" b="1" i="1" dirty="0">
              <a:solidFill>
                <a:schemeClr val="bg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971600" y="1412776"/>
            <a:ext cx="2952328" cy="18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СЕНТЯБРЬ</a:t>
            </a:r>
            <a:endParaRPr lang="ru-RU" sz="32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1426231"/>
            <a:ext cx="2952328" cy="18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ОКТЯБРЬ</a:t>
            </a:r>
            <a:endParaRPr lang="ru-RU" sz="32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05991" y="4221088"/>
            <a:ext cx="2952328" cy="18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НОЯБРЬ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1679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404664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bg1"/>
                </a:solidFill>
              </a:rPr>
              <a:t>СЕНТЯБРЬ - хмурень</a:t>
            </a:r>
            <a:endParaRPr lang="ru-RU" sz="2400" b="1" i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39978" y="4077072"/>
            <a:ext cx="432631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Сентябрь — осенний месяц лишь отчасти,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Ведь он и летним может показаться,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И солнце будет теплым, словно счастье,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Лучом с небес макушек, щек касаться;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И не поверишь, что настала осень,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И не поймешь, что скоро будет слякоть.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Гуляй же среди лип, берез и сосен,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Пока сентябрь дождем не начал плакать</a:t>
            </a:r>
            <a:r>
              <a:rPr lang="ru-RU" dirty="0" smtClean="0">
                <a:solidFill>
                  <a:schemeClr val="bg1"/>
                </a:solidFill>
              </a:rPr>
              <a:t>!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                                        (неизвестный автор)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papich.ru/wp-content/uploads/2015/11/sentjab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22" y="1052736"/>
            <a:ext cx="3503712" cy="26277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gribnik-club.ru/images/trueimg/originals/42/986CBBBE9AB4-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435" y="1052736"/>
            <a:ext cx="3503712" cy="26277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00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Другая 12">
      <a:dk1>
        <a:sysClr val="windowText" lastClr="000000"/>
      </a:dk1>
      <a:lt1>
        <a:sysClr val="window" lastClr="FFFFFF"/>
      </a:lt1>
      <a:dk2>
        <a:srgbClr val="FFFF00"/>
      </a:dk2>
      <a:lt2>
        <a:srgbClr val="FFFF66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134</TotalTime>
  <Words>133</Words>
  <Application>Microsoft Office PowerPoint</Application>
  <PresentationFormat>Экран (4:3)</PresentationFormat>
  <Paragraphs>35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Паркет</vt:lpstr>
      <vt:lpstr>«Золотая осень»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«Золотая осень»</dc:title>
  <dc:creator>ук</dc:creator>
  <cp:lastModifiedBy>ук</cp:lastModifiedBy>
  <cp:revision>17</cp:revision>
  <dcterms:created xsi:type="dcterms:W3CDTF">2017-09-06T21:06:12Z</dcterms:created>
  <dcterms:modified xsi:type="dcterms:W3CDTF">2017-09-07T21:15:02Z</dcterms:modified>
</cp:coreProperties>
</file>