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6" r:id="rId3"/>
    <p:sldId id="323" r:id="rId4"/>
    <p:sldId id="324" r:id="rId5"/>
    <p:sldId id="325" r:id="rId6"/>
    <p:sldId id="327" r:id="rId7"/>
    <p:sldId id="328" r:id="rId8"/>
    <p:sldId id="284" r:id="rId9"/>
    <p:sldId id="262" r:id="rId10"/>
    <p:sldId id="329" r:id="rId11"/>
    <p:sldId id="349" r:id="rId12"/>
    <p:sldId id="296" r:id="rId13"/>
    <p:sldId id="320" r:id="rId14"/>
    <p:sldId id="321" r:id="rId15"/>
    <p:sldId id="309" r:id="rId16"/>
    <p:sldId id="345" r:id="rId17"/>
    <p:sldId id="346" r:id="rId18"/>
    <p:sldId id="311" r:id="rId19"/>
    <p:sldId id="312" r:id="rId20"/>
    <p:sldId id="314" r:id="rId21"/>
    <p:sldId id="315" r:id="rId22"/>
    <p:sldId id="310" r:id="rId23"/>
    <p:sldId id="330" r:id="rId24"/>
    <p:sldId id="270" r:id="rId25"/>
    <p:sldId id="334" r:id="rId26"/>
    <p:sldId id="322" r:id="rId27"/>
    <p:sldId id="336" r:id="rId28"/>
    <p:sldId id="337" r:id="rId29"/>
    <p:sldId id="347" r:id="rId30"/>
    <p:sldId id="348" r:id="rId31"/>
    <p:sldId id="338" r:id="rId32"/>
    <p:sldId id="313" r:id="rId33"/>
    <p:sldId id="339" r:id="rId34"/>
    <p:sldId id="343" r:id="rId35"/>
    <p:sldId id="342" r:id="rId36"/>
    <p:sldId id="344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799B23B-EC83-4686-B30A-512413B5E67A}" styleName="Светлый стиль 3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31" autoAdjust="0"/>
    <p:restoredTop sz="94660"/>
  </p:normalViewPr>
  <p:slideViewPr>
    <p:cSldViewPr>
      <p:cViewPr>
        <p:scale>
          <a:sx n="111" d="100"/>
          <a:sy n="111" d="100"/>
        </p:scale>
        <p:origin x="-154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E3B3D-5C3E-4159-B9B4-BA628F2A3EC4}" type="datetimeFigureOut">
              <a:rPr lang="ru-RU" smtClean="0"/>
              <a:t>30.09.2017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7A6DA-26B4-4280-8924-DEBF82948C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1981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E3B3D-5C3E-4159-B9B4-BA628F2A3EC4}" type="datetimeFigureOut">
              <a:rPr lang="ru-RU" smtClean="0"/>
              <a:t>30.09.2017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7A6DA-26B4-4280-8924-DEBF82948C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13504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E3B3D-5C3E-4159-B9B4-BA628F2A3EC4}" type="datetimeFigureOut">
              <a:rPr lang="ru-RU" smtClean="0"/>
              <a:t>30.09.2017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7A6DA-26B4-4280-8924-DEBF82948C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7414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E3B3D-5C3E-4159-B9B4-BA628F2A3EC4}" type="datetimeFigureOut">
              <a:rPr lang="ru-RU" smtClean="0"/>
              <a:t>30.09.2017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7A6DA-26B4-4280-8924-DEBF82948C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7033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E3B3D-5C3E-4159-B9B4-BA628F2A3EC4}" type="datetimeFigureOut">
              <a:rPr lang="ru-RU" smtClean="0"/>
              <a:t>30.09.2017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7A6DA-26B4-4280-8924-DEBF82948C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35056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E3B3D-5C3E-4159-B9B4-BA628F2A3EC4}" type="datetimeFigureOut">
              <a:rPr lang="ru-RU" smtClean="0"/>
              <a:t>30.09.2017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7A6DA-26B4-4280-8924-DEBF82948C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4167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E3B3D-5C3E-4159-B9B4-BA628F2A3EC4}" type="datetimeFigureOut">
              <a:rPr lang="ru-RU" smtClean="0"/>
              <a:t>30.09.2017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7A6DA-26B4-4280-8924-DEBF82948C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38813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E3B3D-5C3E-4159-B9B4-BA628F2A3EC4}" type="datetimeFigureOut">
              <a:rPr lang="ru-RU" smtClean="0"/>
              <a:t>30.09.2017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7A6DA-26B4-4280-8924-DEBF82948C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65782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E3B3D-5C3E-4159-B9B4-BA628F2A3EC4}" type="datetimeFigureOut">
              <a:rPr lang="ru-RU" smtClean="0"/>
              <a:t>30.09.2017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7A6DA-26B4-4280-8924-DEBF82948C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95395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E3B3D-5C3E-4159-B9B4-BA628F2A3EC4}" type="datetimeFigureOut">
              <a:rPr lang="ru-RU" smtClean="0"/>
              <a:t>30.09.2017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7A6DA-26B4-4280-8924-DEBF82948C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2652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E3B3D-5C3E-4159-B9B4-BA628F2A3EC4}" type="datetimeFigureOut">
              <a:rPr lang="ru-RU" smtClean="0"/>
              <a:t>30.09.2017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7A6DA-26B4-4280-8924-DEBF82948C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28933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6E3B3D-5C3E-4159-B9B4-BA628F2A3EC4}" type="datetimeFigureOut">
              <a:rPr lang="ru-RU" smtClean="0"/>
              <a:t>30.09.2017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47A6DA-26B4-4280-8924-DEBF82948C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3857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11" Type="http://schemas.openxmlformats.org/officeDocument/2006/relationships/image" Target="../media/image23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13" Type="http://schemas.openxmlformats.org/officeDocument/2006/relationships/image" Target="../media/image34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12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11" Type="http://schemas.openxmlformats.org/officeDocument/2006/relationships/image" Target="../media/image32.jpeg"/><Relationship Id="rId5" Type="http://schemas.openxmlformats.org/officeDocument/2006/relationships/image" Target="../media/image26.png"/><Relationship Id="rId15" Type="http://schemas.openxmlformats.org/officeDocument/2006/relationships/image" Target="../media/image36.jpeg"/><Relationship Id="rId10" Type="http://schemas.openxmlformats.org/officeDocument/2006/relationships/image" Target="../media/image31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Relationship Id="rId1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12" Type="http://schemas.openxmlformats.org/officeDocument/2006/relationships/image" Target="../media/image4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jpeg"/><Relationship Id="rId11" Type="http://schemas.openxmlformats.org/officeDocument/2006/relationships/image" Target="../media/image45.jpeg"/><Relationship Id="rId5" Type="http://schemas.openxmlformats.org/officeDocument/2006/relationships/image" Target="../media/image39.jpeg"/><Relationship Id="rId10" Type="http://schemas.openxmlformats.org/officeDocument/2006/relationships/image" Target="../media/image44.jpeg"/><Relationship Id="rId4" Type="http://schemas.openxmlformats.org/officeDocument/2006/relationships/image" Target="../media/image38.png"/><Relationship Id="rId9" Type="http://schemas.openxmlformats.org/officeDocument/2006/relationships/image" Target="../media/image4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eg"/><Relationship Id="rId3" Type="http://schemas.openxmlformats.org/officeDocument/2006/relationships/image" Target="../media/image72.jpeg"/><Relationship Id="rId7" Type="http://schemas.openxmlformats.org/officeDocument/2006/relationships/image" Target="../media/image7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10" Type="http://schemas.openxmlformats.org/officeDocument/2006/relationships/image" Target="../media/image79.png"/><Relationship Id="rId4" Type="http://schemas.openxmlformats.org/officeDocument/2006/relationships/image" Target="../media/image73.jpeg"/><Relationship Id="rId9" Type="http://schemas.openxmlformats.org/officeDocument/2006/relationships/image" Target="../media/image7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jpeg"/><Relationship Id="rId13" Type="http://schemas.openxmlformats.org/officeDocument/2006/relationships/image" Target="../media/image94.jpeg"/><Relationship Id="rId18" Type="http://schemas.openxmlformats.org/officeDocument/2006/relationships/image" Target="../media/image99.jpeg"/><Relationship Id="rId3" Type="http://schemas.openxmlformats.org/officeDocument/2006/relationships/image" Target="../media/image84.jpeg"/><Relationship Id="rId7" Type="http://schemas.openxmlformats.org/officeDocument/2006/relationships/image" Target="../media/image88.jpeg"/><Relationship Id="rId12" Type="http://schemas.openxmlformats.org/officeDocument/2006/relationships/image" Target="../media/image93.jpeg"/><Relationship Id="rId17" Type="http://schemas.openxmlformats.org/officeDocument/2006/relationships/image" Target="../media/image98.jpeg"/><Relationship Id="rId2" Type="http://schemas.openxmlformats.org/officeDocument/2006/relationships/image" Target="../media/image1.jpeg"/><Relationship Id="rId16" Type="http://schemas.openxmlformats.org/officeDocument/2006/relationships/image" Target="../media/image97.jpeg"/><Relationship Id="rId20" Type="http://schemas.openxmlformats.org/officeDocument/2006/relationships/image" Target="../media/image10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7.jpeg"/><Relationship Id="rId11" Type="http://schemas.openxmlformats.org/officeDocument/2006/relationships/image" Target="../media/image92.jpeg"/><Relationship Id="rId5" Type="http://schemas.openxmlformats.org/officeDocument/2006/relationships/image" Target="../media/image86.jpeg"/><Relationship Id="rId15" Type="http://schemas.openxmlformats.org/officeDocument/2006/relationships/image" Target="../media/image96.jpeg"/><Relationship Id="rId10" Type="http://schemas.openxmlformats.org/officeDocument/2006/relationships/image" Target="../media/image91.jpeg"/><Relationship Id="rId19" Type="http://schemas.openxmlformats.org/officeDocument/2006/relationships/image" Target="../media/image100.jpeg"/><Relationship Id="rId4" Type="http://schemas.openxmlformats.org/officeDocument/2006/relationships/image" Target="../media/image85.jpeg"/><Relationship Id="rId9" Type="http://schemas.openxmlformats.org/officeDocument/2006/relationships/image" Target="../media/image90.jpeg"/><Relationship Id="rId14" Type="http://schemas.openxmlformats.org/officeDocument/2006/relationships/image" Target="../media/image95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olga-mir.blogspot.ru/2011/03/blog-post_30.html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bamboopro.ru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tapoc.trbo.yandex.net/tapoc_secure_proxy/3a03db9223479a09bb7218747abc8f70?url=http%3A%2F%2Fkingofwallpapers.com%2Fbamboo-wallpapers%2Fbamboo-wallpapers-0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7" y="0"/>
            <a:ext cx="9144001" cy="6846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79512" y="4365104"/>
            <a:ext cx="6550496" cy="21602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000" i="1" spc="3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000" i="1" spc="3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800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56897" y="473075"/>
            <a:ext cx="7772400" cy="1470025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«Это загадочное растение </a:t>
            </a:r>
            <a:r>
              <a:rPr lang="ru-RU" sz="4800" b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Бамбук</a:t>
            </a:r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48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23528" y="3886200"/>
            <a:ext cx="8208912" cy="2351112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</a:t>
            </a:r>
            <a:r>
              <a:rPr lang="ru-RU" sz="2400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Евланенкова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Эвелина</a:t>
            </a:r>
          </a:p>
          <a:p>
            <a:pPr algn="l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2 класса,</a:t>
            </a:r>
          </a:p>
          <a:p>
            <a:pPr algn="l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МАОУ СОШ №15</a:t>
            </a:r>
          </a:p>
          <a:p>
            <a:pPr algn="l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Логик Надежда Александровна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5858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tapoc.trbo.yandex.net/tapoc_secure_proxy/3a03db9223479a09bb7218747abc8f70?url=http%3A%2F%2Fkingofwallpapers.com%2Fbamboo-wallpapers%2Fbamboo-wallpapers-0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4281"/>
            <a:ext cx="9144001" cy="6846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-1" y="11243"/>
            <a:ext cx="6732241" cy="1329525"/>
          </a:xfrm>
        </p:spPr>
        <p:txBody>
          <a:bodyPr>
            <a:normAutofit/>
          </a:bodyPr>
          <a:lstStyle/>
          <a:p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любит бамбук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251520" y="980728"/>
            <a:ext cx="8784976" cy="4680520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Бамбук любят не только люди. Бамбуковые клещи едят только бамбук. Эти мелкие существа, родня паукам, всего 0,4 мм длиной. Они образуют колонии в густой паутине под листьями бамбука и сосут хлорофилл из лиственных клеток.</a:t>
            </a:r>
          </a:p>
          <a:p>
            <a:pPr algn="l"/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Еще один представитель , питающийся исключительно бамбуком-бамбуковый червец. Однако, этот паразит «очень популярен в Таиланде. Там он считается деликатесом. В меню он имеет название «жареные белые малыши» </a:t>
            </a:r>
          </a:p>
          <a:p>
            <a:pPr algn="l"/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Также бамбук любят большие панды. Он составляет99%их рациона. В естественных условиях большие панды питаются листьями и молодыми побегами бамбука. Взрослая панда ест 14 часов в сутки. За день она съедает 10-20 килограммов бамбука. </a:t>
            </a:r>
          </a:p>
        </p:txBody>
      </p:sp>
      <p:pic>
        <p:nvPicPr>
          <p:cNvPr id="11" name="Picture 2" descr="http://4.bp.blogspot.com/-sVfH-vS8XUs/UQFm21NTCTI/AAAAAAAAEU0/S48W9Ob-o3c/s1600/Panda-info-and+images+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33825"/>
            <a:ext cx="1948652" cy="1298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8897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tapoc.trbo.yandex.net/tapoc_secure_proxy/3a03db9223479a09bb7218747abc8f70?url=http%3A%2F%2Fkingofwallpapers.com%2Fbamboo-wallpapers%2Fbamboo-wallpapers-0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4281"/>
            <a:ext cx="9144001" cy="6846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Рисунок 8" descr="chervi_bambuk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06" y="43526"/>
            <a:ext cx="3446255" cy="22860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 descr="panda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406" y="4216221"/>
            <a:ext cx="3908600" cy="25717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Рисунок 12" descr="panda_21_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46856" y="4205117"/>
            <a:ext cx="3643310" cy="26370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Содержимое 3" descr="bam01-450x300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86418" y="228770"/>
            <a:ext cx="3214710" cy="214314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5" name="Рисунок 14" descr="animals_805-preview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12238" y="285459"/>
            <a:ext cx="3719521" cy="2789641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6" name="Picture 2" descr="http://faqfaq.ru/wp-content/uploads/2013/11/%D0%B1%D0%B0%D0%BC%D0%B1%D1%83%D0%BA%D0%BE%D0%B2%D1%8B%D0%B9-%D0%BA%D0%BB%D0%B5%D1%89-290x150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894" y="2457450"/>
            <a:ext cx="27622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://floristics.info/images/plants_vrediteli/tetranychus/tetranychus_urticae_2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4223" y="2206350"/>
            <a:ext cx="3264297" cy="2023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henacoccus solani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0695" y="3035690"/>
            <a:ext cx="2616225" cy="2126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6596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tapoc.trbo.yandex.net/tapoc_secure_proxy/3a03db9223479a09bb7218747abc8f70?url=http%3A%2F%2Fkingofwallpapers.com%2Fbamboo-wallpapers%2Fbamboo-wallpapers-0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1242"/>
            <a:ext cx="9144001" cy="6846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3687" y="2608719"/>
            <a:ext cx="5460471" cy="1536560"/>
          </a:xfrm>
        </p:spPr>
        <p:txBody>
          <a:bodyPr>
            <a:noAutofit/>
          </a:bodyPr>
          <a:lstStyle/>
          <a:p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Бамбук первооткрыватель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200" dirty="0"/>
          </a:p>
        </p:txBody>
      </p:sp>
      <p:pic>
        <p:nvPicPr>
          <p:cNvPr id="1026" name="Picture 2" descr="http://fullhdpictures.com/wp-content/uploads/2016/03/Awesome-Fireworks-Wallpape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809" y="4324318"/>
            <a:ext cx="3626990" cy="1786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://vashtehnik.ru/wp-content/uploads/531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1440160" cy="2242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3dhit.co.uk/uploads/post-3809-0-44894100-142912843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1085" y="204686"/>
            <a:ext cx="3094850" cy="2321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boatdesign.net/forums/attachments/boat-design/56412d1303439198-designing-fast-raft-screen-shot-2011-04-04-2.06.07-pm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4524" y="11060"/>
            <a:ext cx="2400201" cy="1674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picworld.ru/wp-content/uploads/2015/05/bamboo_house_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2608" y="4869160"/>
            <a:ext cx="2724649" cy="1817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kuztractor.ru/upload/shop_1/1/0/5/item_10582/small_shop_items_catalog_image1058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5036" y="1905322"/>
            <a:ext cx="2240153" cy="1493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exoticgifts.ru/files/products/761_0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723780"/>
            <a:ext cx="1421681" cy="1421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nestory.ru/wp-content/uploads/2013/11/babmukovoe-ruzhe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933" y="3740604"/>
            <a:ext cx="3728058" cy="1276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s://www.colourbox.com/preview/7835774-acupuncture-needle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4524" y="5045696"/>
            <a:ext cx="2472209" cy="1640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5836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tapoc.trbo.yandex.net/tapoc_secure_proxy/3a03db9223479a09bb7218747abc8f70?url=http%3A%2F%2Fkingofwallpapers.com%2Fbamboo-wallpapers%2Fbamboo-wallpapers-0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1242"/>
            <a:ext cx="9144001" cy="6846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2"/>
            <a:ext cx="5830416" cy="5904655"/>
          </a:xfrm>
          <a:scene3d>
            <a:camera prst="isometricLeftDown"/>
            <a:lightRig rig="threePt" dir="t"/>
          </a:scene3d>
        </p:spPr>
        <p:txBody>
          <a:bodyPr>
            <a:noAutofit/>
          </a:bodyPr>
          <a:lstStyle/>
          <a:p>
            <a:pPr algn="l"/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2000" i="1" spc="300" dirty="0"/>
              <a:t/>
            </a:r>
            <a:br>
              <a:rPr lang="ru-RU" sz="2000" i="1" spc="300" dirty="0"/>
            </a:b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200" dirty="0"/>
          </a:p>
        </p:txBody>
      </p:sp>
      <p:pic>
        <p:nvPicPr>
          <p:cNvPr id="1034" name="Picture 10" descr="http://eshopinfo.ru/vokodxun/img6335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2259098" cy="169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womanadvice.ru/sites/default/files/aleksandra/mebel_iz_bambuka_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9732" y="1776673"/>
            <a:ext cx="2186843" cy="1748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assets.faena.com/wp-content/uploads/sites/4/2015/03/green-schoo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5604" y="16992"/>
            <a:ext cx="3775831" cy="1611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newera-all-world.nethouse.ru/static/img/0000/0004/1363/41363941.iwohpkkkm8.W66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1536" y="3048277"/>
            <a:ext cx="2211027" cy="1493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://bambukmir.ru/upload/medialibrary/9ef/posyda_iz_bambyka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5740" y="116632"/>
            <a:ext cx="2124752" cy="1783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goodsi.ru/wp-content/uploads/2014/07/A-Years-Supply-of-Toothbrushes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3581" y="1640259"/>
            <a:ext cx="1373899" cy="2060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://www.loversiq.com/daut/as/f/s/steel-tag-archdaily-bamboo-a-viable-alternative-to-reinforcement-image-c3-a2-c2-a9-professorship_architecture-using-stone-and-steel_architecture_architectural-design-magazine-salary-digest-home-show-n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57" y="4582287"/>
            <a:ext cx="1997794" cy="212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budgetflooringsolutions.com.au/wp-content/uploads/2016/05/gall-16.jpe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4235" y="5445224"/>
            <a:ext cx="2128965" cy="1331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3pulse.com/uploads/images/00/03/79/2011/11/12/da41ff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8846" y="3865003"/>
            <a:ext cx="2446548" cy="1631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http://www.detodezhda.ru/info/images/site/cache/a3/fb/a3fbe831bb461c0ce6692ee7e34fc1b3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7090" y="4038665"/>
            <a:ext cx="1470404" cy="1166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2" descr="https://im1-tub-ru.yandex.net/i?id=fbb4df3004029bc63622d70e58bfa452&amp;n=33&amp;h=215&amp;w=248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4229" y="5579212"/>
            <a:ext cx="1369695" cy="1187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2513365" y="2612254"/>
            <a:ext cx="4392833" cy="9249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Бамбук в современном мире</a:t>
            </a:r>
            <a:b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200" dirty="0"/>
          </a:p>
        </p:txBody>
      </p:sp>
      <p:pic>
        <p:nvPicPr>
          <p:cNvPr id="17" name="Рисунок 13" descr="http://www.vietnamnews.ru/img/bmbnte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1854" y="2061196"/>
            <a:ext cx="238125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Рисунок 18" descr="zubnaja-pasta-gel-molodoj-bambuk-krepkie-i-zdorovye-desny-120g.jp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209305" y="4593811"/>
            <a:ext cx="2214613" cy="2247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53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tapoc.trbo.yandex.net/tapoc_secure_proxy/3a03db9223479a09bb7218747abc8f70?url=http%3A%2F%2Fkingofwallpapers.com%2Fbamboo-wallpapers%2Fbamboo-wallpapers-0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1242"/>
            <a:ext cx="9144001" cy="6846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2"/>
            <a:ext cx="7054552" cy="5904655"/>
          </a:xfrm>
        </p:spPr>
        <p:txBody>
          <a:bodyPr>
            <a:noAutofit/>
          </a:bodyPr>
          <a:lstStyle/>
          <a:p>
            <a:pPr algn="l"/>
            <a:r>
              <a:rPr lang="ru-RU" sz="4000" i="1" spc="3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i="1" spc="3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i="1" spc="300" dirty="0"/>
              <a:t/>
            </a:r>
            <a:br>
              <a:rPr lang="ru-RU" sz="2000" i="1" spc="300" dirty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692696"/>
            <a:ext cx="1224136" cy="504056"/>
          </a:xfrm>
          <a:prstGeom prst="rect">
            <a:avLst/>
          </a:prstGeom>
          <a:noFill/>
          <a:effectLst>
            <a:reflection blurRad="6350" stA="50000" endA="300" endPos="55500" dist="50800" dir="5400000" sy="-100000" algn="bl" rotWithShape="0"/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http://super-shtuchki.ru/images/shop_items/53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752" y="4740842"/>
            <a:ext cx="2256185" cy="1991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5833" y="4781705"/>
            <a:ext cx="3309843" cy="1915795"/>
          </a:xfrm>
          <a:prstGeom prst="rect">
            <a:avLst/>
          </a:prstGeom>
        </p:spPr>
      </p:pic>
      <p:pic>
        <p:nvPicPr>
          <p:cNvPr id="4104" name="Picture 8" descr="http://bellbimbo-shop.by/images/thumbnails/upload/medialibrary/f9e/f9e97b7322be23e8db51e2cc34789fd7-800x27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24" y="81352"/>
            <a:ext cx="8999376" cy="1822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://prosto52.ru/assets/template/allNEW/img/time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9359" y="1539610"/>
            <a:ext cx="2194953" cy="2194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https://im3-tub-ru.yandex.net/i?id=91b4c5a2c403b70fc72a1be2290a29a9&amp;n=33&amp;h=215&amp;w=29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4601" y="4792224"/>
            <a:ext cx="2569054" cy="187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4310" y="1366607"/>
            <a:ext cx="1552575" cy="2886075"/>
          </a:xfrm>
          <a:prstGeom prst="rect">
            <a:avLst/>
          </a:prstGeom>
        </p:spPr>
      </p:pic>
      <p:pic>
        <p:nvPicPr>
          <p:cNvPr id="4112" name="Picture 16" descr="http://keim.ru/uploads/pics/farbkonsistenz3_30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0209" y="3075715"/>
            <a:ext cx="2000250" cy="151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4" name="Picture 18" descr="http://nabazar.net.ua/uploads/posts/2015-02/1423730396_gusinyj-pux_4948_14172874657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7853" y="1454913"/>
            <a:ext cx="1958597" cy="1649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6" name="Picture 20" descr="http://termoservice24.ru/wp-content/uploads/2014/06/1_1225-1024x576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8357" y="1454913"/>
            <a:ext cx="2813611" cy="1582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Заголовок 1"/>
          <p:cNvSpPr txBox="1">
            <a:spLocks/>
          </p:cNvSpPr>
          <p:nvPr/>
        </p:nvSpPr>
        <p:spPr>
          <a:xfrm>
            <a:off x="2916742" y="3897519"/>
            <a:ext cx="4392833" cy="222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Достоинства бамбукового волокна</a:t>
            </a:r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14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200" dirty="0"/>
          </a:p>
        </p:txBody>
      </p:sp>
      <p:pic>
        <p:nvPicPr>
          <p:cNvPr id="32" name="Picture 7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02457" y="-1215"/>
            <a:ext cx="1835169" cy="1573002"/>
          </a:xfrm>
          <a:prstGeom prst="rect">
            <a:avLst/>
          </a:prstGeom>
        </p:spPr>
      </p:pic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02457" y="-1861"/>
            <a:ext cx="1835169" cy="1573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271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tapoc.trbo.yandex.net/tapoc_secure_proxy/3a03db9223479a09bb7218747abc8f70?url=http%3A%2F%2Fkingofwallpapers.com%2Fbamboo-wallpapers%2Fbamboo-wallpapers-0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1242"/>
            <a:ext cx="9144001" cy="6846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755" y="615958"/>
            <a:ext cx="8964488" cy="5622244"/>
          </a:xfrm>
        </p:spPr>
        <p:txBody>
          <a:bodyPr>
            <a:noAutofit/>
          </a:bodyPr>
          <a:lstStyle/>
          <a:p>
            <a:pPr algn="l">
              <a:spcBef>
                <a:spcPct val="20000"/>
              </a:spcBef>
            </a:pPr>
            <a:r>
              <a:rPr lang="ru-RU" sz="48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Паропроницаемость</a:t>
            </a:r>
            <a:r>
              <a:rPr lang="ru-RU" sz="4000" i="1" spc="3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i="1" spc="3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Объект: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Бамбуковая ткань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Хлопковая ткань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Синтетика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4. Вискоза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Последовательность: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Наливаем кипяток в 4 стакана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Кладем сверху ткань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Накрываем сверху прозрачной кружкой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4. Наблюдаем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Быстрее всего запотел и стал образовывать конденсат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1.Хлопок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2.Бамбук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3.Вискоза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4.Синтетика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Вывод: бамбуковая ткань хорошо проводит воздух, следовательно, кожа в такой одежде будет дышать.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6269" y="620688"/>
            <a:ext cx="3497731" cy="196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228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tapoc.trbo.yandex.net/tapoc_secure_proxy/3a03db9223479a09bb7218747abc8f70?url=http%3A%2F%2Fkingofwallpapers.com%2Fbamboo-wallpapers%2Fbamboo-wallpapers-0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42"/>
            <a:ext cx="9144000" cy="6846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198568" cy="720080"/>
          </a:xfrm>
        </p:spPr>
        <p:txBody>
          <a:bodyPr>
            <a:noAutofit/>
          </a:bodyPr>
          <a:lstStyle/>
          <a:p>
            <a:pPr algn="l"/>
            <a:r>
              <a:rPr lang="ru-RU" sz="4800" b="1" i="1" spc="3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800" b="1" i="1" spc="3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Окрашиваемость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2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041660"/>
            <a:ext cx="1310976" cy="17479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8298" y="5035610"/>
            <a:ext cx="1315514" cy="175401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2097" y="5041660"/>
            <a:ext cx="1310976" cy="174796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34" y="5035610"/>
            <a:ext cx="1310976" cy="174796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1091" y="5047535"/>
            <a:ext cx="1325936" cy="172982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2998" y="5046561"/>
            <a:ext cx="1352345" cy="1741747"/>
          </a:xfrm>
          <a:prstGeom prst="rect">
            <a:avLst/>
          </a:prstGeom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179512" y="1052736"/>
            <a:ext cx="7198568" cy="37444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ct val="20000"/>
              </a:spcBef>
            </a:pP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Объект: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Бамбуковая ткань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Хлопковая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ткань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Вывод: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Бамбуковая пряжа прекрасно окрашивается! Это связано с ее структурой В связи с тем, что в бамбуковом волокне содержится огромное количество маленьких отверстий и бороздок, красящие вещества с легкостью проникают внутрь.  Хлопковая ткань окрасилась не полностью, остались светлые места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8811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tapoc.trbo.yandex.net/tapoc_secure_proxy/3a03db9223479a09bb7218747abc8f70?url=http%3A%2F%2Fkingofwallpapers.com%2Fbamboo-wallpapers%2Fbamboo-wallpapers-0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42"/>
            <a:ext cx="9144000" cy="6846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48321" y="1773196"/>
            <a:ext cx="6389903" cy="3600400"/>
          </a:xfrm>
        </p:spPr>
        <p:txBody>
          <a:bodyPr>
            <a:noAutofit/>
          </a:bodyPr>
          <a:lstStyle/>
          <a:p>
            <a:pPr algn="l"/>
            <a:r>
              <a:rPr lang="ru-RU" sz="4800" b="1" i="1" spc="3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800" b="1" i="1" spc="3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Влагоиспаряемость</a:t>
            </a:r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Объект: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Бамбуковая ткань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Хлопковая ткань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Вывод: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Через 20 минут проверили насколько высохла каждая ткань, путем промокания салфетки. Салфетка от бамбука почти не намокла в отличии от салфетки намоченной хлопком. Также видно что салфетка от хлопка сильно окрасилась.  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065" y="332656"/>
            <a:ext cx="1984895" cy="264652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4005064"/>
            <a:ext cx="2085696" cy="2780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545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tapoc.trbo.yandex.net/tapoc_secure_proxy/3a03db9223479a09bb7218747abc8f70?url=http%3A%2F%2Fkingofwallpapers.com%2Fbamboo-wallpapers%2Fbamboo-wallpapers-0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1242"/>
            <a:ext cx="9144001" cy="6846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049606"/>
            <a:ext cx="8784976" cy="3395618"/>
          </a:xfrm>
        </p:spPr>
        <p:txBody>
          <a:bodyPr>
            <a:noAutofit/>
          </a:bodyPr>
          <a:lstStyle/>
          <a:p>
            <a:pPr algn="l"/>
            <a:r>
              <a:rPr lang="ru-RU" sz="48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Цветостойкость</a:t>
            </a:r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i="1" spc="3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i="1" spc="3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Объект: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Бамбуковая ткань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Синтетика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Хлопок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4. Вискоза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Последовательность: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Наливаем кипяток в 4 стакана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Окунаем каждую ткань в воду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Отжимаем в прозрачной кружке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4. Сравниваем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Результат: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Бамбуковая вода стала мутной, но не окрасилась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Вода от синтетики сильно окрасилась и дала осадок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Хлопковая вода осталась прозрачной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4. Вода от вискозы слегка помутнела и немного окрасилась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Вывод: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Одежда и изделия из бамбуковой ткани обладают повышенной устойчивостью к стирке. Они сохраняют свой цвет даже после многократных стирок. 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7014" y="0"/>
            <a:ext cx="3646986" cy="2049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600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tapoc.trbo.yandex.net/tapoc_secure_proxy/3a03db9223479a09bb7218747abc8f70?url=http%3A%2F%2Fkingofwallpapers.com%2Fbamboo-wallpapers%2Fbamboo-wallpapers-0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1242"/>
            <a:ext cx="9144001" cy="6846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482293"/>
            <a:ext cx="8892480" cy="5904655"/>
          </a:xfrm>
        </p:spPr>
        <p:txBody>
          <a:bodyPr>
            <a:noAutofit/>
          </a:bodyPr>
          <a:lstStyle/>
          <a:p>
            <a:pPr algn="l"/>
            <a:r>
              <a:rPr lang="ru-RU" sz="48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Впитываемость</a:t>
            </a:r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4000" i="1" spc="3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i="1" spc="3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Объект: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Бамбуковая ткань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Синтетика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Хлопок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4.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Вискоза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Последовательность: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Наливаем столовую ложку воды на ткань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Считаем сколько времени необходимо воде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просочится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Результат: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Бамбук – 11 сек.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Синтетика – 10 сек.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Хлопок – 26 сек.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4. Вискоза – 2 минуты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Вывод: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Бамбуковое волокно быстро впитывает воду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344329" y="531927"/>
            <a:ext cx="3331597" cy="2267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421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tapoc.trbo.yandex.net/tapoc_secure_proxy/3a03db9223479a09bb7218747abc8f70?url=http%3A%2F%2Fkingofwallpapers.com%2Fbamboo-wallpapers%2Fbamboo-wallpapers-0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242"/>
            <a:ext cx="9144001" cy="6846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1080119"/>
          </a:xfrm>
        </p:spPr>
        <p:txBody>
          <a:bodyPr>
            <a:normAutofit/>
          </a:bodyPr>
          <a:lstStyle/>
          <a:p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323528" y="1340768"/>
            <a:ext cx="5040560" cy="4752528"/>
          </a:xfrm>
        </p:spPr>
        <p:txBody>
          <a:bodyPr>
            <a:noAutofit/>
          </a:bodyPr>
          <a:lstStyle/>
          <a:p>
            <a:pPr algn="just"/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в нашей семье родилась моя сестричка младшая, то  перед родителями встал вопрос: какую одежду и постельные принадлежности приобретать для маленького ребенка? Изучив материалы интернета и посоветовавшись с консультантами в магазине, выбор родителей был однозначен: приобретение изделий из бамбукового волокна. Мне захотелось узнать подробнее, почему  изделия из бамбука завоевали такую популярность?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9050" y="4790380"/>
            <a:ext cx="2747797" cy="2060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631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tapoc.trbo.yandex.net/tapoc_secure_proxy/3a03db9223479a09bb7218747abc8f70?url=http%3A%2F%2Fkingofwallpapers.com%2Fbamboo-wallpapers%2Fbamboo-wallpapers-0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1242"/>
            <a:ext cx="9144001" cy="6846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759" y="116632"/>
            <a:ext cx="8892480" cy="6375706"/>
          </a:xfrm>
        </p:spPr>
        <p:txBody>
          <a:bodyPr>
            <a:noAutofit/>
          </a:bodyPr>
          <a:lstStyle/>
          <a:p>
            <a:pPr algn="l"/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Растяжение волокна </a:t>
            </a:r>
            <a:r>
              <a:rPr lang="ru-RU" sz="4000" i="1" spc="3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i="1" spc="3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Объект: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Бамбуковая ткань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Синтетика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Хлопок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4. Вискоза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Последовательность: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1.Поочередно максимально растягиваем каждую ткань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Результат: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Вискоза- увеличилась на 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15 см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Синтетика- на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 см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Бамбук-на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 см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4. </a:t>
            </a:r>
            <a:r>
              <a:rPr lang="ru-RU" sz="240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Хлопок-на </a:t>
            </a:r>
            <a:r>
              <a:rPr lang="ru-RU" sz="240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 см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Вывод: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Бамбуковое волокно прочное и с трудом растягивается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2425" y="11242"/>
            <a:ext cx="3210326" cy="2049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794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tapoc.trbo.yandex.net/tapoc_secure_proxy/3a03db9223479a09bb7218747abc8f70?url=http%3A%2F%2Fkingofwallpapers.com%2Fbamboo-wallpapers%2Fbamboo-wallpapers-0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1242"/>
            <a:ext cx="9144001" cy="6846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482293"/>
            <a:ext cx="8892480" cy="5904655"/>
          </a:xfrm>
        </p:spPr>
        <p:txBody>
          <a:bodyPr>
            <a:noAutofit/>
          </a:bodyPr>
          <a:lstStyle/>
          <a:p>
            <a:pPr algn="l"/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Несминаемость</a:t>
            </a:r>
            <a:r>
              <a:rPr lang="ru-RU" sz="4000" i="1" spc="3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i="1" spc="3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Объект: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Хлопок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бамбук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синтетика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4. Вискоза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Последовательность: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1.Поочередно максимально сминаем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ткань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Результат: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Бамбуковая ткань сильно </a:t>
            </a:r>
            <a:r>
              <a:rPr lang="ru-RU" sz="2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смялась,но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за 15 секунд приняла первоначальную форму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Синтетика не смялась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Хлопок смялся сильно и обратно не разгладился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4. Вискоза не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смялась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Вывод: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Бамбуковое волокно очень плотное, благодаря чему одежда не мнется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995" y="11241"/>
            <a:ext cx="2046174" cy="272823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9929" y="11241"/>
            <a:ext cx="2046174" cy="272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102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tapoc.trbo.yandex.net/tapoc_secure_proxy/3a03db9223479a09bb7218747abc8f70?url=http%3A%2F%2Fkingofwallpapers.com%2Fbamboo-wallpapers%2Fbamboo-wallpapers-0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1242"/>
            <a:ext cx="9144001" cy="6846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0"/>
            <a:ext cx="5337375" cy="6381327"/>
          </a:xfrm>
        </p:spPr>
        <p:txBody>
          <a:bodyPr>
            <a:noAutofit/>
          </a:bodyPr>
          <a:lstStyle/>
          <a:p>
            <a:pPr algn="l"/>
            <a:r>
              <a:rPr lang="ru-RU" sz="48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Антистатичность</a:t>
            </a:r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i="1" spc="3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i="1" spc="3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Объект: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Бамбуковая ткань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Хлопковая ткань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Синтетика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4.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Вискоза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Последовательность: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Трем каждую ткань о волосы и отводим на определенное расстояние. Если волосы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поднимаются, значит, статика есть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Вывод: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бамбуковая ткань  образует, как и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все, статическое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напряжение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895" y="-9129"/>
            <a:ext cx="3555105" cy="199796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2041591"/>
            <a:ext cx="2139702" cy="28529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4733" y="4345847"/>
            <a:ext cx="1923678" cy="25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986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tapoc.trbo.yandex.net/tapoc_secure_proxy/3a03db9223479a09bb7218747abc8f70?url=http%3A%2F%2Fkingofwallpapers.com%2Fbamboo-wallpapers%2Fbamboo-wallpapers-0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6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51520" y="260649"/>
            <a:ext cx="5832648" cy="864096"/>
          </a:xfrm>
        </p:spPr>
        <p:txBody>
          <a:bodyPr>
            <a:normAutofit/>
          </a:bodyPr>
          <a:lstStyle/>
          <a:p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Прочность 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24910" y="1196752"/>
            <a:ext cx="7371425" cy="3240360"/>
          </a:xfrm>
        </p:spPr>
        <p:txBody>
          <a:bodyPr>
            <a:noAutofit/>
          </a:bodyPr>
          <a:lstStyle/>
          <a:p>
            <a:pPr algn="l">
              <a:spcBef>
                <a:spcPct val="0"/>
              </a:spcBef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Бамбук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прочнее стали. В домашних условиях это испытание провести невозможно, но исходя из материалов интернета, то факт можно подтвердить</a:t>
            </a:r>
          </a:p>
          <a:p>
            <a:pPr algn="l">
              <a:spcBef>
                <a:spcPct val="0"/>
              </a:spcBef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Строение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бамбуковой древесины похоже на древесину дуба. Интересный факт — прочность ее, согласно исследованиям французских ученых, в два с половиной раза выше прочности древесины дуба.</a:t>
            </a:r>
          </a:p>
          <a:p>
            <a:pPr algn="l">
              <a:spcBef>
                <a:spcPct val="0"/>
              </a:spcBef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Закрытый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бамбуковый мост в Ан-Лан, Китай построен в 3 веке  нашей эры. </a:t>
            </a:r>
          </a:p>
        </p:txBody>
      </p:sp>
      <p:pic>
        <p:nvPicPr>
          <p:cNvPr id="8" name="Рисунок 7" descr="http://assets.inhabitat.com/wp-content/blogs.dir/1/files/2013/02/Andrea-Fitrianto-Local-People-Bamboo-Bridge-Philipines-1.jpe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38893"/>
            <a:ext cx="3310890" cy="22104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81433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tapoc.trbo.yandex.net/tapoc_secure_proxy/3a03db9223479a09bb7218747abc8f70?url=http%3A%2F%2Fkingofwallpapers.com%2Fbamboo-wallpapers%2Fbamboo-wallpapers-0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46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79512" y="-387424"/>
            <a:ext cx="6120680" cy="2190105"/>
          </a:xfrm>
        </p:spPr>
        <p:txBody>
          <a:bodyPr>
            <a:normAutofit/>
          </a:bodyPr>
          <a:lstStyle/>
          <a:p>
            <a:r>
              <a:rPr lang="ru-RU" sz="48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Гипоаллергенность</a:t>
            </a:r>
            <a:endParaRPr lang="ru-RU" sz="48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23528" y="1628800"/>
            <a:ext cx="6400800" cy="2808312"/>
          </a:xfrm>
        </p:spPr>
        <p:txBody>
          <a:bodyPr>
            <a:normAutofit lnSpcReduction="10000"/>
          </a:bodyPr>
          <a:lstStyle/>
          <a:p>
            <a:pPr algn="l">
              <a:spcBef>
                <a:spcPct val="0"/>
              </a:spcBef>
            </a:pP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Удивительная мягкость и наличие антибактериальных свойств позволяет использовать бамбуковое волокно для изготовления одежды для младенцев и людей с чувствительной кожей. Врачи рекомендуют такую одежду людям с различными кожными заболеваниями (дерматиты, экзема и др.) 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42458" y="4333813"/>
            <a:ext cx="2745566" cy="2465074"/>
          </a:xfrm>
          <a:prstGeom prst="rect">
            <a:avLst/>
          </a:prstGeom>
        </p:spPr>
      </p:pic>
      <p:pic>
        <p:nvPicPr>
          <p:cNvPr id="9" name="Рисунок 8" descr="Бамбуковая одежда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96" y="4326478"/>
            <a:ext cx="1948652" cy="25202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41228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tapoc.trbo.yandex.net/tapoc_secure_proxy/3a03db9223479a09bb7218747abc8f70?url=http%3A%2F%2Fkingofwallpapers.com%2Fbamboo-wallpapers%2Fbamboo-wallpapers-0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1242"/>
            <a:ext cx="9144001" cy="6846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79512" y="116632"/>
            <a:ext cx="7772400" cy="1470025"/>
          </a:xfrm>
        </p:spPr>
        <p:txBody>
          <a:bodyPr>
            <a:normAutofit/>
          </a:bodyPr>
          <a:lstStyle/>
          <a:p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Красота и эстетика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51519" y="1405255"/>
            <a:ext cx="8352929" cy="1519689"/>
          </a:xfrm>
        </p:spPr>
        <p:txBody>
          <a:bodyPr>
            <a:normAutofit/>
          </a:bodyPr>
          <a:lstStyle/>
          <a:p>
            <a:pPr lvl="0" algn="l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Бамбуковая </a:t>
            </a:r>
            <a:r>
              <a:rPr lang="ru-RU" alt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ткань выглядит очень благородно. Кроме того, она мягче хлопка. При прикосновении она напоминает шёлк и кашемир, и вызывает приятные ощущения при соприкосновении с телом.</a:t>
            </a:r>
          </a:p>
        </p:txBody>
      </p:sp>
      <p:pic>
        <p:nvPicPr>
          <p:cNvPr id="8" name="Рисунок 7" descr="https://im0-tub-ru.yandex.net/i?id=ba56a9126a78bfce1758e6a29340dabf&amp;n=33&amp;h=215&amp;w=33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6745" y="4776725"/>
            <a:ext cx="3209925" cy="2047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Мода на бамбуковую одежду взошла на подиумы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011550"/>
            <a:ext cx="5063490" cy="28130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11948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tapoc.trbo.yandex.net/tapoc_secure_proxy/3a03db9223479a09bb7218747abc8f70?url=http%3A%2F%2Fkingofwallpapers.com%2Fbamboo-wallpapers%2Fbamboo-wallpapers-0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19" y="-63723"/>
            <a:ext cx="9252520" cy="7002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Изображение с названием Take Care of Bamboo Plants in Water Step 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Изображение с названием Take Care of Bamboo Plants in Water Step 1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460374" y="330191"/>
            <a:ext cx="8504113" cy="722545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53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Бамбук в легендах и мифах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7352" y="2224011"/>
            <a:ext cx="7163944" cy="4348052"/>
          </a:xfrm>
        </p:spPr>
        <p:txBody>
          <a:bodyPr>
            <a:normAutofit fontScale="92500" lnSpcReduction="10000"/>
          </a:bodyPr>
          <a:lstStyle/>
          <a:p>
            <a:pPr algn="l"/>
            <a:endParaRPr lang="ru-RU" sz="20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Китае он символизирует долголетие, </a:t>
            </a:r>
          </a:p>
          <a:p>
            <a:pPr algn="l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Индии является символом дружбы. </a:t>
            </a:r>
          </a:p>
          <a:p>
            <a:pPr algn="l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Филиппинах крестьяне верят, что бамбук привлекает счастье.</a:t>
            </a:r>
          </a:p>
          <a:p>
            <a:pPr algn="l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endParaRPr lang="ru-RU" sz="26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Так как бамбук имеет очень прямолинейный рост и свежий зелёный цвет побегов и листвы, то в Японии он считается символом чистоты. Вместе с ветками сосны и цветущей сакурой, бамбук является символом Страны восходящего солнца.</a:t>
            </a:r>
          </a:p>
          <a:p>
            <a:pPr algn="l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l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По восточному учению Фен-</a:t>
            </a:r>
            <a:r>
              <a:rPr lang="ru-RU" sz="26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Шуй</a:t>
            </a:r>
            <a:r>
              <a:rPr lang="ru-RU" sz="2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бамбук - это символ здоровья, долголетия, вечной молодости, большой и неукротимой жизненной силы и энергии, стойкости к невзгодам.</a:t>
            </a:r>
          </a:p>
        </p:txBody>
      </p:sp>
      <p:pic>
        <p:nvPicPr>
          <p:cNvPr id="9" name="Рисунок 8" descr="http://www.mif-legenda.ru/images/books/534/image028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7131" y="5147584"/>
            <a:ext cx="1626870" cy="180860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2" name="Picture 4" descr="http://st.depositphotos.com/1019436/1280/v/950/depositphotos_12806552-Bamboo-on-sunset-background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817" y="-31941"/>
            <a:ext cx="2118778" cy="2169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385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tapoc.trbo.yandex.net/tapoc_secure_proxy/3a03db9223479a09bb7218747abc8f70?url=http%3A%2F%2Fkingofwallpapers.com%2Fbamboo-wallpapers%2Fbamboo-wallpapers-0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Изображение с названием Take Care of Bamboo Plants in Water Step 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Изображение с названием Take Care of Bamboo Plants in Water Step 1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612775" y="764704"/>
            <a:ext cx="8458200" cy="233255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</a:t>
            </a:r>
            <a:br>
              <a:rPr lang="ru-RU" dirty="0" smtClean="0"/>
            </a:b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«</a:t>
            </a:r>
            <a:r>
              <a:rPr lang="ru-RU" sz="53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Бамбук </a:t>
            </a:r>
            <a:r>
              <a:rPr lang="ru-RU" sz="53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счастья»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7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2 </a:t>
            </a:r>
            <a:r>
              <a:rPr lang="ru-RU" sz="27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стебля-счастливый брак, 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 </a:t>
            </a:r>
            <a:r>
              <a:rPr lang="ru-RU" sz="27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стеблей-счастье,</a:t>
            </a:r>
            <a:br>
              <a:rPr lang="ru-RU" sz="27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         5 </a:t>
            </a:r>
            <a:r>
              <a:rPr lang="ru-RU" sz="27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стеблей- денежный прирост ,</a:t>
            </a:r>
            <a:br>
              <a:rPr lang="ru-RU" sz="27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         7 </a:t>
            </a:r>
            <a:r>
              <a:rPr lang="ru-RU" sz="27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стеблей-</a:t>
            </a:r>
            <a:r>
              <a:rPr lang="ru-RU" sz="27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здоровье,долголетие</a:t>
            </a:r>
            <a:r>
              <a:rPr lang="ru-RU" sz="27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br>
              <a:rPr lang="ru-RU" sz="27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7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       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8 стеблей-удача во </a:t>
            </a:r>
            <a:r>
              <a:rPr lang="ru-RU" sz="27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всех делах.</a:t>
            </a:r>
            <a:br>
              <a:rPr lang="ru-RU" sz="27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</a:rPr>
            </a:b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55575" y="3241723"/>
            <a:ext cx="8915400" cy="3355629"/>
          </a:xfrm>
        </p:spPr>
        <p:txBody>
          <a:bodyPr>
            <a:normAutofit fontScale="92500"/>
          </a:bodyPr>
          <a:lstStyle/>
          <a:p>
            <a:pPr algn="l"/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tx1"/>
                </a:solidFill>
              </a:rPr>
              <a:t>Драцена </a:t>
            </a:r>
            <a:r>
              <a:rPr lang="ru-RU" sz="1600" dirty="0" err="1" smtClean="0">
                <a:solidFill>
                  <a:schemeClr val="tx1"/>
                </a:solidFill>
              </a:rPr>
              <a:t>Сандериана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</a:p>
          <a:p>
            <a:pPr algn="l"/>
            <a:endPara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Бамбук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вещи из этого растения – одни из немногих талисманов и символов фен-</a:t>
            </a:r>
            <a:r>
              <a:rPr lang="ru-RU" sz="2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шуй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являющихся универсальными для всех сфер жизни. </a:t>
            </a:r>
          </a:p>
          <a:p>
            <a:pPr algn="l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В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Китае это растение получило название «счастливый бамбук» или «бамбук счастья». Однако помимо счастья и удачи бамбук олицетворяет спокойствие, умиротворение, безмятежность. В тоже время крепкий ствол бамбука символизирует защищенность, силу и долголетие..</a:t>
            </a:r>
          </a:p>
        </p:txBody>
      </p:sp>
      <p:pic>
        <p:nvPicPr>
          <p:cNvPr id="3074" name="Picture 2" descr="бамбук в фен-шу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6"/>
            <a:ext cx="2339751" cy="2601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111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tapoc.trbo.yandex.net/tapoc_secure_proxy/3a03db9223479a09bb7218747abc8f70?url=http%3A%2F%2Fkingofwallpapers.com%2Fbamboo-wallpapers%2Fbamboo-wallpapers-0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215" y="11242"/>
            <a:ext cx="9144001" cy="6846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Изображение с названием Take Care of Bamboo Plants in Water Step 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Изображение с названием Take Care of Bamboo Plants in Water Step 1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307974" y="303807"/>
            <a:ext cx="8224465" cy="316881"/>
          </a:xfrm>
        </p:spPr>
        <p:txBody>
          <a:bodyPr>
            <a:noAutofit/>
          </a:bodyPr>
          <a:lstStyle/>
          <a:p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Советы от   специалиста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92455" y="728224"/>
            <a:ext cx="5991713" cy="4428968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Много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света и воздуха.</a:t>
            </a:r>
          </a:p>
          <a:p>
            <a:pPr algn="l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Воздух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помещении должен быть достаточно увлажнен (для этого можно распылять в комнате воду).</a:t>
            </a:r>
          </a:p>
          <a:p>
            <a:pPr algn="l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Если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листья у него начинают завиваться, то следует немедленно полить бамбук.</a:t>
            </a:r>
          </a:p>
          <a:p>
            <a:pPr algn="l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Если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листья склонились вниз, это значит, что растение получает слишком много воды.</a:t>
            </a:r>
          </a:p>
          <a:p>
            <a:pPr algn="l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Помещение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где растет бамбук необходимо регулярно проветривать.</a:t>
            </a:r>
          </a:p>
          <a:p>
            <a:pPr algn="l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Так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бамбук отличается интенсивным ростом, то каждую весну растения, которые содержатся в горшках, нужно пересаживать.</a:t>
            </a:r>
          </a:p>
          <a:p>
            <a:pPr algn="l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Место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среза покрыть воском.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3110" y="4442862"/>
            <a:ext cx="3220184" cy="2415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656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tapoc.trbo.yandex.net/tapoc_secure_proxy/3a03db9223479a09bb7218747abc8f70?url=http%3A%2F%2Fkingofwallpapers.com%2Fbamboo-wallpapers%2Fbamboo-wallpapers-0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1242"/>
            <a:ext cx="9144001" cy="6846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764704"/>
            <a:ext cx="8964488" cy="422056"/>
          </a:xfrm>
        </p:spPr>
        <p:txBody>
          <a:bodyPr>
            <a:noAutofit/>
          </a:bodyPr>
          <a:lstStyle/>
          <a:p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я вырастила бамбук в домашних условиях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200" dirty="0"/>
          </a:p>
        </p:txBody>
      </p:sp>
      <p:sp>
        <p:nvSpPr>
          <p:cNvPr id="3" name="AutoShape 2" descr="Изображение с названием Take Care of Bamboo Plants in Water Step 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Изображение с названием Take Care of Bamboo Plants in Water Step 1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75" y="1368196"/>
            <a:ext cx="1707654" cy="227687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3005" y="1384677"/>
            <a:ext cx="1704939" cy="227325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9" y="1384677"/>
            <a:ext cx="1704938" cy="227325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718" y="1405309"/>
            <a:ext cx="1730730" cy="230764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75" y="3962888"/>
            <a:ext cx="1707654" cy="227687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3005" y="3962888"/>
            <a:ext cx="1707654" cy="227687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4250" y="3936064"/>
            <a:ext cx="1707654" cy="227687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16216" y="3868653"/>
            <a:ext cx="2520280" cy="2807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73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tapoc.trbo.yandex.net/tapoc_secure_proxy/3a03db9223479a09bb7218747abc8f70?url=http%3A%2F%2Fkingofwallpapers.com%2Fbamboo-wallpapers%2Fbamboo-wallpapers-0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150"/>
            <a:ext cx="9144001" cy="6846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395536" y="260648"/>
            <a:ext cx="7772400" cy="1470025"/>
          </a:xfrm>
        </p:spPr>
        <p:txBody>
          <a:bodyPr>
            <a:normAutofit/>
          </a:bodyPr>
          <a:lstStyle/>
          <a:p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48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проекта:</a:t>
            </a:r>
          </a:p>
        </p:txBody>
      </p:sp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539552" y="1730673"/>
            <a:ext cx="3960440" cy="3908127"/>
          </a:xfrm>
        </p:spPr>
        <p:txBody>
          <a:bodyPr>
            <a:normAutofit/>
          </a:bodyPr>
          <a:lstStyle/>
          <a:p>
            <a:endParaRPr lang="ru-RU" b="1" i="1" spc="300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свойств бамбука и варианты использования его в жизни человека</a:t>
            </a:r>
          </a:p>
        </p:txBody>
      </p:sp>
    </p:spTree>
    <p:extLst>
      <p:ext uri="{BB962C8B-B14F-4D97-AF65-F5344CB8AC3E}">
        <p14:creationId xmlns:p14="http://schemas.microsoft.com/office/powerpoint/2010/main" val="378192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tapoc.trbo.yandex.net/tapoc_secure_proxy/3a03db9223479a09bb7218747abc8f70?url=http%3A%2F%2Fkingofwallpapers.com%2Fbamboo-wallpapers%2Fbamboo-wallpapers-0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1242"/>
            <a:ext cx="9144001" cy="6846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116632" y="267030"/>
            <a:ext cx="8964488" cy="422056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Опрос одноклассников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200" dirty="0"/>
          </a:p>
        </p:txBody>
      </p:sp>
      <p:sp>
        <p:nvSpPr>
          <p:cNvPr id="3" name="AutoShape 2" descr="Изображение с названием Take Care of Bamboo Plants in Water Step 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Изображение с названием Take Care of Bamboo Plants in Water Step 1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099381"/>
              </p:ext>
            </p:extLst>
          </p:nvPr>
        </p:nvGraphicFramePr>
        <p:xfrm>
          <a:off x="27755" y="706919"/>
          <a:ext cx="8641104" cy="2938104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5544759">
                  <a:extLst>
                    <a:ext uri="{9D8B030D-6E8A-4147-A177-3AD203B41FA5}">
                      <a16:colId xmlns:a16="http://schemas.microsoft.com/office/drawing/2014/main" xmlns="" val="3862334463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xmlns="" val="2987489759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xmlns="" val="2140612207"/>
                    </a:ext>
                  </a:extLst>
                </a:gridCol>
                <a:gridCol w="1872209">
                  <a:extLst>
                    <a:ext uri="{9D8B030D-6E8A-4147-A177-3AD203B41FA5}">
                      <a16:colId xmlns:a16="http://schemas.microsoft.com/office/drawing/2014/main" xmlns="" val="2014129571"/>
                    </a:ext>
                  </a:extLst>
                </a:gridCol>
              </a:tblGrid>
              <a:tr h="367263">
                <a:tc>
                  <a:txBody>
                    <a:bodyPr/>
                    <a:lstStyle/>
                    <a:p>
                      <a:r>
                        <a:rPr lang="ru-RU" dirty="0" smtClean="0"/>
                        <a:t>Вопросы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нет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не знаю/иногда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72591779"/>
                  </a:ext>
                </a:extLst>
              </a:tr>
              <a:tr h="36726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Украшают цветы твою жизнь?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702126"/>
                  </a:ext>
                </a:extLst>
              </a:tr>
              <a:tr h="36726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Читаешь книги о растениях?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9577600"/>
                  </a:ext>
                </a:extLst>
              </a:tr>
              <a:tr h="36726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 тебя есть дома цветы?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19887834"/>
                  </a:ext>
                </a:extLst>
              </a:tr>
              <a:tr h="36726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Ты ухаживаешь за цветами?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29546957"/>
                  </a:ext>
                </a:extLst>
              </a:tr>
              <a:tr h="36726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Хочешь узнать новое о растениях?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11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846949200"/>
                  </a:ext>
                </a:extLst>
              </a:tr>
              <a:tr h="36726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Располагаешь информацией о загадочных растениях?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190070622"/>
                  </a:ext>
                </a:extLst>
              </a:tr>
              <a:tr h="36726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Можешь самостоятельно посадить цветок?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18768660"/>
                  </a:ext>
                </a:extLst>
              </a:tr>
            </a:tbl>
          </a:graphicData>
        </a:graphic>
      </p:graphicFrame>
      <p:sp>
        <p:nvSpPr>
          <p:cNvPr id="16" name="Заголовок 1"/>
          <p:cNvSpPr txBox="1">
            <a:spLocks/>
          </p:cNvSpPr>
          <p:nvPr/>
        </p:nvSpPr>
        <p:spPr>
          <a:xfrm>
            <a:off x="155575" y="4797152"/>
            <a:ext cx="7944817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4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endParaRPr lang="ru-RU" sz="24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Вывод:</a:t>
            </a:r>
          </a:p>
          <a:p>
            <a:pPr marL="457200" indent="-457200" algn="just"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Дети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понимают, что цветы украшают жизнь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человека.</a:t>
            </a:r>
          </a:p>
          <a:p>
            <a:pPr marL="457200" indent="-457200" algn="just"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Оказалось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что посадить растение может не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каждый.</a:t>
            </a:r>
          </a:p>
          <a:p>
            <a:pPr marL="457200" indent="-457200" algn="just"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Ребята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пришли к выводу: растения не только красивы, но и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полезны.</a:t>
            </a:r>
          </a:p>
          <a:p>
            <a:pPr marL="457200" indent="-457200" algn="just"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Предложили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помещать информацию о загадочных растениях в классном уголке.</a:t>
            </a:r>
          </a:p>
          <a:p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941995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tapoc.trbo.yandex.net/tapoc_secure_proxy/3a03db9223479a09bb7218747abc8f70?url=http%3A%2F%2Fkingofwallpapers.com%2Fbamboo-wallpapers%2Fbamboo-wallpapers-0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1242"/>
            <a:ext cx="9144001" cy="6846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19" y="476673"/>
            <a:ext cx="7779153" cy="2736304"/>
          </a:xfrm>
        </p:spPr>
        <p:txBody>
          <a:bodyPr>
            <a:noAutofit/>
          </a:bodyPr>
          <a:lstStyle/>
          <a:p>
            <a:pPr algn="l"/>
            <a:r>
              <a:rPr lang="ru-RU" sz="4000" i="1" spc="3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Поделки из бамбука</a:t>
            </a:r>
            <a:b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Натягиваем бамбуковую основу на бамбуковые стволы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Делаем рамку с помощью веревки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Рисуем картину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4. Фиксируем картину  на полученную рамку.</a:t>
            </a:r>
            <a:r>
              <a:rPr lang="ru-RU" sz="4000" i="1" spc="3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i="1" spc="3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i="1" spc="3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i="1" spc="3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1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4697" y="2753950"/>
            <a:ext cx="3203027" cy="18001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22584" y="3531710"/>
            <a:ext cx="3638221" cy="204468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8875" y="4840631"/>
            <a:ext cx="3162591" cy="177737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724" y="4154532"/>
            <a:ext cx="2310276" cy="268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647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tapoc.trbo.yandex.net/tapoc_secure_proxy/3a03db9223479a09bb7218747abc8f70?url=http%3A%2F%2Fkingofwallpapers.com%2Fbamboo-wallpapers%2Fbamboo-wallpapers-0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7266"/>
            <a:ext cx="9144001" cy="6846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395985"/>
            <a:ext cx="8856984" cy="800767"/>
          </a:xfrm>
        </p:spPr>
        <p:txBody>
          <a:bodyPr>
            <a:noAutofit/>
          </a:bodyPr>
          <a:lstStyle/>
          <a:p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 –класс «Поделки из бамбука</a:t>
            </a:r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48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859" y="1019179"/>
            <a:ext cx="1173236" cy="158933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4263" y="1289566"/>
            <a:ext cx="1359367" cy="187220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5896" y="756038"/>
            <a:ext cx="1525839" cy="21156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882" y="4549843"/>
            <a:ext cx="1376293" cy="224962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633" y="3222030"/>
            <a:ext cx="1653648" cy="220486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172" y="778603"/>
            <a:ext cx="1473773" cy="196503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3421" y="2965089"/>
            <a:ext cx="2075859" cy="177745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9286" y="3814496"/>
            <a:ext cx="997209" cy="177281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36" y="4422338"/>
            <a:ext cx="1348196" cy="239679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0002" y="1502834"/>
            <a:ext cx="997209" cy="177281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1412" y="3015544"/>
            <a:ext cx="2107550" cy="118549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6180" y="5339806"/>
            <a:ext cx="2678348" cy="150447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65" y="2066826"/>
            <a:ext cx="1106238" cy="196664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450" y="5505658"/>
            <a:ext cx="1824488" cy="136836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7560" y="4204968"/>
            <a:ext cx="1415308" cy="188707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0326" y="1422831"/>
            <a:ext cx="1316190" cy="175492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1938" y="3050148"/>
            <a:ext cx="1328190" cy="1770919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0128" y="1502834"/>
            <a:ext cx="1280741" cy="2276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108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tapoc.trbo.yandex.net/tapoc_secure_proxy/3a03db9223479a09bb7218747abc8f70?url=http%3A%2F%2Fkingofwallpapers.com%2Fbamboo-wallpapers%2Fbamboo-wallpapers-0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6264"/>
            <a:ext cx="9144001" cy="6846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95536" y="332656"/>
            <a:ext cx="7772400" cy="1470025"/>
          </a:xfrm>
        </p:spPr>
        <p:txBody>
          <a:bodyPr>
            <a:noAutofit/>
          </a:bodyPr>
          <a:lstStyle/>
          <a:p>
            <a:pPr algn="l"/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Бамбук-спасение планеты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611560" y="1484784"/>
            <a:ext cx="7160840" cy="5184576"/>
          </a:xfrm>
        </p:spPr>
        <p:txBody>
          <a:bodyPr>
            <a:normAutofit fontScale="47500" lnSpcReduction="20000"/>
          </a:bodyPr>
          <a:lstStyle/>
          <a:p>
            <a:pPr marL="342900" lvl="0" indent="-342900" algn="just" fontAlgn="base">
              <a:lnSpc>
                <a:spcPct val="80000"/>
              </a:lnSpc>
              <a:spcAft>
                <a:spcPct val="0"/>
              </a:spcAft>
            </a:pPr>
            <a:r>
              <a:rPr lang="ru-RU" altLang="ru-RU" sz="19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altLang="ru-RU" sz="19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4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Разумное использование бамбука поможет нам сберечь планету, запросы населения которой всё время возрастают. Прежде всего</a:t>
            </a:r>
          </a:p>
          <a:p>
            <a:pPr marL="514350" indent="-514350" algn="l">
              <a:buAutoNum type="arabicPeriod"/>
            </a:pPr>
            <a:r>
              <a:rPr lang="ru-RU" sz="4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Бамбук является самым быстрорастущим растением на Земле, за час вытягиваясь на 2-3 см</a:t>
            </a:r>
          </a:p>
          <a:p>
            <a:pPr marL="514350" indent="-514350" algn="l">
              <a:buAutoNum type="arabicPeriod"/>
            </a:pPr>
            <a:r>
              <a:rPr lang="ru-RU" sz="4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одного гектара его можно получить примерно в 10 раз больше, чем хлопка.</a:t>
            </a:r>
          </a:p>
          <a:p>
            <a:pPr marL="514350" indent="-514350" algn="l">
              <a:buAutoNum type="arabicPeriod"/>
            </a:pPr>
            <a:r>
              <a:rPr lang="ru-RU" sz="4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выращивания бамбука не нужно много воды, рабочей силы, а главное, химических добавок и пестицидов</a:t>
            </a:r>
          </a:p>
          <a:p>
            <a:pPr marL="514350" indent="-514350" algn="l">
              <a:buFont typeface="Arial" pitchFamily="34" charset="0"/>
              <a:buAutoNum type="arabicPeriod"/>
            </a:pPr>
            <a:r>
              <a:rPr lang="ru-RU" sz="4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Его плантации поглощают примерно впятеро больше углекислого газа, а кислорода выделяют на 35% больше, чем древесные угодья такой же площади</a:t>
            </a:r>
          </a:p>
          <a:p>
            <a:pPr marL="514350" indent="-514350" algn="l">
              <a:buFont typeface="Arial" pitchFamily="34" charset="0"/>
              <a:buAutoNum type="arabicPeriod"/>
            </a:pPr>
            <a:r>
              <a:rPr lang="ru-RU" altLang="ru-RU" sz="4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Утилизированный бамбук разлагается микроорганизмами в почве без ее загрязнения.</a:t>
            </a:r>
          </a:p>
          <a:p>
            <a:pPr marL="514350" indent="-514350" algn="l">
              <a:buAutoNum type="arabicPeriod"/>
            </a:pPr>
            <a:endParaRPr lang="ru-RU" dirty="0" smtClean="0"/>
          </a:p>
          <a:p>
            <a:pPr algn="just"/>
            <a:endParaRPr lang="ru-RU" altLang="ru-RU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7175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tapoc.trbo.yandex.net/tapoc_secure_proxy/3a03db9223479a09bb7218747abc8f70?url=http%3A%2F%2Fkingofwallpapers.com%2Fbamboo-wallpapers%2Fbamboo-wallpapers-0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46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95536" y="-747464"/>
            <a:ext cx="7772400" cy="2550145"/>
          </a:xfrm>
        </p:spPr>
        <p:txBody>
          <a:bodyPr>
            <a:noAutofit/>
          </a:bodyPr>
          <a:lstStyle/>
          <a:p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Выводы: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07504" y="1227134"/>
            <a:ext cx="7992888" cy="5010177"/>
          </a:xfrm>
        </p:spPr>
        <p:txBody>
          <a:bodyPr>
            <a:normAutofit/>
          </a:bodyPr>
          <a:lstStyle/>
          <a:p>
            <a:pPr marL="342900" lvl="0" indent="-342900" algn="l" fontAlgn="base">
              <a:lnSpc>
                <a:spcPct val="80000"/>
              </a:lnSpc>
              <a:spcAft>
                <a:spcPct val="0"/>
              </a:spcAft>
            </a:pPr>
            <a:r>
              <a:rPr lang="ru-RU" sz="21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21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человечество будет более </a:t>
            </a:r>
            <a:r>
              <a:rPr lang="ru-RU" sz="21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разумно использовать уникальные</a:t>
            </a:r>
          </a:p>
          <a:p>
            <a:pPr marL="342900" lvl="0" indent="-342900" algn="l" fontAlgn="base">
              <a:lnSpc>
                <a:spcPct val="80000"/>
              </a:lnSpc>
              <a:spcAft>
                <a:spcPct val="0"/>
              </a:spcAft>
            </a:pPr>
            <a:r>
              <a:rPr lang="ru-RU" sz="21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свойства </a:t>
            </a:r>
            <a:r>
              <a:rPr lang="ru-RU" sz="21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бамбука</a:t>
            </a:r>
            <a:r>
              <a:rPr lang="ru-RU" sz="21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то </a:t>
            </a:r>
            <a:r>
              <a:rPr lang="ru-RU" sz="21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него будет гораздо меньше проблем:</a:t>
            </a:r>
          </a:p>
          <a:p>
            <a:pPr algn="l"/>
            <a:r>
              <a:rPr lang="ru-RU" sz="21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чем больше мы будем носить одежду из бамбуковых тканей, тем больше будут становиться плантации этой травы, а значит, тем  меньше станет парниковых газов и больше кислорода, выделяемого бамбуком в атмосферу,</a:t>
            </a:r>
          </a:p>
          <a:p>
            <a:pPr algn="l"/>
            <a:r>
              <a:rPr lang="ru-RU" sz="21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-меньше вырубать деревьев,</a:t>
            </a:r>
          </a:p>
          <a:p>
            <a:pPr algn="l"/>
            <a:r>
              <a:rPr lang="ru-RU" sz="21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-быть здоровее и красивее,</a:t>
            </a:r>
          </a:p>
          <a:p>
            <a:pPr algn="l"/>
            <a:r>
              <a:rPr lang="ru-RU" sz="21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-не страдать от аллергии,</a:t>
            </a:r>
          </a:p>
          <a:p>
            <a:pPr algn="l"/>
            <a:r>
              <a:rPr lang="ru-RU" sz="21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-увеличить свою работоспособность ,высыпаясь на постели из бамбука,</a:t>
            </a:r>
          </a:p>
          <a:p>
            <a:pPr algn="l"/>
            <a:r>
              <a:rPr lang="ru-RU" sz="21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-чувствуя себя комфортно в одежде из бамбукового волокна.</a:t>
            </a:r>
          </a:p>
        </p:txBody>
      </p:sp>
    </p:spTree>
    <p:extLst>
      <p:ext uri="{BB962C8B-B14F-4D97-AF65-F5344CB8AC3E}">
        <p14:creationId xmlns:p14="http://schemas.microsoft.com/office/powerpoint/2010/main" val="1468136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tapoc.trbo.yandex.net/tapoc_secure_proxy/3a03db9223479a09bb7218747abc8f70?url=http%3A%2F%2Fkingofwallpapers.com%2Fbamboo-wallpapers%2Fbamboo-wallpapers-0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6264"/>
            <a:ext cx="9144001" cy="6846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701316" y="857355"/>
            <a:ext cx="7160840" cy="5184576"/>
          </a:xfrm>
        </p:spPr>
        <p:txBody>
          <a:bodyPr>
            <a:normAutofit/>
          </a:bodyPr>
          <a:lstStyle/>
          <a:p>
            <a:pPr marL="342900" lvl="0" indent="-342900" algn="just" fontAlgn="base">
              <a:lnSpc>
                <a:spcPct val="80000"/>
              </a:lnSpc>
              <a:spcAft>
                <a:spcPct val="0"/>
              </a:spcAft>
            </a:pPr>
            <a:endParaRPr lang="ru-RU" sz="2000" b="1" dirty="0" smtClean="0"/>
          </a:p>
          <a:p>
            <a:pPr marL="342900" lvl="0" indent="-342900" algn="just" fontAlgn="base">
              <a:lnSpc>
                <a:spcPct val="80000"/>
              </a:lnSpc>
              <a:spcAft>
                <a:spcPct val="0"/>
              </a:spcAft>
            </a:pPr>
            <a:endParaRPr lang="ru-RU" sz="2000" b="1" dirty="0"/>
          </a:p>
          <a:p>
            <a:pPr marL="342900" lvl="0" indent="-342900" algn="just" fontAlgn="base">
              <a:lnSpc>
                <a:spcPct val="80000"/>
              </a:lnSpc>
              <a:spcAft>
                <a:spcPct val="0"/>
              </a:spcAft>
            </a:pPr>
            <a:r>
              <a:rPr lang="ru-RU" sz="2000" b="1" dirty="0" smtClean="0"/>
              <a:t>Умейте </a:t>
            </a:r>
            <a:r>
              <a:rPr lang="ru-RU" sz="2000" b="1" dirty="0"/>
              <a:t>видеть и удивляться! Еще не все открыто</a:t>
            </a:r>
            <a:r>
              <a:rPr lang="ru-RU" sz="2000" b="1" dirty="0" smtClean="0"/>
              <a:t>!</a:t>
            </a:r>
          </a:p>
          <a:p>
            <a:pPr marL="342900" lvl="0" indent="-342900" algn="just" fontAlgn="base">
              <a:lnSpc>
                <a:spcPct val="80000"/>
              </a:lnSpc>
              <a:spcAft>
                <a:spcPct val="0"/>
              </a:spcAft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внимание.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606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tapoc.trbo.yandex.net/tapoc_secure_proxy/3a03db9223479a09bb7218747abc8f70?url=http%3A%2F%2Fkingofwallpapers.com%2Fbamboo-wallpapers%2Fbamboo-wallpapers-0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46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95536" y="188640"/>
            <a:ext cx="7772400" cy="1470025"/>
          </a:xfrm>
        </p:spPr>
        <p:txBody>
          <a:bodyPr>
            <a:noAutofit/>
          </a:bodyPr>
          <a:lstStyle/>
          <a:p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использованной литературы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95536" y="1850030"/>
            <a:ext cx="7772400" cy="4675313"/>
          </a:xfrm>
        </p:spPr>
        <p:txBody>
          <a:bodyPr/>
          <a:lstStyle/>
          <a:p>
            <a:pPr algn="l"/>
            <a:r>
              <a:rPr lang="ru-RU" sz="21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Питер </a:t>
            </a:r>
            <a:r>
              <a:rPr lang="ru-RU" sz="21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Мак-Кой. Комнатные растения. Энциклопедия. М.: Изд-во Дом «</a:t>
            </a:r>
            <a:r>
              <a:rPr lang="ru-RU" sz="21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Росмен</a:t>
            </a:r>
            <a:r>
              <a:rPr lang="ru-RU" sz="21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1997.-</a:t>
            </a:r>
            <a:r>
              <a:rPr lang="ru-RU" sz="21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255с</a:t>
            </a:r>
          </a:p>
          <a:p>
            <a:pPr algn="l"/>
            <a:r>
              <a:rPr lang="ru-RU" sz="21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1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</a:t>
            </a:r>
            <a:r>
              <a:rPr lang="ru-RU" sz="21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://</a:t>
            </a:r>
            <a:r>
              <a:rPr lang="en-US" sz="21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olga</a:t>
            </a:r>
            <a:r>
              <a:rPr lang="ru-RU" sz="21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-</a:t>
            </a:r>
            <a:r>
              <a:rPr lang="en-US" sz="21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mir</a:t>
            </a:r>
            <a:r>
              <a:rPr lang="ru-RU" sz="21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.</a:t>
            </a:r>
            <a:r>
              <a:rPr lang="en-US" sz="21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blogspot</a:t>
            </a:r>
            <a:r>
              <a:rPr lang="ru-RU" sz="21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.</a:t>
            </a:r>
            <a:r>
              <a:rPr lang="en-US" sz="21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ru</a:t>
            </a:r>
            <a:r>
              <a:rPr lang="ru-RU" sz="21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/2011/03/</a:t>
            </a:r>
            <a:r>
              <a:rPr lang="en-US" sz="21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blog</a:t>
            </a:r>
            <a:r>
              <a:rPr lang="ru-RU" sz="21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-</a:t>
            </a:r>
            <a:r>
              <a:rPr lang="en-US" sz="21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post</a:t>
            </a:r>
            <a:r>
              <a:rPr lang="ru-RU" sz="21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_30.</a:t>
            </a:r>
            <a:r>
              <a:rPr lang="en-US" sz="21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html</a:t>
            </a:r>
            <a:endParaRPr lang="ru-RU" sz="21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1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Чуб </a:t>
            </a:r>
            <a:r>
              <a:rPr lang="ru-RU" sz="21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В.В., </a:t>
            </a:r>
            <a:r>
              <a:rPr lang="ru-RU" sz="21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Лезина</a:t>
            </a:r>
            <a:r>
              <a:rPr lang="ru-RU" sz="21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К.Д. Полная энциклопедия комнатных растений. – М.: Изд-во ЭКСМО-Пресс, 2002 – 416 с</a:t>
            </a:r>
            <a:r>
              <a:rPr lang="ru-RU" sz="21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/>
            <a:r>
              <a:rPr lang="ru-RU" sz="21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1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1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</a:t>
            </a:r>
            <a:r>
              <a:rPr lang="ru-RU" sz="21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://</a:t>
            </a:r>
            <a:r>
              <a:rPr lang="en-US" sz="21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www</a:t>
            </a:r>
            <a:r>
              <a:rPr lang="ru-RU" sz="21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.</a:t>
            </a:r>
            <a:r>
              <a:rPr lang="en-US" sz="21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bamboopro</a:t>
            </a:r>
            <a:r>
              <a:rPr lang="ru-RU" sz="21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.</a:t>
            </a:r>
            <a:r>
              <a:rPr lang="en-US" sz="2100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ru</a:t>
            </a:r>
            <a:endParaRPr lang="ru-RU" sz="21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21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21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21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21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7048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tapoc.trbo.yandex.net/tapoc_secure_proxy/3a03db9223479a09bb7218747abc8f70?url=http%3A%2F%2Fkingofwallpapers.com%2Fbamboo-wallpapers%2Fbamboo-wallpapers-0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1242"/>
            <a:ext cx="9144001" cy="6846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504055"/>
          </a:xfrm>
        </p:spPr>
        <p:txBody>
          <a:bodyPr>
            <a:noAutofit/>
          </a:bodyPr>
          <a:lstStyle/>
          <a:p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проекта</a:t>
            </a: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539552" y="842333"/>
            <a:ext cx="7344816" cy="5184576"/>
          </a:xfrm>
        </p:spPr>
        <p:txBody>
          <a:bodyPr>
            <a:noAutofit/>
          </a:bodyPr>
          <a:lstStyle/>
          <a:p>
            <a:pPr algn="just"/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1. Экспериментально провести наблюдения за ростом бамбука, его свойствами и использованием в жизни.</a:t>
            </a:r>
          </a:p>
          <a:p>
            <a:pPr algn="just"/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2. Раскрыть тайны бамбука. В чем особенность «бамбука счастья»?</a:t>
            </a:r>
          </a:p>
          <a:p>
            <a:pPr algn="just"/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3.Ознакомиться с литературой связанной с исследуемым предметом.</a:t>
            </a:r>
          </a:p>
          <a:p>
            <a:pPr algn="just"/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4.Составить советы по выращиванию бамбука</a:t>
            </a:r>
          </a:p>
          <a:p>
            <a:pPr algn="just"/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5.Провести мастер-класс для одноклассников на тему «Изготовление изделий из бамбука» 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spc="3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2000" b="1" spc="3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8610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tapoc.trbo.yandex.net/tapoc_secure_proxy/3a03db9223479a09bb7218747abc8f70?url=http%3A%2F%2Fkingofwallpapers.com%2Fbamboo-wallpapers%2Fbamboo-wallpapers-0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46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799" y="478696"/>
            <a:ext cx="7772400" cy="1470025"/>
          </a:xfrm>
        </p:spPr>
        <p:txBody>
          <a:bodyPr>
            <a:normAutofit/>
          </a:bodyPr>
          <a:lstStyle/>
          <a:p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711666" y="1700808"/>
            <a:ext cx="6400800" cy="3744416"/>
          </a:xfrm>
        </p:spPr>
        <p:txBody>
          <a:bodyPr>
            <a:normAutofit/>
          </a:bodyPr>
          <a:lstStyle/>
          <a:p>
            <a:endParaRPr lang="ru-RU" sz="3600" spc="3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Предположим, что выявив удивительные свойства бамбука, возможно жизнь человечества и планеты изменить к лучшему</a:t>
            </a:r>
          </a:p>
        </p:txBody>
      </p:sp>
    </p:spTree>
    <p:extLst>
      <p:ext uri="{BB962C8B-B14F-4D97-AF65-F5344CB8AC3E}">
        <p14:creationId xmlns:p14="http://schemas.microsoft.com/office/powerpoint/2010/main" val="3926342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tapoc.trbo.yandex.net/tapoc_secure_proxy/3a03db9223479a09bb7218747abc8f70?url=http%3A%2F%2Fkingofwallpapers.com%2Fbamboo-wallpapers%2Fbamboo-wallpapers-0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42"/>
            <a:ext cx="9144001" cy="6846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0"/>
            <a:ext cx="7488832" cy="6381327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Научная информация</a:t>
            </a:r>
            <a:b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Бамбук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является вечнозеленым жизнестойким растением семейства Злаковые. 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Родиной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бамбука считается Восточная Азия, однако теперь он широко распространен по всему миру. 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Бамбук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отличается одеревеневшим золотисто-соломенным узловатым стеблем, напоминающим соломину и несущим на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верхушке многочисленные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листья, ветви и цветы в метелках. 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Бамбуку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присущи удивительные свойства: ему не страшны ни влага, ни солнце, ни температурные перепады. А его ростки с легкостью могут пробить даже камень - по этой причине бамбук считается символом неукротимой энергии и силы.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1470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tapoc.trbo.yandex.net/tapoc_secure_proxy/3a03db9223479a09bb7218747abc8f70?url=http%3A%2F%2Fkingofwallpapers.com%2Fbamboo-wallpapers%2Fbamboo-wallpapers-0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6264"/>
            <a:ext cx="9144001" cy="6846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95536" y="332656"/>
            <a:ext cx="7772400" cy="1470025"/>
          </a:xfrm>
        </p:spPr>
        <p:txBody>
          <a:bodyPr>
            <a:noAutofit/>
          </a:bodyPr>
          <a:lstStyle/>
          <a:p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Интересные факты о бамбуке</a:t>
            </a:r>
            <a:b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611560" y="1916832"/>
            <a:ext cx="7160840" cy="4536504"/>
          </a:xfrm>
        </p:spPr>
        <p:txBody>
          <a:bodyPr>
            <a:normAutofit/>
          </a:bodyPr>
          <a:lstStyle/>
          <a:p>
            <a:pPr marL="342900" lvl="0" indent="-342900" algn="just" fontAlgn="base">
              <a:lnSpc>
                <a:spcPct val="80000"/>
              </a:lnSpc>
              <a:spcAft>
                <a:spcPct val="0"/>
              </a:spcAft>
            </a:pPr>
            <a:r>
              <a:rPr lang="ru-RU" altLang="ru-RU" sz="19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altLang="ru-RU" sz="19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1546892"/>
            <a:ext cx="8079904" cy="3379202"/>
          </a:xfrm>
          <a:prstGeom prst="rect">
            <a:avLst/>
          </a:prstGeom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800" y="5112330"/>
            <a:ext cx="3581373" cy="1745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608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tapoc.trbo.yandex.net/tapoc_secure_proxy/3a03db9223479a09bb7218747abc8f70?url=http%3A%2F%2Fkingofwallpapers.com%2Fbamboo-wallpapers%2Fbamboo-wallpapers-0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1242"/>
            <a:ext cx="9144001" cy="6846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420268"/>
            <a:ext cx="7920880" cy="3600401"/>
          </a:xfrm>
        </p:spPr>
        <p:txBody>
          <a:bodyPr>
            <a:noAutofit/>
          </a:bodyPr>
          <a:lstStyle/>
          <a:p>
            <a:pPr algn="l" fontAlgn="base"/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Губительная красота бамбука</a:t>
            </a:r>
            <a:b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Бамбук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имеет одно слабое место — цветение. Это событие вытягивает из корней столько энергии, что растение после цветения погибает.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Это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происходит раз в жизни — у разных сортов это происходит раз в 10, 30, 60 и даже 120 лет.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://i082.radikal.ru/1012/65/79e91d4f4075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273740"/>
            <a:ext cx="3779913" cy="2584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815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tapoc.trbo.yandex.net/tapoc_secure_proxy/3a03db9223479a09bb7218747abc8f70?url=http%3A%2F%2Fkingofwallpapers.com%2Fbamboo-wallpapers%2Fbamboo-wallpapers-0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1242"/>
            <a:ext cx="9144001" cy="6846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988840"/>
            <a:ext cx="5830416" cy="4536504"/>
          </a:xfrm>
        </p:spPr>
        <p:txBody>
          <a:bodyPr>
            <a:noAutofit/>
          </a:bodyPr>
          <a:lstStyle/>
          <a:p>
            <a:pPr algn="l"/>
            <a:r>
              <a:rPr lang="ru-RU" sz="48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Экологичность</a:t>
            </a:r>
            <a:r>
              <a:rPr lang="ru-RU" sz="4000" b="1" i="1" spc="3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i="1" spc="3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i="1" spc="3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i="1" spc="3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  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Поскольку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бамбук самое быстрорастущее растение, выращивают без использования удобрений. Быстрый рост бамбука и его короткий срок «превращения» в сырье, пригородное для использования (3-5 лет) не дают возможности вредным веществам накапливаться в его древесине. Отсутствие в окружающей природной среде насекомых и сельскохозяйственных вредителей, поедающих бамбук, позволяют отнести бамбуковые ткани к </a:t>
            </a:r>
            <a:r>
              <a:rPr lang="ru-RU" sz="2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экологичным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материалам. 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000" i="1" spc="300" dirty="0" smtClean="0"/>
              <a:t/>
            </a:r>
            <a:br>
              <a:rPr lang="ru-RU" sz="2000" i="1" spc="300" dirty="0" smtClean="0"/>
            </a:b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318130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1542</TotalTime>
  <Words>1051</Words>
  <Application>Microsoft Office PowerPoint</Application>
  <PresentationFormat>Экран (4:3)</PresentationFormat>
  <Paragraphs>148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Тема: «Это загадочное растение – Бамбук»</vt:lpstr>
      <vt:lpstr>Актуальность</vt:lpstr>
      <vt:lpstr>Цель проекта:</vt:lpstr>
      <vt:lpstr>Задачи проекта</vt:lpstr>
      <vt:lpstr>Гипотеза</vt:lpstr>
      <vt:lpstr> Научная информация     Бамбук является вечнозеленым жизнестойким растением семейства Злаковые.     Родиной бамбука считается Восточная Азия, однако теперь он широко распространен по всему миру.     Бамбук отличается одеревеневшим золотисто-соломенным узловатым стеблем, напоминающим соломину и несущим на верхушке многочисленные листья, ветви и цветы в метелках.     Бамбуку присущи удивительные свойства: ему не страшны ни влага, ни солнце, ни температурные перепады. А его ростки с легкостью могут пробить даже камень - по этой причине бамбук считается символом неукротимой энергии и силы. </vt:lpstr>
      <vt:lpstr>Интересные факты о бамбуке </vt:lpstr>
      <vt:lpstr>Губительная красота бамбука    Бамбук имеет одно слабое место — цветение. Это событие вытягивает из корней столько энергии, что растение после цветения погибает.    Это происходит раз в жизни — у разных сортов это происходит раз в 10, 30, 60 и даже 120 лет. </vt:lpstr>
      <vt:lpstr>Экологичность      Поскольку бамбук самое быстрорастущее растение, выращивают без использования удобрений. Быстрый рост бамбука и его короткий срок «превращения» в сырье, пригородное для использования (3-5 лет) не дают возможности вредным веществам накапливаться в его древесине. Отсутствие в окружающей природной среде насекомых и сельскохозяйственных вредителей, поедающих бамбук, позволяют отнести бамбуковые ткани к экологичным материалам.          </vt:lpstr>
      <vt:lpstr>Кто любит бамбук</vt:lpstr>
      <vt:lpstr>Презентация PowerPoint</vt:lpstr>
      <vt:lpstr>Бамбук первооткрыватель   </vt:lpstr>
      <vt:lpstr>    </vt:lpstr>
      <vt:lpstr>     </vt:lpstr>
      <vt:lpstr>Паропроницаемость Объект: 1. Бамбуковая ткань 2. Хлопковая ткань 3. Синтетика 4. Вискоза Последовательность: 1. Наливаем кипяток в 4 стакана 2. Кладем сверху ткань 3. Накрываем сверху прозрачной кружкой 4. Наблюдаем Быстрее всего запотел и стал образовывать конденсат 1.Хлопок 2.Бамбук 3.Вискоза 4.Синтетика Вывод: бамбуковая ткань хорошо проводит воздух, следовательно, кожа в такой одежде будет дышать.</vt:lpstr>
      <vt:lpstr> Окрашиваемость       </vt:lpstr>
      <vt:lpstr> Влагоиспаряемость  Объект: 1. Бамбуковая ткань 2. Хлопковая ткань  Вывод: Через 20 минут проверили насколько высохла каждая ткань, путем промокания салфетки. Салфетка от бамбука почти не намокла в отличии от салфетки намоченной хлопком. Также видно что салфетка от хлопка сильно окрасилась.       </vt:lpstr>
      <vt:lpstr>Цветостойкость  Объект: 1. Бамбуковая ткань 2. Синтетика 3. Хлопок 4. Вискоза Последовательность: 1. Наливаем кипяток в 4 стакана 2. Окунаем каждую ткань в воду 3. Отжимаем в прозрачной кружке 4. Сравниваем Результат:  1. Бамбуковая вода стала мутной, но не окрасилась 2. Вода от синтетики сильно окрасилась и дала осадок 3. Хлопковая вода осталась прозрачной 4. Вода от вискозы слегка помутнела и немного окрасилась Вывод: Одежда и изделия из бамбуковой ткани обладают повышенной устойчивостью к стирке. Они сохраняют свой цвет даже после многократных стирок.  </vt:lpstr>
      <vt:lpstr>Впитываемость   Объект: 1. Бамбуковая ткань 2. Синтетика 3. Хлопок 4. Вискоза Последовательность: 1. Наливаем столовую ложку воды на ткань 2. Считаем сколько времени необходимо воде просочится Результат:  1. Бамбук – 11 сек. 2. Синтетика – 10 сек. 3. Хлопок – 26 сек. 4. Вискоза – 2 минуты  Вывод: Бамбуковое волокно быстро впитывает воду</vt:lpstr>
      <vt:lpstr>Растяжение волокна  Объект: 1. Бамбуковая ткань 2. Синтетика 3. Хлопок 4. Вискоза  Последовательность: 1.Поочередно максимально растягиваем каждую ткань   Результат:  1. Вискоза- увеличилась на  15 см 2. Синтетика- на 10 см 3. Бамбук-на 4 см 4. Хлопок-на 3 см  Вывод: Бамбуковое волокно прочное и с трудом растягивается</vt:lpstr>
      <vt:lpstr>Несминаемость Объект: 1. Хлопок 2. бамбук 3. синтетика 4. Вискоза Последовательность: 1.Поочередно максимально сминаем ткань Результат:  1. Бамбуковая ткань сильно смялась,но за 15 секунд приняла первоначальную форму 2. Синтетика не смялась 3. Хлопок смялся сильно и обратно не разгладился 4. Вискоза не смялась Вывод: Бамбуковое волокно очень плотное, благодаря чему одежда не мнется</vt:lpstr>
      <vt:lpstr>Антистатичность  Объект: 1. Бамбуковая ткань 2. Хлопковая ткань 3. Синтетика 4. Вискоза Последовательность: Трем каждую ткань о волосы и отводим на определенное расстояние. Если волосы поднимаются, значит, статика есть  Вывод: бамбуковая ткань  образует, как и все, статическое напряжение</vt:lpstr>
      <vt:lpstr>Прочность </vt:lpstr>
      <vt:lpstr>Гипоаллергенность</vt:lpstr>
      <vt:lpstr>Красота и эстетика</vt:lpstr>
      <vt:lpstr>           Бамбук в легендах и мифах</vt:lpstr>
      <vt:lpstr>       «Бамбук счастья»               2 стебля-счастливый брак,  3 стеблей-счастье,                       5 стеблей- денежный прирост ,                       7 стеблей-здоровье,долголетие,                     8 стеблей-удача во всех делах.  </vt:lpstr>
      <vt:lpstr>Советы от   специалиста</vt:lpstr>
      <vt:lpstr>Как я вырастила бамбук в домашних условиях  </vt:lpstr>
      <vt:lpstr>Опрос одноклассников  </vt:lpstr>
      <vt:lpstr>            Поделки из бамбука 1. Натягиваем бамбуковую основу на бамбуковые стволы 2. Делаем рамку с помощью веревки 3. Рисуем картину 4. Фиксируем картину  на полученную рамку.  </vt:lpstr>
      <vt:lpstr>Мастер –класс «Поделки из бамбука»</vt:lpstr>
      <vt:lpstr>Бамбук-спасение планеты</vt:lpstr>
      <vt:lpstr>Выводы:</vt:lpstr>
      <vt:lpstr>Презентация PowerPoint</vt:lpstr>
      <vt:lpstr>Список использованной литературы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Евланенкова Наталья Ивановна</dc:creator>
  <cp:lastModifiedBy>Наталья</cp:lastModifiedBy>
  <cp:revision>151</cp:revision>
  <dcterms:created xsi:type="dcterms:W3CDTF">2016-12-07T11:53:18Z</dcterms:created>
  <dcterms:modified xsi:type="dcterms:W3CDTF">2017-09-30T06:00:22Z</dcterms:modified>
</cp:coreProperties>
</file>