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sldIdLst>
    <p:sldId id="256" r:id="rId2"/>
    <p:sldId id="268" r:id="rId3"/>
    <p:sldId id="269" r:id="rId4"/>
    <p:sldId id="271" r:id="rId5"/>
    <p:sldId id="273" r:id="rId6"/>
    <p:sldId id="276" r:id="rId7"/>
    <p:sldId id="278" r:id="rId8"/>
    <p:sldId id="275" r:id="rId9"/>
    <p:sldId id="274" r:id="rId10"/>
    <p:sldId id="267" r:id="rId11"/>
    <p:sldId id="277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832" autoAdjust="0"/>
  </p:normalViewPr>
  <p:slideViewPr>
    <p:cSldViewPr>
      <p:cViewPr>
        <p:scale>
          <a:sx n="109" d="100"/>
          <a:sy n="109" d="100"/>
        </p:scale>
        <p:origin x="-1590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7BEA-9C31-48A6-A4E0-C6088D61831D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CDA2-2EC9-456A-A23C-4251014902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7BEA-9C31-48A6-A4E0-C6088D61831D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CDA2-2EC9-456A-A23C-425101490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7BEA-9C31-48A6-A4E0-C6088D61831D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CDA2-2EC9-456A-A23C-425101490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7BEA-9C31-48A6-A4E0-C6088D61831D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CDA2-2EC9-456A-A23C-425101490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7BEA-9C31-48A6-A4E0-C6088D61831D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1B5CDA2-2EC9-456A-A23C-425101490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7BEA-9C31-48A6-A4E0-C6088D61831D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CDA2-2EC9-456A-A23C-425101490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7BEA-9C31-48A6-A4E0-C6088D61831D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CDA2-2EC9-456A-A23C-425101490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7BEA-9C31-48A6-A4E0-C6088D61831D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CDA2-2EC9-456A-A23C-425101490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7BEA-9C31-48A6-A4E0-C6088D61831D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CDA2-2EC9-456A-A23C-425101490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7BEA-9C31-48A6-A4E0-C6088D61831D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CDA2-2EC9-456A-A23C-425101490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7BEA-9C31-48A6-A4E0-C6088D61831D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CDA2-2EC9-456A-A23C-425101490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B9E7BEA-9C31-48A6-A4E0-C6088D61831D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1B5CDA2-2EC9-456A-A23C-425101490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+mn-lt"/>
              </a:rPr>
              <a:t>Старинные  меры  длины и площади</a:t>
            </a:r>
            <a:endParaRPr lang="ru-RU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60032" y="4293096"/>
            <a:ext cx="3952528" cy="223224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Выполнили ученицы 6 класса</a:t>
            </a:r>
          </a:p>
          <a:p>
            <a:r>
              <a:rPr lang="ru-RU" dirty="0" smtClean="0"/>
              <a:t> МБОУ «СОШ № 15 </a:t>
            </a:r>
            <a:r>
              <a:rPr lang="ru-RU" dirty="0" err="1" smtClean="0"/>
              <a:t>п.Березайка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Прокофьева Надежда</a:t>
            </a:r>
          </a:p>
          <a:p>
            <a:r>
              <a:rPr lang="ru-RU" dirty="0" smtClean="0"/>
              <a:t>Нилова Надежда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579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7544" y="1052736"/>
          <a:ext cx="7992888" cy="1368152"/>
        </p:xfrm>
        <a:graphic>
          <a:graphicData uri="http://schemas.openxmlformats.org/drawingml/2006/table">
            <a:tbl>
              <a:tblPr/>
              <a:tblGrid>
                <a:gridCol w="2160240"/>
                <a:gridCol w="2376264"/>
                <a:gridCol w="3456384"/>
              </a:tblGrid>
              <a:tr h="502019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длина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ширина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площадь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6133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8м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6м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48м</a:t>
                      </a:r>
                      <a:r>
                        <a:rPr lang="ru-RU" sz="24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= 480000см</a:t>
                      </a:r>
                      <a:r>
                        <a:rPr lang="ru-RU" sz="24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313644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Площадь кабинета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83568" y="3573016"/>
          <a:ext cx="7920879" cy="2736304"/>
        </p:xfrm>
        <a:graphic>
          <a:graphicData uri="http://schemas.openxmlformats.org/drawingml/2006/table">
            <a:tbl>
              <a:tblPr/>
              <a:tblGrid>
                <a:gridCol w="989799"/>
                <a:gridCol w="989799"/>
                <a:gridCol w="989799"/>
                <a:gridCol w="989799"/>
                <a:gridCol w="989799"/>
                <a:gridCol w="990628"/>
                <a:gridCol w="990628"/>
                <a:gridCol w="990628"/>
              </a:tblGrid>
              <a:tr h="1521147">
                <a:tc>
                  <a:txBody>
                    <a:bodyPr/>
                    <a:lstStyle/>
                    <a:p>
                      <a:pPr marL="71755" marR="71755" indent="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кв.верста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десятина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копна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кв.сажень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кв.аршин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кв.фут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кв.вершок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кв.дюйм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157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0,00042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0,0044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0,044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10,5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94,9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51668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24371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74400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2524966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Площадь кабинета в старинных мерах площади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860542"/>
            <a:ext cx="867645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Заключение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 Гипотеза подтвердилась. Данная работа позволила изучить  и  проанализировать  литературу по теме  измерения в древности; старинные русские меры длины и площади . Выяснили, что соотношения между единицами мер были самые разнообразные.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67544" y="1371600"/>
            <a:ext cx="8280920" cy="18288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+mn-lt"/>
              </a:rPr>
              <a:t>Спасибо за внимание!</a:t>
            </a:r>
            <a:endParaRPr lang="ru-RU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5139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291798"/>
            <a:ext cx="828092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ЦЕЛЬ РАБОТЫ: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изучить старинные русские меры, установить зависимость между старинными мерами  длины и площади.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51520" y="2191798"/>
            <a:ext cx="835292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ОБЪЕКТ ИССЛЕДОВАНИЯ: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 меры длины и площади.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dirty="0" smtClean="0">
              <a:cs typeface="Arial" pitchFamily="34" charset="0"/>
            </a:endParaRP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67544" y="3734827"/>
            <a:ext cx="8424936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ПРЕДМЕТ ИССЛЕДОВАНИЯ: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 измерение роста учащегося 6 класса и площади классного кабинета.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23528" y="875082"/>
            <a:ext cx="849694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ГИПОТЕЗА: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504D"/>
                </a:solidFill>
                <a:effectLst/>
                <a:ea typeface="Times New Roman" pitchFamily="18" charset="0"/>
                <a:cs typeface="Arial" pitchFamily="34" charset="0"/>
              </a:rPr>
              <a:t>  </a:t>
            </a:r>
            <a:r>
              <a:rPr lang="ru-RU" sz="3200" dirty="0" smtClean="0">
                <a:ea typeface="Times New Roman" pitchFamily="18" charset="0"/>
                <a:cs typeface="Arial" pitchFamily="34" charset="0"/>
              </a:rPr>
              <a:t>д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анная работа позволит изучить  и  проанализировать  литературу по теме  измерения в древности; старинные русские меры длины и площади  ; выяснить, что соотношения между единицами мер были самые разнообразные.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88640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Старинные меры длины</a:t>
            </a:r>
            <a:endParaRPr lang="ru-RU" dirty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7649" name="Object 1"/>
          <p:cNvGraphicFramePr>
            <a:graphicFrameLocks noChangeAspect="1"/>
          </p:cNvGraphicFramePr>
          <p:nvPr/>
        </p:nvGraphicFramePr>
        <p:xfrm>
          <a:off x="1187624" y="620688"/>
          <a:ext cx="5904656" cy="5904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0" name="Изображение" r:id="rId3" imgW="5714286" imgH="5714286" progId="StaticDib">
                  <p:embed/>
                </p:oleObj>
              </mc:Choice>
              <mc:Fallback>
                <p:oleObj name="Изображение" r:id="rId3" imgW="5714286" imgH="5714286" progId="StaticDib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620688"/>
                        <a:ext cx="5904656" cy="59046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0" y="34199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Практическая работа  состоит в следующем: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539552" y="954350"/>
            <a:ext cx="8604448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1. </a:t>
            </a:r>
            <a:r>
              <a:rPr lang="ru-RU" sz="2800" dirty="0" smtClean="0">
                <a:ea typeface="Times New Roman" pitchFamily="18" charset="0"/>
                <a:cs typeface="Arial" pitchFamily="34" charset="0"/>
              </a:rPr>
              <a:t>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змерить  мой рост на данный момент времени;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7584" y="2060848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539552" y="1599547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ea typeface="Times New Roman" pitchFamily="18" charset="0"/>
                <a:cs typeface="Arial" pitchFamily="34" charset="0"/>
              </a:rPr>
              <a:t>2. 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ыразили его в сантиметрах –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x100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611560" y="501138"/>
            <a:ext cx="9446840" cy="630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перст - : 2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                           вершок - : 4,4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                           пядь  - : 17,8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                           шаг - : 71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                           ладонь - : 7,3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                           косой сажени  -  : 248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                           маховой сажени  -  : 176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                           аршинах  -   : 71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                           футах  -  : 30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                           дюймах  –  : 2,5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                           локтях  -  : 45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         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19797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Рост в старинных мерах длины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1772816"/>
          <a:ext cx="8712971" cy="3816424"/>
        </p:xfrm>
        <a:graphic>
          <a:graphicData uri="http://schemas.openxmlformats.org/drawingml/2006/table">
            <a:tbl>
              <a:tblPr/>
              <a:tblGrid>
                <a:gridCol w="669598"/>
                <a:gridCol w="670508"/>
                <a:gridCol w="568612"/>
                <a:gridCol w="596818"/>
                <a:gridCol w="715086"/>
                <a:gridCol w="596818"/>
                <a:gridCol w="874299"/>
                <a:gridCol w="670508"/>
                <a:gridCol w="720546"/>
                <a:gridCol w="715998"/>
                <a:gridCol w="573164"/>
                <a:gridCol w="670508"/>
                <a:gridCol w="670508"/>
              </a:tblGrid>
              <a:tr h="2694536"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м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см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перст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вершок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пядь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шаг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ладонь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косая сажень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маховая сажень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аршин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фут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дюйм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локоть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888"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1,54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154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77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35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8</a:t>
                      </a:r>
                      <a:r>
                        <a:rPr lang="en-US" sz="140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ru-RU" sz="1400">
                          <a:latin typeface="Times New Roman"/>
                          <a:ea typeface="Times New Roman"/>
                        </a:rPr>
                        <a:t>65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2,</a:t>
                      </a:r>
                      <a:r>
                        <a:rPr lang="ru-RU" sz="140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21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en-US" sz="1400">
                          <a:latin typeface="Times New Roman"/>
                          <a:ea typeface="Times New Roman"/>
                        </a:rPr>
                        <a:t>,8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en-US" sz="1400">
                          <a:latin typeface="Times New Roman"/>
                          <a:ea typeface="Times New Roman"/>
                        </a:rPr>
                        <a:t>,8</a:t>
                      </a:r>
                      <a:r>
                        <a:rPr lang="ru-RU" sz="140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en-US" sz="1400">
                          <a:latin typeface="Times New Roman"/>
                          <a:ea typeface="Times New Roman"/>
                        </a:rPr>
                        <a:t>,17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,4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61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,6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,4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0" y="86479"/>
            <a:ext cx="896448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Старинные меры площади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Для определения величины земельных участков нашими предками были придуманы некоторые эталоны . Это старинные меры измерения площади, среди которых: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179512" y="2503349"/>
            <a:ext cx="8712968" cy="32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Arial" pitchFamily="34" charset="0"/>
            </a:endParaRP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Квадратная верста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. </a:t>
            </a:r>
            <a:endParaRPr lang="ru-RU" sz="2800" dirty="0" smtClean="0"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Десятина.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Местами  десятину называлась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коробьей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.</a:t>
            </a:r>
          </a:p>
          <a:p>
            <a:pPr lvl="0" indent="4572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ea typeface="Calibri" pitchFamily="34" charset="0"/>
                <a:cs typeface="Arial" pitchFamily="34" charset="0"/>
              </a:rPr>
              <a:t>Четверть</a:t>
            </a:r>
            <a:r>
              <a:rPr lang="ru-RU" sz="2400" dirty="0" smtClean="0">
                <a:ea typeface="Calibri" pitchFamily="34" charset="0"/>
                <a:cs typeface="Arial" pitchFamily="34" charset="0"/>
              </a:rPr>
              <a:t> - эта мера пахотных земель была единицей, представлявшей собой половину десятины.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 </a:t>
            </a:r>
          </a:p>
          <a:p>
            <a:pPr lvl="0" indent="4572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ea typeface="Calibri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ea typeface="Calibri" pitchFamily="34" charset="0"/>
                <a:cs typeface="Arial" pitchFamily="34" charset="0"/>
              </a:rPr>
              <a:t>Соха</a:t>
            </a:r>
            <a:r>
              <a:rPr lang="ru-RU" sz="2400" dirty="0" smtClean="0">
                <a:ea typeface="Calibri" pitchFamily="34" charset="0"/>
                <a:cs typeface="Arial" pitchFamily="34" charset="0"/>
              </a:rPr>
              <a:t> - эта единица измерения площади.  Ее использовали как налоговую единицу земли 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Arial" pitchFamily="34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79512" y="561129"/>
            <a:ext cx="871296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Русские меры площади: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1 кв. верста = 250 000 кв. саженям = 1,1381 км</a:t>
            </a:r>
            <a:r>
              <a:rPr kumimoji="0" lang="ru-RU" sz="2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1 десятина=2400 кв.саженям =10 925,4 м</a:t>
            </a:r>
            <a:r>
              <a:rPr kumimoji="0" lang="ru-RU" sz="2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 =1,0925 га.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1 четверть = ½ десятины = 1200 кв. саженям =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5462,7 м</a:t>
            </a:r>
            <a:r>
              <a:rPr kumimoji="0" lang="ru-RU" sz="2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 = 0,54627 га.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1 копна = 0,1 десятины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1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кв.сажень=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 9 кв. аршинам =49 кв.футам=4,5522 м</a:t>
            </a:r>
            <a:r>
              <a:rPr kumimoji="0" lang="ru-RU" sz="2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1 кв. аршин = 256 кв. вершкам = 784 кв. дюймам = 0,5058 м</a:t>
            </a:r>
            <a:r>
              <a:rPr kumimoji="0" lang="ru-RU" sz="2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1 кв. фут = 144 кв. дюймам = 0,0929 м</a:t>
            </a:r>
            <a:r>
              <a:rPr kumimoji="0" lang="ru-RU" sz="2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1 кв. вершок = 19,6958 см</a:t>
            </a:r>
            <a:r>
              <a:rPr kumimoji="0" lang="ru-RU" sz="2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1 кв. дюйм =  6,4516 см</a:t>
            </a:r>
            <a:r>
              <a:rPr kumimoji="0" lang="ru-RU" sz="2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404665"/>
            <a:ext cx="53103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Практическая часть: измерение площади кабинета</a:t>
            </a:r>
            <a:endParaRPr lang="ru-RU" sz="3200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425137"/>
            <a:ext cx="9144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Практическая работа состоит  в следующем: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измерить  длину и ширину классного кабинета, найти его площадь;</a:t>
            </a:r>
            <a:endParaRPr lang="ru-RU" sz="2800" dirty="0" smtClean="0"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выразили ее в  кв. сантиметрах –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X100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914400" y="2996146"/>
            <a:ext cx="668193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Arial" pitchFamily="34" charset="0"/>
              </a:rPr>
              <a:t>кв. верста - : 11381000000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Arial" pitchFamily="34" charset="0"/>
              </a:rPr>
              <a:t>                     десятина - : 10925400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Arial" pitchFamily="34" charset="0"/>
              </a:rPr>
              <a:t>0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                    копне - : 10925400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Arial" pitchFamily="34" charset="0"/>
              </a:rPr>
              <a:t>                     кв. сажень - : 45522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           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Arial" pitchFamily="34" charset="0"/>
              </a:rPr>
              <a:t> кв. аршин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 - : 5058        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Arial" pitchFamily="34" charset="0"/>
              </a:rPr>
              <a:t>                       кв. фут - : 9,29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Arial" pitchFamily="34" charset="0"/>
              </a:rPr>
              <a:t>                       кв. вершок  - : 19,6958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Arial" pitchFamily="34" charset="0"/>
              </a:rPr>
              <a:t>                       кв. дюйм - : 6,4516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174</TotalTime>
  <Words>559</Words>
  <Application>Microsoft Office PowerPoint</Application>
  <PresentationFormat>Экран (4:3)</PresentationFormat>
  <Paragraphs>117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Апекс</vt:lpstr>
      <vt:lpstr>Изображение</vt:lpstr>
      <vt:lpstr>Старинные  меры  длины и площади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Старинные русские меры  длины.</dc:title>
  <dc:creator>эксперт</dc:creator>
  <cp:lastModifiedBy>Наталья</cp:lastModifiedBy>
  <cp:revision>22</cp:revision>
  <dcterms:created xsi:type="dcterms:W3CDTF">2017-04-01T12:42:49Z</dcterms:created>
  <dcterms:modified xsi:type="dcterms:W3CDTF">2017-10-02T09:20:31Z</dcterms:modified>
</cp:coreProperties>
</file>