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3" r:id="rId28"/>
    <p:sldId id="284" r:id="rId29"/>
    <p:sldId id="286" r:id="rId30"/>
    <p:sldId id="287" r:id="rId31"/>
    <p:sldId id="28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1C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2550" y="-6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не знаю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16</c:v>
                </c:pt>
                <c:pt idx="1">
                  <c:v>7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explosion val="23"/>
          <c:cat>
            <c:strRef>
              <c:f>Лист1!$A$24:$A$25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Лист1!$B$24:$B$25</c:f>
              <c:numCache>
                <c:formatCode>General</c:formatCode>
                <c:ptCount val="2"/>
                <c:pt idx="0">
                  <c:v>7</c:v>
                </c:pt>
                <c:pt idx="1">
                  <c:v>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5C567-C845-4A91-BD7D-17C7A95F16D8}" type="datetimeFigureOut">
              <a:rPr lang="ru-RU" smtClean="0"/>
              <a:t>02.10.2017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69AA44-0100-481A-B2D3-ADDF988E6D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190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9AA44-0100-481A-B2D3-ADDF988E6DF9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280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251C0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815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610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536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119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251C0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75114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058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958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706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181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55763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28821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224" y="4540363"/>
            <a:ext cx="2438079" cy="217362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037" y="21084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5E60A-8DF0-456F-815E-B4D304CB0C0E}" type="datetimeFigureOut">
              <a:rPr lang="ru-RU" smtClean="0"/>
              <a:t>02.10.2017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234BB-F79D-43D4-BF33-402CF4B131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27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all" spc="0">
          <a:ln w="9000" cmpd="sng">
            <a:solidFill>
              <a:schemeClr val="accent4">
                <a:shade val="50000"/>
                <a:satMod val="120000"/>
              </a:schemeClr>
            </a:solidFill>
            <a:prstDash val="solid"/>
          </a:ln>
          <a:solidFill>
            <a:schemeClr val="accent4">
              <a:lumMod val="50000"/>
            </a:schemeClr>
          </a:solidFill>
          <a:effectLst>
            <a:reflection blurRad="12700" stA="28000" endPos="45000" dist="10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251C0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251C0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251C0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251C0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251C0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kipedia.org/wiki/&#1040;&#1093;&#1072;&#1090;&#1080;&#1085;&#1072;_&#1075;&#1080;&#1075;&#1072;&#1085;&#1090;&#1089;&#1082;&#1072;&#1103;/" TargetMode="External"/><Relationship Id="rId2" Type="http://schemas.openxmlformats.org/officeDocument/2006/relationships/hyperlink" Target="http://www.rama909.livejournal.com/7525868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nfourok.ru/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268760"/>
            <a:ext cx="7772400" cy="1470025"/>
          </a:xfrm>
        </p:spPr>
        <p:txBody>
          <a:bodyPr>
            <a:normAutofit/>
          </a:bodyPr>
          <a:lstStyle/>
          <a:p>
            <a:r>
              <a:rPr lang="ru-RU" dirty="0" smtClean="0"/>
              <a:t>Улитка ахатина – питомец на ладони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4797152"/>
            <a:ext cx="4896544" cy="1800200"/>
          </a:xfrm>
        </p:spPr>
        <p:txBody>
          <a:bodyPr>
            <a:normAutofit/>
          </a:bodyPr>
          <a:lstStyle/>
          <a:p>
            <a:pPr algn="r"/>
            <a:r>
              <a:rPr lang="ru-RU" sz="1600" dirty="0" smtClean="0">
                <a:solidFill>
                  <a:schemeClr val="accent3"/>
                </a:solidFill>
              </a:rPr>
              <a:t>Выполнила:  ученица </a:t>
            </a:r>
            <a:r>
              <a:rPr lang="en-US" sz="1600" smtClean="0">
                <a:solidFill>
                  <a:schemeClr val="accent3"/>
                </a:solidFill>
              </a:rPr>
              <a:t>3</a:t>
            </a:r>
            <a:r>
              <a:rPr lang="ru-RU" sz="1600" smtClean="0">
                <a:solidFill>
                  <a:schemeClr val="accent3"/>
                </a:solidFill>
              </a:rPr>
              <a:t> </a:t>
            </a:r>
            <a:r>
              <a:rPr lang="ru-RU" sz="1600" dirty="0" smtClean="0">
                <a:solidFill>
                  <a:schemeClr val="accent3"/>
                </a:solidFill>
              </a:rPr>
              <a:t>«А» класса  МАОУ СОШ №15</a:t>
            </a:r>
          </a:p>
          <a:p>
            <a:pPr algn="r"/>
            <a:r>
              <a:rPr lang="ru-RU" sz="1600" dirty="0" smtClean="0">
                <a:solidFill>
                  <a:schemeClr val="accent3"/>
                </a:solidFill>
              </a:rPr>
              <a:t>Сазонова Елизавета</a:t>
            </a:r>
          </a:p>
          <a:p>
            <a:pPr algn="r"/>
            <a:r>
              <a:rPr lang="ru-RU" sz="1600" dirty="0" smtClean="0">
                <a:solidFill>
                  <a:schemeClr val="accent3"/>
                </a:solidFill>
              </a:rPr>
              <a:t>Руководитель:  Логик Надежда Александровна</a:t>
            </a:r>
            <a:endParaRPr lang="ru-RU" sz="16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49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Улитка в домашних условиях:</a:t>
            </a:r>
            <a:br>
              <a:rPr lang="ru-RU" dirty="0" smtClean="0"/>
            </a:br>
            <a:r>
              <a:rPr lang="ru-RU" sz="2200" dirty="0" smtClean="0"/>
              <a:t>что необходимо  для террариума?</a:t>
            </a: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8669" y="1772816"/>
            <a:ext cx="3384376" cy="93610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4800" dirty="0" smtClean="0"/>
              <a:t>Кокосовая койра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4230" y="1354876"/>
            <a:ext cx="2060178" cy="2060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306960"/>
            <a:ext cx="2216188" cy="221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19736" y="3091889"/>
            <a:ext cx="44311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Аквариум с крышкой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4428400"/>
            <a:ext cx="4661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Миски для купания и еды</a:t>
            </a:r>
            <a:endParaRPr lang="ru-RU" sz="3200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4230" y="3921909"/>
            <a:ext cx="2757326" cy="2757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38923" y="5733256"/>
            <a:ext cx="21515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 smtClean="0">
                <a:solidFill>
                  <a:prstClr val="black"/>
                </a:solidFill>
              </a:rPr>
              <a:t>Вода </a:t>
            </a:r>
            <a:endParaRPr lang="ru-RU" sz="3200" dirty="0">
              <a:solidFill>
                <a:prstClr val="black"/>
              </a:solidFill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3568" y="5013175"/>
            <a:ext cx="1058711" cy="1746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37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Улитка в домашних условиях:</a:t>
            </a:r>
            <a:br>
              <a:rPr lang="ru-RU" sz="40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</a:br>
            <a:r>
              <a:rPr lang="ru-RU" sz="3600" dirty="0" smtClean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питание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Основная еда овощи и фрукты</a:t>
            </a:r>
            <a:endParaRPr lang="ru-RU" b="1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2204863"/>
            <a:ext cx="2664296" cy="199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0503" y="2218901"/>
            <a:ext cx="1143000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 descr="http://cdn01.ru/files/users/images/0d/2f/0d2f5c9ac8d0e6e8fa6bcd5dcc0bb218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5285" y="2420888"/>
            <a:ext cx="2679041" cy="17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4284678"/>
            <a:ext cx="2592288" cy="2073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0180" y="4171500"/>
            <a:ext cx="3276194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8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Улитка в домашних условиях:</a:t>
            </a:r>
            <a:b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</a:br>
            <a:r>
              <a:rPr lang="ru-RU" sz="3200" dirty="0" smtClean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питание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7983" y="1412776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 smtClean="0"/>
              <a:t>Необходимые подкормки</a:t>
            </a:r>
          </a:p>
          <a:p>
            <a:r>
              <a:rPr lang="ru-RU" dirty="0" smtClean="0"/>
              <a:t>Панцирь каракатицы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r>
              <a:rPr lang="ru-RU" dirty="0" smtClean="0"/>
              <a:t>Гаммарус  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Минеральная подкормка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9818" y="1988840"/>
            <a:ext cx="3107765" cy="1202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3162409"/>
            <a:ext cx="1752848" cy="1314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4509547"/>
            <a:ext cx="2448272" cy="2253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03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Улитка в домашних условиях:</a:t>
            </a:r>
            <a:b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</a:br>
            <a:r>
              <a:rPr lang="ru-RU" sz="32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питание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Противопоказано и опасно для жизни улиток</a:t>
            </a:r>
          </a:p>
          <a:p>
            <a:pPr algn="ctr"/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2111895"/>
            <a:ext cx="8208912" cy="4746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877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Улитка от яйца до взрослой особи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Мои питомцы </a:t>
            </a:r>
            <a:endParaRPr lang="ru-RU" dirty="0"/>
          </a:p>
        </p:txBody>
      </p:sp>
      <p:pic>
        <p:nvPicPr>
          <p:cNvPr id="1026" name="Picture 2" descr="C:\Users\Евгений\Desktop\Фото УЛИТОК\IMG_256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052736"/>
            <a:ext cx="3717032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Евгений\Desktop\Фото УЛИТОК\DSC_522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200" y="2348880"/>
            <a:ext cx="4572000" cy="302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2281" y="5606775"/>
            <a:ext cx="62662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В среднем каждая улитка 15 </a:t>
            </a:r>
            <a:r>
              <a:rPr lang="ru-RU" sz="3600" dirty="0" err="1" smtClean="0"/>
              <a:t>с</a:t>
            </a:r>
            <a:r>
              <a:rPr lang="ru-RU" b="1" dirty="0" err="1" smtClean="0"/>
              <a:t>М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193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Улитка от яйца до взрослой особи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/>
              <a:t>Первая кладка яиц и </a:t>
            </a:r>
            <a:r>
              <a:rPr lang="ru-RU" sz="2800" dirty="0" smtClean="0"/>
              <a:t>через </a:t>
            </a:r>
            <a:r>
              <a:rPr lang="ru-RU" sz="2800" dirty="0"/>
              <a:t>14 дней </a:t>
            </a:r>
            <a:r>
              <a:rPr lang="ru-RU" sz="2800" dirty="0" smtClean="0"/>
              <a:t>вылупились первые улитята</a:t>
            </a:r>
            <a:endParaRPr lang="ru-RU" sz="28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2993321" cy="3991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Евгений\Desktop\Фото УЛИТОК\IMG_130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2276872"/>
            <a:ext cx="4437112" cy="443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399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5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Улитка от </a:t>
            </a:r>
            <a:r>
              <a:rPr lang="ru-RU" sz="3600" dirty="0" smtClean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яйца </a:t>
            </a:r>
            <a: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до взрослой </a:t>
            </a:r>
            <a:r>
              <a:rPr lang="ru-RU" sz="3600" dirty="0" smtClean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особи </a:t>
            </a:r>
            <a:br>
              <a:rPr lang="ru-RU" sz="3600" dirty="0" smtClean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</a:br>
            <a:r>
              <a:rPr lang="ru-RU" sz="3100" dirty="0" smtClean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эксперимент</a:t>
            </a: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 smtClean="0"/>
              <a:t>Несколько новорожденных улиток разделили на два небольших аквариума.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395536" y="2530259"/>
            <a:ext cx="5477103" cy="3996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339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Улитка от яйца до взрослой особи </a:t>
            </a:r>
            <a:b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</a:br>
            <a:r>
              <a:rPr lang="ru-RU" sz="28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эксперимент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 оба аквариума посадили равное количество улиток одинакового размера 0.5 см.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9" name="Picture 3" descr="C:\Users\Евгений\Desktop\Фото УЛИТОК\IMG_138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860032" y="2708920"/>
            <a:ext cx="4032448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Евгений\Desktop\Фото УЛИТОК\DSC_523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252" y="3573016"/>
            <a:ext cx="4437670" cy="2939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577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Улитка от яйца до взрослой особи </a:t>
            </a:r>
            <a:b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</a:br>
            <a:r>
              <a:rPr lang="ru-RU" sz="28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эксперимент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Чтобы оценить результат, замеряла рост улиток один раз в две недели.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788157" y="3180394"/>
            <a:ext cx="2752036" cy="3681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4355976" y="3158969"/>
            <a:ext cx="4667412" cy="3500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292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Улитка от яйца до взрослой особи </a:t>
            </a:r>
            <a:b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</a:br>
            <a:r>
              <a:rPr lang="ru-RU" sz="28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эксперимент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Улитки, которые получали кальций росли значительно быстрее и были более активными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3112467"/>
            <a:ext cx="4750545" cy="3562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417" y="3475514"/>
            <a:ext cx="3794698" cy="283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271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 темы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Почти все дети мечтают о домашнем питомце. Но многие факторы заставляют отказаться от друга: аллергия, сложный уход, запах, избыточный шум от животного. 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Можно ли избежать всех этих неудобств и завести любимого питомца? 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Улитка ахатина – выход из ситуации.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625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Улитка от яйца до взрослой особи </a:t>
            </a:r>
            <a:b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</a:br>
            <a:r>
              <a:rPr lang="ru-RU" sz="28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эксперимент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Спустя два месяца Улитки с правильным питание в среднем были около 3.5-</a:t>
            </a:r>
            <a:r>
              <a:rPr lang="en-US" dirty="0" smtClean="0"/>
              <a:t>4 </a:t>
            </a:r>
            <a:r>
              <a:rPr lang="ru-RU" dirty="0" smtClean="0"/>
              <a:t>см 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2708920"/>
            <a:ext cx="4752529" cy="3564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753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Улитка от яйца до взрослой особи </a:t>
            </a:r>
            <a:b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</a:br>
            <a:r>
              <a:rPr lang="ru-RU" sz="28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эксперимент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Улитки, которые не получали кальций и белок, выросли не более 2 см.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AutoShape 2" descr="https://apf.mail.ru/cgi-bin/readmsg/IMG_1945.JPG?id=14849311490000000476%3B0%3B4&amp;x-email=saza-t%40mail.ru&amp;exif=1&amp;bs=3298&amp;bl=1045936&amp;ct=image%2Fjpeg&amp;cn=IMG_1945.JPG&amp;cte=bin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2636912"/>
            <a:ext cx="5400600" cy="405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966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Улитка от яйца до взрослой особи </a:t>
            </a:r>
            <a:b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</a:br>
            <a:r>
              <a:rPr lang="ru-RU" sz="2800" dirty="0" smtClean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дрессировка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Чтобы все мои улитки выросли здоровыми, я начала кормить всех улиток одинаково правильно. Но продолжила эксперимент по дрессировке улиток.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219" name="Picture 3" descr="C:\Users\Евгений\Desktop\Фото УЛИТОК\IMG_131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3573016"/>
            <a:ext cx="316835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Евгений\Desktop\Фото УЛИТОК\IMG_132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3241959"/>
            <a:ext cx="3573016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029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Улитка от яйца до взрослой особи </a:t>
            </a:r>
            <a:b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</a:br>
            <a:r>
              <a:rPr lang="ru-RU" sz="28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дрессировка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56991"/>
            <a:ext cx="4248472" cy="4924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Считается что улитка может узнавать своего хозяина по вкусу кожи. Поэтому нужно чаще брать улиток в руки. </a:t>
            </a:r>
          </a:p>
          <a:p>
            <a:pPr marL="0" indent="0">
              <a:buNone/>
            </a:pPr>
            <a:endParaRPr lang="ru-RU" sz="40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6512" y="1412776"/>
            <a:ext cx="3978442" cy="5304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472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Улитка от яйца до взрослой особи </a:t>
            </a:r>
            <a:b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</a:br>
            <a:r>
              <a:rPr lang="ru-RU" sz="28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дрессировка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Обязательно купать раз в неделю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2156859"/>
            <a:ext cx="3330370" cy="4440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 descr="C:\Users\Евгений\Desktop\Фото УЛИТОК\IMG_293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2684917"/>
            <a:ext cx="4512502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76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Улитка от яйца до взрослой особи </a:t>
            </a:r>
            <a:b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</a:br>
            <a:r>
              <a:rPr lang="ru-RU" sz="28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дрессировка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6368" y="1222220"/>
            <a:ext cx="4433664" cy="16307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И со временем улитка начинает узнавать хозяина. Теперь можно научить ее есть из рук. Улиткам это очень нравится.</a:t>
            </a:r>
            <a:endParaRPr lang="ru-RU" sz="2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196752"/>
            <a:ext cx="4110921" cy="5481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2924943"/>
            <a:ext cx="2880320" cy="3840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468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Улитка от яйца до взрослой особи </a:t>
            </a:r>
            <a:br>
              <a:rPr lang="ru-RU" sz="36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</a:br>
            <a:r>
              <a:rPr lang="ru-RU" sz="2800" dirty="0">
                <a:ln w="9000" cmpd="sng">
                  <a:solidFill>
                    <a:srgbClr val="FADA7A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ADA7A">
                    <a:lumMod val="50000"/>
                  </a:srgbClr>
                </a:solidFill>
              </a:rPr>
              <a:t>дрессировка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Улитки, которые живут у меня почти год, уже очень любят не только купаться, есть из рук, но и прекрасно справляются с массажем лица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083983">
            <a:off x="514105" y="3463774"/>
            <a:ext cx="2160240" cy="2889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16356">
            <a:off x="3013386" y="3325585"/>
            <a:ext cx="2317601" cy="3100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25077">
            <a:off x="5708317" y="3511471"/>
            <a:ext cx="2267017" cy="3032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581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Я предположила что улитка ахатина может быть лучшим домашним питомцем</a:t>
            </a:r>
            <a:r>
              <a:rPr lang="en-US" dirty="0" smtClean="0"/>
              <a:t> </a:t>
            </a:r>
            <a:r>
              <a:rPr lang="ru-RU" dirty="0" smtClean="0"/>
              <a:t>при правильном уходе и даже поддается дрессировке.</a:t>
            </a:r>
            <a:endParaRPr lang="ru-RU" dirty="0"/>
          </a:p>
        </p:txBody>
      </p:sp>
      <p:pic>
        <p:nvPicPr>
          <p:cNvPr id="1026" name="Picture 2" descr="http://images.naldzgraphics.net/2012/08/4-snai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3645024"/>
            <a:ext cx="3672408" cy="305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04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/>
              <a:t>Мое предположение подтвердилось: </a:t>
            </a:r>
          </a:p>
          <a:p>
            <a:r>
              <a:rPr lang="ru-RU" b="1" dirty="0" smtClean="0"/>
              <a:t>При соблюдении всех правил содержания ахатина будет прекрасным питомцем</a:t>
            </a:r>
          </a:p>
          <a:p>
            <a:r>
              <a:rPr lang="ru-RU" b="1" dirty="0" smtClean="0"/>
              <a:t>Улитку можно научить определенным навыкам с помощью дрессировки.</a:t>
            </a:r>
          </a:p>
          <a:p>
            <a:pPr marL="0" indent="0">
              <a:buNone/>
            </a:pPr>
            <a:endParaRPr lang="ru-RU" sz="2400" b="1" dirty="0" smtClean="0"/>
          </a:p>
          <a:p>
            <a:pPr marL="0" indent="0">
              <a:buNone/>
            </a:pPr>
            <a:endParaRPr lang="en-US" sz="2400" b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4437112"/>
            <a:ext cx="2880320" cy="2153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984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b="1" dirty="0"/>
              <a:t>Улитке необходимо </a:t>
            </a:r>
            <a:r>
              <a:rPr lang="ru-RU" b="1" dirty="0" smtClean="0"/>
              <a:t>правильные условия содержания, внимание </a:t>
            </a:r>
            <a:r>
              <a:rPr lang="ru-RU" b="1" dirty="0"/>
              <a:t>и забота.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/>
              <a:t>Ахатина  можно научить не бояться прикосновений и есть из рук.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/>
              <a:t>Улитка ахатина достойна быть полноценным домашним питомцем. </a:t>
            </a:r>
          </a:p>
          <a:p>
            <a:pPr marL="0" lvl="0" indent="0">
              <a:buNone/>
            </a:pPr>
            <a:r>
              <a:rPr lang="ru-RU" b="1" dirty="0"/>
              <a:t>5.  </a:t>
            </a:r>
            <a:r>
              <a:rPr lang="ru-RU" b="1" dirty="0" smtClean="0"/>
              <a:t> </a:t>
            </a:r>
            <a:r>
              <a:rPr lang="ru-RU" b="1" dirty="0"/>
              <a:t>Многие мои друзья смогут получить нового </a:t>
            </a:r>
            <a:r>
              <a:rPr lang="ru-RU" b="1" dirty="0" smtClean="0"/>
              <a:t>питомца. </a:t>
            </a:r>
            <a:endParaRPr lang="ru-RU" b="1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0573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68152"/>
            <a:ext cx="8229600" cy="1152128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Цель работы 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задачи 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548680"/>
            <a:ext cx="79208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Помочь друзьям и одноклассникам завести домашнего питомца.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2348880"/>
            <a:ext cx="84249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Найти информацию  о естественной среде обитания улитки ахатина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Изучить строение улитки ахатина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Провести анкетирование среди одноклассников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Собрать и проанализировать информацию об особенностях содержании улиток в домашних условиях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Вырастить ахатина от яйца до взрослой особи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Опыт о влиянии пищи и условий содержания на развитие улитки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Попробовать приучить улитку к хозяину, дрессировка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dirty="0" smtClean="0"/>
              <a:t>Изготовить буклет с правилами содержания улиток</a:t>
            </a:r>
          </a:p>
          <a:p>
            <a:endParaRPr lang="ru-RU" dirty="0" smtClean="0"/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085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Список использованных источников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dirty="0" err="1" smtClean="0"/>
              <a:t>Онегов</a:t>
            </a:r>
            <a:r>
              <a:rPr lang="ru-RU" sz="2400" dirty="0" smtClean="0"/>
              <a:t> </a:t>
            </a:r>
            <a:r>
              <a:rPr lang="ru-RU" sz="2400" dirty="0"/>
              <a:t>А.С., Агальцова Л.Е. Необычные обитатели </a:t>
            </a:r>
            <a:r>
              <a:rPr lang="ru-RU" sz="2400" dirty="0" smtClean="0"/>
              <a:t>аквариума. </a:t>
            </a:r>
            <a:r>
              <a:rPr lang="ru-RU" sz="2400" dirty="0"/>
              <a:t>Биология. –2001. – №48</a:t>
            </a:r>
            <a:r>
              <a:rPr lang="ru-RU" sz="2400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err="1"/>
              <a:t>И.Краснов</a:t>
            </a:r>
            <a:r>
              <a:rPr lang="ru-RU" sz="2400" dirty="0"/>
              <a:t>: Животные без аллергии. </a:t>
            </a:r>
            <a:r>
              <a:rPr lang="ru-RU" sz="2400" dirty="0" err="1"/>
              <a:t>Гиганские</a:t>
            </a:r>
            <a:r>
              <a:rPr lang="ru-RU" sz="2400" dirty="0"/>
              <a:t> улитки </a:t>
            </a:r>
            <a:r>
              <a:rPr lang="ru-RU" sz="2400" dirty="0" err="1" smtClean="0"/>
              <a:t>ахатины</a:t>
            </a:r>
            <a:endParaRPr lang="en-US" sz="2400" dirty="0" smtClean="0">
              <a:solidFill>
                <a:schemeClr val="tx1"/>
              </a:solidFill>
              <a:hlinkClick r:id="rId2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>
                <a:hlinkClick r:id="rId2"/>
              </a:rPr>
              <a:t>www</a:t>
            </a:r>
            <a:r>
              <a:rPr lang="ru-RU" sz="2400" dirty="0" smtClean="0">
                <a:hlinkClick r:id="rId2"/>
              </a:rPr>
              <a:t>.</a:t>
            </a:r>
            <a:r>
              <a:rPr lang="en-US" sz="2400" dirty="0" smtClean="0">
                <a:hlinkClick r:id="rId2"/>
              </a:rPr>
              <a:t>rama909.livejournal.com/7525868.html</a:t>
            </a:r>
            <a:endParaRPr lang="ru-RU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>
                <a:hlinkClick r:id="rId3"/>
              </a:rPr>
              <a:t>www</a:t>
            </a:r>
            <a:r>
              <a:rPr lang="ru-RU" sz="2400" dirty="0" smtClean="0">
                <a:hlinkClick r:id="rId3"/>
              </a:rPr>
              <a:t>.</a:t>
            </a:r>
            <a:r>
              <a:rPr lang="en-US" sz="2400" dirty="0" smtClean="0">
                <a:hlinkClick r:id="rId3"/>
              </a:rPr>
              <a:t>wikipedia.org/wiki/</a:t>
            </a:r>
            <a:r>
              <a:rPr lang="ru-RU" sz="2400" dirty="0" err="1" smtClean="0">
                <a:hlinkClick r:id="rId3"/>
              </a:rPr>
              <a:t>Ахатина_гигантская</a:t>
            </a:r>
            <a:r>
              <a:rPr lang="ru-RU" sz="2400" dirty="0" smtClean="0">
                <a:hlinkClick r:id="rId3"/>
              </a:rPr>
              <a:t>\</a:t>
            </a:r>
            <a:endParaRPr lang="ru-RU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>
                <a:hlinkClick r:id="rId4"/>
              </a:rPr>
              <a:t>https</a:t>
            </a:r>
            <a:r>
              <a:rPr lang="en-US" sz="2400" dirty="0" smtClean="0">
                <a:hlinkClick r:id="rId4"/>
              </a:rPr>
              <a:t>://infourok.ru/</a:t>
            </a:r>
            <a:endParaRPr lang="ru-RU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http://pitomecdoma.ru/ulitki/axatina/axatina.shtml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1217773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внимание!!!</a:t>
            </a:r>
            <a:endParaRPr lang="ru-RU" dirty="0"/>
          </a:p>
        </p:txBody>
      </p:sp>
      <p:pic>
        <p:nvPicPr>
          <p:cNvPr id="14338" name="Picture 2" descr="C:\Users\Евгений\Desktop\Фото УЛИТОК\IMG_132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124744"/>
            <a:ext cx="540060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3319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Я предположила что улитка ахатина может быть лучшим домашним питомцем</a:t>
            </a:r>
            <a:r>
              <a:rPr lang="en-US" dirty="0" smtClean="0"/>
              <a:t> </a:t>
            </a:r>
            <a:r>
              <a:rPr lang="ru-RU" dirty="0" smtClean="0"/>
              <a:t>при правильном уходе и даже поддается дрессировке.</a:t>
            </a:r>
            <a:endParaRPr lang="ru-RU" dirty="0"/>
          </a:p>
        </p:txBody>
      </p:sp>
      <p:pic>
        <p:nvPicPr>
          <p:cNvPr id="1026" name="Picture 2" descr="http://images.naldzgraphics.net/2012/08/4-snai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3645024"/>
            <a:ext cx="3672408" cy="305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380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037" y="210843"/>
            <a:ext cx="8229600" cy="84189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Среда обитания и образ жизни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6016" y="764704"/>
            <a:ext cx="3960440" cy="2916324"/>
          </a:xfrm>
        </p:spPr>
        <p:txBody>
          <a:bodyPr>
            <a:normAutofit fontScale="92500"/>
          </a:bodyPr>
          <a:lstStyle/>
          <a:p>
            <a:r>
              <a:rPr lang="ru-RU" sz="2400" dirty="0" smtClean="0"/>
              <a:t>Ахатина – самый крупный сухопутный моллюск. Вырастает на воле до 30 см.</a:t>
            </a:r>
          </a:p>
          <a:p>
            <a:r>
              <a:rPr lang="ru-RU" sz="2400" dirty="0" smtClean="0"/>
              <a:t>Родина – Восточная Африка. </a:t>
            </a:r>
          </a:p>
          <a:p>
            <a:r>
              <a:rPr lang="ru-RU" sz="2400" dirty="0" smtClean="0"/>
              <a:t>Для обитания на воле необходим теплый и влажный климат.</a:t>
            </a:r>
          </a:p>
          <a:p>
            <a:pPr marL="0" indent="0">
              <a:buNone/>
            </a:pPr>
            <a:endParaRPr lang="ru-RU" sz="2400" dirty="0" smtClean="0"/>
          </a:p>
          <a:p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3411745"/>
            <a:ext cx="3816423" cy="341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animalworld.com.ua/images/2015/July/Animals/Achatina/Achatina-1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3816424" cy="5090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214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5556" y="404664"/>
            <a:ext cx="4546848" cy="26642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/>
              <a:t>В восточной Африке у улиток ахатина очень ценится мясо. Их используют в пищу</a:t>
            </a: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0513" y="476672"/>
            <a:ext cx="5163975" cy="344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3429000"/>
            <a:ext cx="41764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 Америке ахатина послужили настоящим бедствием. Во Флориде они уничтожили все посевы, кору деревьев и даже штукатурку домов.</a:t>
            </a:r>
            <a:endParaRPr lang="ru-RU" sz="2800" dirty="0"/>
          </a:p>
        </p:txBody>
      </p:sp>
      <p:pic>
        <p:nvPicPr>
          <p:cNvPr id="2052" name="Picture 4" descr="http://www.neizvestniy-geniy.ru/images/works/photo/2013/01/815297_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3933" y="4046885"/>
            <a:ext cx="3980555" cy="2645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56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Строение улитки ахатина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8208912" cy="5310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249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Анкетирование одноклассников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3800" b="1" dirty="0">
                <a:latin typeface="Times New Roman"/>
                <a:ea typeface="Times New Roman"/>
              </a:rPr>
              <a:t>1.Есть ли у вас домашний </a:t>
            </a:r>
            <a:r>
              <a:rPr lang="ru-RU" sz="3800" b="1" dirty="0" smtClean="0">
                <a:latin typeface="Times New Roman"/>
                <a:ea typeface="Times New Roman"/>
              </a:rPr>
              <a:t>питомец? </a:t>
            </a:r>
            <a:r>
              <a:rPr lang="ru-RU" sz="2400" b="1" dirty="0" smtClean="0">
                <a:latin typeface="Times New Roman"/>
                <a:ea typeface="Times New Roman"/>
              </a:rPr>
              <a:t>А </a:t>
            </a:r>
            <a:r>
              <a:rPr lang="ru-RU" sz="2400" b="1" dirty="0">
                <a:latin typeface="Times New Roman"/>
                <a:ea typeface="Times New Roman"/>
              </a:rPr>
              <a:t>)</a:t>
            </a:r>
            <a:r>
              <a:rPr lang="ru-RU" sz="2400" b="1" dirty="0" smtClean="0">
                <a:latin typeface="Times New Roman"/>
                <a:ea typeface="Times New Roman"/>
              </a:rPr>
              <a:t>да Б</a:t>
            </a:r>
            <a:r>
              <a:rPr lang="ru-RU" sz="2400" b="1" dirty="0">
                <a:latin typeface="Times New Roman"/>
                <a:ea typeface="Times New Roman"/>
              </a:rPr>
              <a:t>) нет</a:t>
            </a:r>
          </a:p>
          <a:p>
            <a:pPr marL="0" indent="0">
              <a:buNone/>
            </a:pPr>
            <a:r>
              <a:rPr lang="ru-RU" sz="3800" b="1" dirty="0">
                <a:latin typeface="Times New Roman"/>
                <a:ea typeface="Times New Roman"/>
              </a:rPr>
              <a:t>2. Хотел бы ты завести домашнее </a:t>
            </a:r>
            <a:r>
              <a:rPr lang="ru-RU" sz="3800" b="1" dirty="0" smtClean="0">
                <a:latin typeface="Times New Roman"/>
                <a:ea typeface="Times New Roman"/>
              </a:rPr>
              <a:t>животное? </a:t>
            </a:r>
            <a:r>
              <a:rPr lang="ru-RU" sz="2400" b="1" dirty="0" smtClean="0">
                <a:latin typeface="Times New Roman"/>
                <a:ea typeface="Times New Roman"/>
              </a:rPr>
              <a:t>А</a:t>
            </a:r>
            <a:r>
              <a:rPr lang="ru-RU" sz="2400" b="1" dirty="0">
                <a:latin typeface="Times New Roman"/>
                <a:ea typeface="Times New Roman"/>
              </a:rPr>
              <a:t>) </a:t>
            </a:r>
            <a:r>
              <a:rPr lang="ru-RU" sz="2400" b="1" dirty="0" smtClean="0">
                <a:latin typeface="Times New Roman"/>
                <a:ea typeface="Times New Roman"/>
              </a:rPr>
              <a:t>да Б</a:t>
            </a:r>
            <a:r>
              <a:rPr lang="ru-RU" sz="2400" b="1" dirty="0">
                <a:latin typeface="Times New Roman"/>
                <a:ea typeface="Times New Roman"/>
              </a:rPr>
              <a:t>) нет</a:t>
            </a:r>
          </a:p>
          <a:p>
            <a:pPr marL="0" indent="0">
              <a:buNone/>
            </a:pPr>
            <a:r>
              <a:rPr lang="ru-RU" sz="3800" b="1" dirty="0">
                <a:latin typeface="Times New Roman"/>
                <a:ea typeface="Times New Roman"/>
              </a:rPr>
              <a:t>3</a:t>
            </a:r>
            <a:r>
              <a:rPr lang="ru-RU" sz="3800" b="1" dirty="0" smtClean="0">
                <a:latin typeface="Times New Roman"/>
                <a:ea typeface="Times New Roman"/>
              </a:rPr>
              <a:t>. Знаете </a:t>
            </a:r>
            <a:r>
              <a:rPr lang="ru-RU" sz="3800" b="1" dirty="0">
                <a:latin typeface="Times New Roman"/>
                <a:ea typeface="Times New Roman"/>
              </a:rPr>
              <a:t>ли вы что в настоящее время модно содержать экзотических животных </a:t>
            </a:r>
            <a:r>
              <a:rPr lang="ru-RU" sz="3800" b="1" dirty="0" smtClean="0">
                <a:latin typeface="Times New Roman"/>
                <a:ea typeface="Times New Roman"/>
              </a:rPr>
              <a:t>дома? </a:t>
            </a:r>
            <a:r>
              <a:rPr lang="ru-RU" sz="2400" b="1" dirty="0" smtClean="0">
                <a:latin typeface="Times New Roman"/>
                <a:ea typeface="Times New Roman"/>
              </a:rPr>
              <a:t>А)да Б)нет</a:t>
            </a:r>
            <a:endParaRPr lang="ru-RU" sz="2400" b="1" dirty="0">
              <a:latin typeface="Times New Roman"/>
              <a:ea typeface="Times New Roman"/>
            </a:endParaRPr>
          </a:p>
          <a:p>
            <a:pPr marL="0" lvl="0" indent="0">
              <a:buNone/>
            </a:pPr>
            <a:r>
              <a:rPr lang="ru-RU" sz="4000" b="1" dirty="0">
                <a:latin typeface="Times New Roman"/>
                <a:ea typeface="Times New Roman"/>
              </a:rPr>
              <a:t>4</a:t>
            </a:r>
            <a:r>
              <a:rPr lang="ru-RU" sz="4000" b="1" dirty="0" smtClean="0">
                <a:latin typeface="Times New Roman"/>
                <a:ea typeface="Times New Roman"/>
              </a:rPr>
              <a:t>. Хотели </a:t>
            </a:r>
            <a:r>
              <a:rPr lang="ru-RU" sz="4000" b="1" dirty="0">
                <a:latin typeface="Times New Roman"/>
                <a:ea typeface="Times New Roman"/>
              </a:rPr>
              <a:t>бы вы иметь </a:t>
            </a:r>
            <a:r>
              <a:rPr lang="ru-RU" sz="4000" b="1" dirty="0" smtClean="0">
                <a:latin typeface="Times New Roman"/>
                <a:ea typeface="Times New Roman"/>
              </a:rPr>
              <a:t>таковых? </a:t>
            </a:r>
            <a:r>
              <a:rPr lang="ru-RU" sz="2400" b="1" dirty="0">
                <a:latin typeface="Times New Roman"/>
                <a:ea typeface="Times New Roman"/>
              </a:rPr>
              <a:t>А)да </a:t>
            </a:r>
            <a:r>
              <a:rPr lang="ru-RU" sz="2400" b="1" dirty="0" smtClean="0">
                <a:latin typeface="Times New Roman"/>
                <a:ea typeface="Times New Roman"/>
              </a:rPr>
              <a:t>Б)нет</a:t>
            </a:r>
            <a:endParaRPr lang="ru-RU" sz="4000" b="1" dirty="0" smtClean="0"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sz="3600" b="1" dirty="0" smtClean="0">
                <a:latin typeface="Times New Roman"/>
                <a:ea typeface="Times New Roman"/>
              </a:rPr>
              <a:t>5. Как </a:t>
            </a:r>
            <a:r>
              <a:rPr lang="ru-RU" sz="3600" b="1" dirty="0">
                <a:latin typeface="Times New Roman"/>
                <a:ea typeface="Times New Roman"/>
              </a:rPr>
              <a:t>вы считаете почему возникла мода на содержание экзотических животных?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/>
                <a:ea typeface="Times New Roman"/>
              </a:rPr>
              <a:t>	А</a:t>
            </a:r>
            <a:r>
              <a:rPr lang="ru-RU" sz="2400" b="1" dirty="0">
                <a:latin typeface="Times New Roman"/>
                <a:ea typeface="Times New Roman"/>
              </a:rPr>
              <a:t>) Их нет ни у кого, только у </a:t>
            </a:r>
            <a:r>
              <a:rPr lang="ru-RU" sz="2400" b="1" dirty="0" smtClean="0">
                <a:latin typeface="Times New Roman"/>
                <a:ea typeface="Times New Roman"/>
              </a:rPr>
              <a:t>меня</a:t>
            </a:r>
            <a:endParaRPr lang="ru-RU" sz="2400" b="1" dirty="0"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sz="2400" b="1" dirty="0" smtClean="0">
                <a:latin typeface="Times New Roman"/>
                <a:ea typeface="Times New Roman"/>
              </a:rPr>
              <a:t>	Б </a:t>
            </a:r>
            <a:r>
              <a:rPr lang="ru-RU" sz="2400" b="1" dirty="0">
                <a:latin typeface="Times New Roman"/>
                <a:ea typeface="Times New Roman"/>
              </a:rPr>
              <a:t>)Они редкие, вызывают интерес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/>
                <a:ea typeface="Times New Roman"/>
              </a:rPr>
              <a:t>	В</a:t>
            </a:r>
            <a:r>
              <a:rPr lang="ru-RU" sz="2400" b="1" dirty="0">
                <a:latin typeface="Times New Roman"/>
                <a:ea typeface="Times New Roman"/>
              </a:rPr>
              <a:t>) Их не нужно выгуливать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/>
                <a:ea typeface="Times New Roman"/>
              </a:rPr>
              <a:t>	Г</a:t>
            </a:r>
            <a:r>
              <a:rPr lang="ru-RU" sz="2400" b="1" dirty="0">
                <a:latin typeface="Times New Roman"/>
                <a:ea typeface="Times New Roman"/>
              </a:rPr>
              <a:t>) Не требуют много материальных средств на их содержание</a:t>
            </a:r>
          </a:p>
          <a:p>
            <a:pPr marL="0" indent="0">
              <a:buNone/>
            </a:pPr>
            <a:r>
              <a:rPr lang="ru-RU" sz="2400" b="1" dirty="0" smtClean="0">
                <a:latin typeface="Times New Roman"/>
                <a:ea typeface="Times New Roman"/>
              </a:rPr>
              <a:t>	Д</a:t>
            </a:r>
            <a:r>
              <a:rPr lang="ru-RU" sz="2400" b="1" dirty="0">
                <a:latin typeface="Times New Roman"/>
                <a:ea typeface="Times New Roman"/>
              </a:rPr>
              <a:t>) вынужден(а) содержать т.к. являются объектами подарка</a:t>
            </a:r>
          </a:p>
          <a:p>
            <a:pPr marL="0" indent="0">
              <a:buNone/>
            </a:pPr>
            <a:r>
              <a:rPr lang="ru-RU" sz="3600" b="1" dirty="0" smtClean="0">
                <a:latin typeface="Times New Roman"/>
                <a:ea typeface="Times New Roman"/>
              </a:rPr>
              <a:t>6. Если </a:t>
            </a:r>
            <a:r>
              <a:rPr lang="ru-RU" sz="3600" b="1" dirty="0">
                <a:latin typeface="Times New Roman"/>
                <a:ea typeface="Times New Roman"/>
              </a:rPr>
              <a:t>бы Вам предложили завести улитку «</a:t>
            </a:r>
            <a:r>
              <a:rPr lang="ru-RU" sz="3600" b="1" dirty="0" smtClean="0">
                <a:latin typeface="Times New Roman"/>
                <a:ea typeface="Times New Roman"/>
              </a:rPr>
              <a:t>Ахатина», </a:t>
            </a:r>
            <a:r>
              <a:rPr lang="ru-RU" sz="3600" b="1" dirty="0">
                <a:latin typeface="Times New Roman"/>
                <a:ea typeface="Times New Roman"/>
              </a:rPr>
              <a:t>Вы бы </a:t>
            </a:r>
            <a:r>
              <a:rPr lang="ru-RU" sz="3600" b="1" dirty="0" smtClean="0">
                <a:latin typeface="Times New Roman"/>
                <a:ea typeface="Times New Roman"/>
              </a:rPr>
              <a:t>согласились? </a:t>
            </a:r>
            <a:r>
              <a:rPr lang="ru-RU" sz="2400" b="1" dirty="0" smtClean="0">
                <a:latin typeface="Times New Roman"/>
                <a:ea typeface="Times New Roman"/>
              </a:rPr>
              <a:t>А)да Б)нет</a:t>
            </a:r>
            <a:endParaRPr lang="ru-RU" sz="2400" b="1" dirty="0">
              <a:latin typeface="Times New Roman"/>
              <a:ea typeface="Times New Roman"/>
            </a:endParaRPr>
          </a:p>
          <a:p>
            <a:pPr marL="0" indent="0">
              <a:buNone/>
            </a:pPr>
            <a:r>
              <a:rPr lang="ru-RU" sz="3600" b="1" dirty="0">
                <a:latin typeface="Times New Roman"/>
                <a:ea typeface="Times New Roman"/>
              </a:rPr>
              <a:t>7</a:t>
            </a:r>
            <a:r>
              <a:rPr lang="ru-RU" sz="3600" b="1" dirty="0" smtClean="0">
                <a:latin typeface="Times New Roman"/>
                <a:ea typeface="Times New Roman"/>
              </a:rPr>
              <a:t>. Знакомы </a:t>
            </a:r>
            <a:r>
              <a:rPr lang="ru-RU" sz="3600" b="1" dirty="0">
                <a:latin typeface="Times New Roman"/>
                <a:ea typeface="Times New Roman"/>
              </a:rPr>
              <a:t>ли Вы с условием жизни и содержания экзотических </a:t>
            </a:r>
            <a:r>
              <a:rPr lang="ru-RU" sz="3600" b="1" dirty="0" smtClean="0">
                <a:latin typeface="Times New Roman"/>
                <a:ea typeface="Times New Roman"/>
              </a:rPr>
              <a:t>животных? </a:t>
            </a:r>
            <a:r>
              <a:rPr lang="ru-RU" sz="2400" b="1" dirty="0" smtClean="0">
                <a:latin typeface="Times New Roman"/>
                <a:ea typeface="Times New Roman"/>
              </a:rPr>
              <a:t>А)да Б)нет</a:t>
            </a:r>
            <a:endParaRPr lang="ru-RU" sz="2400" b="1" dirty="0">
              <a:latin typeface="Times New Roman"/>
              <a:ea typeface="Times New Roman"/>
            </a:endParaRPr>
          </a:p>
          <a:p>
            <a:pPr marL="457200" indent="-457200">
              <a:buAutoNum type="arabicPeriod"/>
            </a:pPr>
            <a:endParaRPr lang="ru-RU" sz="24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1785900" cy="1393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83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Итоги опроса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В опросе приняли участие 26 человек </a:t>
            </a:r>
          </a:p>
          <a:p>
            <a:pPr marL="0" indent="0">
              <a:buNone/>
            </a:pPr>
            <a:r>
              <a:rPr lang="ru-RU" sz="2400" b="1" dirty="0" smtClean="0"/>
              <a:t>Хотели бы иметь		умеют ухаживать за улитками</a:t>
            </a:r>
          </a:p>
          <a:p>
            <a:pPr marL="0" indent="0">
              <a:buNone/>
            </a:pPr>
            <a:r>
              <a:rPr lang="ru-RU" sz="2400" b="1" dirty="0" smtClean="0"/>
              <a:t> дома улитку</a:t>
            </a:r>
          </a:p>
          <a:p>
            <a:pPr marL="0" indent="0">
              <a:buNone/>
            </a:pPr>
            <a:endParaRPr lang="ru-RU" sz="2400" dirty="0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773329"/>
              </p:ext>
            </p:extLst>
          </p:nvPr>
        </p:nvGraphicFramePr>
        <p:xfrm>
          <a:off x="395536" y="3140968"/>
          <a:ext cx="4176464" cy="2451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9567673"/>
              </p:ext>
            </p:extLst>
          </p:nvPr>
        </p:nvGraphicFramePr>
        <p:xfrm>
          <a:off x="4427984" y="2708920"/>
          <a:ext cx="4572000" cy="2883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5518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rm8xb6-0k894nf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rrm8xb6-0k894nf</Template>
  <TotalTime>1759</TotalTime>
  <Words>758</Words>
  <Application>Microsoft Office PowerPoint</Application>
  <PresentationFormat>Экран (4:3)</PresentationFormat>
  <Paragraphs>113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rrm8xb6-0k894nf</vt:lpstr>
      <vt:lpstr>Улитка ахатина – питомец на ладони</vt:lpstr>
      <vt:lpstr>Актуальность темы</vt:lpstr>
      <vt:lpstr> Цель работы      задачи  </vt:lpstr>
      <vt:lpstr>гипотеза</vt:lpstr>
      <vt:lpstr>Среда обитания и образ жизни </vt:lpstr>
      <vt:lpstr>Презентация PowerPoint</vt:lpstr>
      <vt:lpstr>Строение улитки ахатина</vt:lpstr>
      <vt:lpstr>Анкетирование одноклассников</vt:lpstr>
      <vt:lpstr>Итоги опроса</vt:lpstr>
      <vt:lpstr>Улитка в домашних условиях: что необходимо  для террариума?</vt:lpstr>
      <vt:lpstr>Улитка в домашних условиях: питание</vt:lpstr>
      <vt:lpstr>Улитка в домашних условиях: питание</vt:lpstr>
      <vt:lpstr>Улитка в домашних условиях: питание</vt:lpstr>
      <vt:lpstr>Улитка от яйца до взрослой особи</vt:lpstr>
      <vt:lpstr>Улитка от яйца до взрослой особи</vt:lpstr>
      <vt:lpstr>Улитка от яйца до взрослой особи  эксперимент</vt:lpstr>
      <vt:lpstr>Улитка от яйца до взрослой особи  эксперимент</vt:lpstr>
      <vt:lpstr>Улитка от яйца до взрослой особи  эксперимент</vt:lpstr>
      <vt:lpstr>Улитка от яйца до взрослой особи  эксперимент</vt:lpstr>
      <vt:lpstr>Улитка от яйца до взрослой особи  эксперимент</vt:lpstr>
      <vt:lpstr>Улитка от яйца до взрослой особи  эксперимент</vt:lpstr>
      <vt:lpstr>Улитка от яйца до взрослой особи  дрессировка</vt:lpstr>
      <vt:lpstr>Улитка от яйца до взрослой особи  дрессировка</vt:lpstr>
      <vt:lpstr>Улитка от яйца до взрослой особи  дрессировка</vt:lpstr>
      <vt:lpstr>Улитка от яйца до взрослой особи  дрессировка</vt:lpstr>
      <vt:lpstr>Улитка от яйца до взрослой особи  дрессировка</vt:lpstr>
      <vt:lpstr>гипотеза</vt:lpstr>
      <vt:lpstr>Гипотеза </vt:lpstr>
      <vt:lpstr>ВЫВОДЫ</vt:lpstr>
      <vt:lpstr>Список использованных источников</vt:lpstr>
      <vt:lpstr>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Наталья</cp:lastModifiedBy>
  <cp:revision>71</cp:revision>
  <dcterms:created xsi:type="dcterms:W3CDTF">2016-11-22T10:44:53Z</dcterms:created>
  <dcterms:modified xsi:type="dcterms:W3CDTF">2017-10-02T14:02:46Z</dcterms:modified>
</cp:coreProperties>
</file>