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8" r:id="rId3"/>
    <p:sldId id="257" r:id="rId4"/>
    <p:sldId id="272" r:id="rId5"/>
    <p:sldId id="277" r:id="rId6"/>
    <p:sldId id="278" r:id="rId7"/>
    <p:sldId id="261" r:id="rId8"/>
    <p:sldId id="273" r:id="rId9"/>
    <p:sldId id="279" r:id="rId10"/>
    <p:sldId id="280" r:id="rId11"/>
    <p:sldId id="281" r:id="rId12"/>
    <p:sldId id="274" r:id="rId13"/>
    <p:sldId id="282" r:id="rId14"/>
    <p:sldId id="283" r:id="rId15"/>
    <p:sldId id="284" r:id="rId16"/>
    <p:sldId id="262" r:id="rId17"/>
    <p:sldId id="266" r:id="rId18"/>
    <p:sldId id="269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326" autoAdjust="0"/>
  </p:normalViewPr>
  <p:slideViewPr>
    <p:cSldViewPr>
      <p:cViewPr varScale="1">
        <p:scale>
          <a:sx n="63" d="100"/>
          <a:sy n="63" d="100"/>
        </p:scale>
        <p:origin x="15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07A4E-9258-4F10-99DC-9A7C0C7D872D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AF31-001A-4039-95D3-767ACD33BD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642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AF31-001A-4039-95D3-767ACD33BDA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99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AF31-001A-4039-95D3-767ACD33BDA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73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AF31-001A-4039-95D3-767ACD33BDA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907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AF31-001A-4039-95D3-767ACD33BDA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148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AF31-001A-4039-95D3-767ACD33BDA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29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AF31-001A-4039-95D3-767ACD33BDA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741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AF31-001A-4039-95D3-767ACD33BDA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498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6AF31-001A-4039-95D3-767ACD33BDA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28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907ECB8-8510-4939-8AC9-C6CCC9F50C63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D6768D7-1143-48A0-87E0-12500B136F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ECB8-8510-4939-8AC9-C6CCC9F50C63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68D7-1143-48A0-87E0-12500B136F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ECB8-8510-4939-8AC9-C6CCC9F50C63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68D7-1143-48A0-87E0-12500B136F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907ECB8-8510-4939-8AC9-C6CCC9F50C63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D6768D7-1143-48A0-87E0-12500B136F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907ECB8-8510-4939-8AC9-C6CCC9F50C63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D6768D7-1143-48A0-87E0-12500B136F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ECB8-8510-4939-8AC9-C6CCC9F50C63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68D7-1143-48A0-87E0-12500B136F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ECB8-8510-4939-8AC9-C6CCC9F50C63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68D7-1143-48A0-87E0-12500B136F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907ECB8-8510-4939-8AC9-C6CCC9F50C63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D6768D7-1143-48A0-87E0-12500B136F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ECB8-8510-4939-8AC9-C6CCC9F50C63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68D7-1143-48A0-87E0-12500B136F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907ECB8-8510-4939-8AC9-C6CCC9F50C63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D6768D7-1143-48A0-87E0-12500B136F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907ECB8-8510-4939-8AC9-C6CCC9F50C63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D6768D7-1143-48A0-87E0-12500B136F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907ECB8-8510-4939-8AC9-C6CCC9F50C63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D6768D7-1143-48A0-87E0-12500B136FF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1041;&#1077;&#1088;&#1105;&#1079;&#1072;%20&#8212;%20&#1042;&#1080;&#1082;&#1080;&#1087;&#1077;&#1076;&#1080;&#1103;.mht" TargetMode="External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://ru.wikipedia.org/wiki/%D0%A4%D1%91%D0%B4%D0%BE%D1%80_%D0%A2%D1%8E%D1%82%D1%87%D0%B5%D0%B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%D0%93%D1%80%D1%83%D1%81%D1%82%D1%8C" TargetMode="External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taina.aib.ru/primeti/09/00.ht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hyperlink" Target="http://taina.aib.ru/primeti/11/00.htm" TargetMode="External"/><Relationship Id="rId4" Type="http://schemas.openxmlformats.org/officeDocument/2006/relationships/hyperlink" Target="http://taina.aib.ru/primeti/10/00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aina.aib.ru/biography/bogorodica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042" y="1643050"/>
            <a:ext cx="6172200" cy="2071702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>Красота осени</a:t>
            </a:r>
            <a:endParaRPr lang="ru-RU" sz="9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4500570"/>
            <a:ext cx="7572428" cy="1874352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0070C0"/>
                </a:solidFill>
              </a:rPr>
              <a:t>Презентация учителя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ru-RU" sz="2400" i="1" dirty="0" smtClean="0">
                <a:solidFill>
                  <a:srgbClr val="0070C0"/>
                </a:solidFill>
              </a:rPr>
              <a:t>биологии МБОУ </a:t>
            </a:r>
            <a:r>
              <a:rPr lang="ru-RU" sz="2400" i="1" dirty="0" err="1" smtClean="0">
                <a:solidFill>
                  <a:srgbClr val="0070C0"/>
                </a:solidFill>
              </a:rPr>
              <a:t>Греково-Степановской</a:t>
            </a:r>
            <a:r>
              <a:rPr lang="ru-RU" sz="2400" i="1" dirty="0" smtClean="0">
                <a:solidFill>
                  <a:srgbClr val="0070C0"/>
                </a:solidFill>
              </a:rPr>
              <a:t> СОШ</a:t>
            </a:r>
            <a:r>
              <a:rPr lang="ru-RU" sz="2400" i="1" dirty="0" smtClean="0">
                <a:solidFill>
                  <a:srgbClr val="0070C0"/>
                </a:solidFill>
              </a:rPr>
              <a:t> </a:t>
            </a:r>
            <a:r>
              <a:rPr lang="ru-RU" sz="2400" i="1" dirty="0" err="1" smtClean="0">
                <a:solidFill>
                  <a:srgbClr val="0070C0"/>
                </a:solidFill>
              </a:rPr>
              <a:t>Чертковского</a:t>
            </a:r>
            <a:r>
              <a:rPr lang="ru-RU" sz="2400" i="1" dirty="0" smtClean="0">
                <a:solidFill>
                  <a:srgbClr val="0070C0"/>
                </a:solidFill>
              </a:rPr>
              <a:t>  р-на</a:t>
            </a:r>
            <a:r>
              <a:rPr lang="ru-RU" sz="2400" i="1" dirty="0">
                <a:solidFill>
                  <a:srgbClr val="0070C0"/>
                </a:solidFill>
              </a:rPr>
              <a:t/>
            </a:r>
            <a:br>
              <a:rPr lang="ru-RU" sz="2400" i="1" dirty="0">
                <a:solidFill>
                  <a:srgbClr val="0070C0"/>
                </a:solidFill>
              </a:rPr>
            </a:br>
            <a:r>
              <a:rPr lang="ru-RU" sz="2400" i="1" dirty="0" smtClean="0">
                <a:solidFill>
                  <a:srgbClr val="0070C0"/>
                </a:solidFill>
              </a:rPr>
              <a:t>Гнездиловой Евгении Евгеньевны.</a:t>
            </a:r>
            <a:endParaRPr lang="ru-RU" sz="2400" i="1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thumbnailCA4UJCR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142852"/>
            <a:ext cx="2286016" cy="2094960"/>
          </a:xfrm>
          <a:prstGeom prst="hexagon">
            <a:avLst/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 descr="ImgDeliv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14346" y="0"/>
            <a:ext cx="2857520" cy="2214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86446" y="285728"/>
            <a:ext cx="278608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 </a:t>
            </a:r>
            <a:r>
              <a:rPr lang="ru-RU" sz="2400" i="1" dirty="0" smtClean="0"/>
              <a:t>Осенняя ночь на двенадцати подводах едет. Теплая осень - к долгой зиме. Осенью серенько, так жди красного денька. Если с дерева лист не чисто спадает - будет холодная зима. Если листопад пройдет скоро, надо ожидать крутой зимы. </a:t>
            </a:r>
            <a:r>
              <a:rPr lang="en-US" sz="2400" i="1" dirty="0" smtClean="0"/>
              <a:t>                </a:t>
            </a:r>
            <a:br>
              <a:rPr lang="en-US" sz="2400" i="1" dirty="0" smtClean="0"/>
            </a:br>
            <a:r>
              <a:rPr lang="en-US" sz="2400" i="1" dirty="0" smtClean="0"/>
              <a:t>      </a:t>
            </a:r>
            <a:endParaRPr lang="ru-RU" sz="2400" i="1" dirty="0" smtClean="0"/>
          </a:p>
        </p:txBody>
      </p:sp>
      <p:pic>
        <p:nvPicPr>
          <p:cNvPr id="3" name="Рисунок 2" descr="0_22491_552edba4_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5072098" cy="636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643446"/>
            <a:ext cx="8786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 </a:t>
            </a:r>
            <a:r>
              <a:rPr lang="ru-RU" sz="2400" i="1" dirty="0" smtClean="0"/>
              <a:t>Поздний листопад - к суровой и продолжительной зиме.</a:t>
            </a:r>
          </a:p>
          <a:p>
            <a:r>
              <a:rPr lang="en-US" sz="2400" i="1" dirty="0" smtClean="0"/>
              <a:t>     </a:t>
            </a:r>
            <a:r>
              <a:rPr lang="ru-RU" sz="2400" i="1" dirty="0" smtClean="0"/>
              <a:t>Лист хотя и пожелтел, но отпадает слабо - морозы наступят не скоро.</a:t>
            </a:r>
            <a:endParaRPr lang="ru-RU" sz="2400" dirty="0"/>
          </a:p>
        </p:txBody>
      </p:sp>
      <p:pic>
        <p:nvPicPr>
          <p:cNvPr id="3" name="Рисунок 2" descr="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500042"/>
            <a:ext cx="7572428" cy="4089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5008" y="357166"/>
            <a:ext cx="307183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      </a:t>
            </a:r>
            <a:r>
              <a:rPr lang="ru-RU" sz="2400" dirty="0" smtClean="0"/>
              <a:t>Если осенью листья березы начнут желтеть с верхушки, то будущая весна будет ранняя, а если снизу - то поздняя. Появились опенки - лето кончилось. Хлебород - перед строгой зимой.</a:t>
            </a:r>
          </a:p>
          <a:p>
            <a:r>
              <a:rPr lang="en-US" dirty="0" smtClean="0"/>
              <a:t>    </a:t>
            </a:r>
            <a:endParaRPr lang="ru-RU" dirty="0" smtClean="0"/>
          </a:p>
        </p:txBody>
      </p:sp>
      <p:pic>
        <p:nvPicPr>
          <p:cNvPr id="3" name="Рисунок 2" descr="thumbnailCAAJSMNB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0"/>
            <a:ext cx="271464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91411_1280_1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3286124"/>
            <a:ext cx="4214822" cy="3371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lukoshk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7" y="4938990"/>
            <a:ext cx="2428891" cy="168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tree2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868" y="0"/>
            <a:ext cx="2000254" cy="307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214282" y="4211077"/>
            <a:ext cx="79296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ru-RU" sz="2400" i="1" dirty="0" smtClean="0"/>
              <a:t>Высоко птицы перелетные летят осенью, так снегу много будет, а низко - так малы снега будут. Строгой зиме быть, коли птица дружно в отлет пошла. Осенью птицы летят низко - к холодной, высоко - к теплой зиме.</a:t>
            </a:r>
            <a:endParaRPr lang="ru-RU" i="1" dirty="0"/>
          </a:p>
        </p:txBody>
      </p:sp>
      <p:pic>
        <p:nvPicPr>
          <p:cNvPr id="3" name="Рисунок 2" descr="76720984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14290"/>
            <a:ext cx="7500990" cy="3971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286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400" dirty="0" smtClean="0"/>
              <a:t>Если луга опутаны тенетником, гуси гуляют стадами, скворцы долго не отлетают, а зайцы долго не белеют, то осень будет протяжная и ядреная.</a:t>
            </a:r>
          </a:p>
          <a:p>
            <a:r>
              <a:rPr lang="en-US" sz="2400" dirty="0" smtClean="0"/>
              <a:t>     </a:t>
            </a:r>
            <a:r>
              <a:rPr lang="ru-RU" sz="2400" dirty="0" smtClean="0"/>
              <a:t>Куры начинают линять рано осенью - к теплой зиме. Появление комаров поздней осенью - к мягкой зиме.</a:t>
            </a:r>
            <a:endParaRPr lang="ru-RU" sz="2400" dirty="0"/>
          </a:p>
        </p:txBody>
      </p:sp>
      <p:pic>
        <p:nvPicPr>
          <p:cNvPr id="3" name="Рисунок 2" descr="03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2500306"/>
            <a:ext cx="5572148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4296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        </a:t>
            </a:r>
            <a:r>
              <a:rPr lang="ru-RU" sz="2000" dirty="0" smtClean="0"/>
              <a:t>Если в зайцах много жиру, то зима будет суровая. </a:t>
            </a:r>
            <a:r>
              <a:rPr lang="en-US" sz="2000" dirty="0" smtClean="0"/>
              <a:t>                                       </a:t>
            </a:r>
            <a:r>
              <a:rPr lang="ru-RU" sz="2000" dirty="0" smtClean="0"/>
              <a:t>Если мыши во льну гнездо совьют, то в зиму большие снега будут. Если мыши отрывают норы на теплую сторону - зима суровая. Кроты и мыши делают большие запасы - к суровой и снежной зиме. Если кроты к осени натаскивают в свои норы много жнивья или соломы - зима предстоит холодная».</a:t>
            </a:r>
            <a:endParaRPr lang="ru-RU" sz="2000" dirty="0"/>
          </a:p>
        </p:txBody>
      </p:sp>
      <p:pic>
        <p:nvPicPr>
          <p:cNvPr id="3" name="Рисунок 2" descr="14zayac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88" y="3357562"/>
            <a:ext cx="2071702" cy="28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40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000504"/>
            <a:ext cx="1905000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usli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2857496"/>
            <a:ext cx="3000372" cy="236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34a9_3e04ae76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7715304" cy="6286544"/>
          </a:xfrm>
          <a:prstGeom prst="rect">
            <a:avLst/>
          </a:prstGeom>
        </p:spPr>
      </p:pic>
      <p:pic>
        <p:nvPicPr>
          <p:cNvPr id="3" name="Рисунок 2" descr="0_134a2_a09fb317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371" y="214290"/>
            <a:ext cx="7524801" cy="6215106"/>
          </a:xfrm>
          <a:prstGeom prst="rect">
            <a:avLst/>
          </a:prstGeom>
        </p:spPr>
      </p:pic>
      <p:pic>
        <p:nvPicPr>
          <p:cNvPr id="4" name="Рисунок 3" descr="0_14ef7_19868661_X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21" y="214290"/>
            <a:ext cx="7720131" cy="6215106"/>
          </a:xfrm>
          <a:prstGeom prst="rect">
            <a:avLst/>
          </a:prstGeom>
        </p:spPr>
      </p:pic>
      <p:pic>
        <p:nvPicPr>
          <p:cNvPr id="5" name="Рисунок 4" descr="0_134bb_c226df3d_X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67584" y="214290"/>
            <a:ext cx="7702465" cy="6215106"/>
          </a:xfrm>
          <a:prstGeom prst="rect">
            <a:avLst/>
          </a:prstGeom>
        </p:spPr>
      </p:pic>
      <p:pic>
        <p:nvPicPr>
          <p:cNvPr id="6" name="Рисунок 5" descr="0_134cb_26d61396_X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58" y="214290"/>
            <a:ext cx="7715304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7715304" cy="607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vozdqova__O_V_Poleznye_sovety_na_oktjabrq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500438"/>
            <a:ext cx="3429024" cy="3188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8888-9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3429000"/>
            <a:ext cx="3810487" cy="325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tree2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0826" y="1071546"/>
            <a:ext cx="2295525" cy="2181225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48" y="428604"/>
            <a:ext cx="8001056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В поэзии осень часто ассоциируется с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6" tooltip="Грусть"/>
              </a:rPr>
              <a:t>грустью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Летнее тепло уходит, близятся зимние холода. Небо становится серым, а люди погружаются в свои мысли. Русский поэт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7" tooltip="Фёдор Тютчев"/>
              </a:rPr>
              <a:t>Фёдор Тютчев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в своих стихах описывал подобные явления следующим образом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Обвеян вещею дремотой,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Полураздетый лес грустит…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Из летних листьев разве сотый,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Блестя осенней позолотой,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Ещё на ветви шелестит.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0"/>
            <a:ext cx="714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/>
              <a:t>Используемые ресурсы:</a:t>
            </a:r>
          </a:p>
          <a:p>
            <a:r>
              <a:rPr lang="ru-RU" sz="2400" i="1" dirty="0" smtClean="0"/>
              <a:t>1. Стихотворения И.Бунина, Ф.Тютчева, К.Бальмонта, </a:t>
            </a:r>
            <a:r>
              <a:rPr lang="ru-RU" sz="2400" i="1" dirty="0" err="1" smtClean="0"/>
              <a:t>Т.Снежиной</a:t>
            </a:r>
            <a:r>
              <a:rPr lang="ru-RU" sz="2400" i="1" dirty="0" smtClean="0"/>
              <a:t>.</a:t>
            </a:r>
          </a:p>
          <a:p>
            <a:r>
              <a:rPr lang="ru-RU" sz="2400" i="1" dirty="0" smtClean="0"/>
              <a:t>2. Анимационные картинки и осенние пейзажи.</a:t>
            </a:r>
            <a:br>
              <a:rPr lang="ru-RU" sz="2400" i="1" dirty="0" smtClean="0"/>
            </a:br>
            <a:r>
              <a:rPr lang="ru-RU" sz="2400" i="1" dirty="0" smtClean="0"/>
              <a:t>3. Материалы об осени, как времени года, приметы осени (с сайта «</a:t>
            </a:r>
            <a:r>
              <a:rPr lang="ru-RU" sz="2400" i="1" dirty="0" err="1" smtClean="0"/>
              <a:t>Википедия</a:t>
            </a:r>
            <a:r>
              <a:rPr lang="ru-RU" sz="2400" i="1" dirty="0" smtClean="0"/>
              <a:t>»).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smtClean="0"/>
              <a:t>4</a:t>
            </a:r>
            <a:r>
              <a:rPr lang="ru-RU" sz="2400" i="1" dirty="0" smtClean="0"/>
              <a:t>.Гиперссылки (материалы о бруснике, березе,</a:t>
            </a:r>
            <a:br>
              <a:rPr lang="ru-RU" sz="2400" i="1" dirty="0" smtClean="0"/>
            </a:br>
            <a:r>
              <a:rPr lang="ru-RU" sz="2400" i="1" dirty="0" smtClean="0"/>
              <a:t>зайце-русаке, аисте, воробье). </a:t>
            </a:r>
            <a:endParaRPr lang="ru-RU" sz="2400" i="1" dirty="0"/>
          </a:p>
        </p:txBody>
      </p:sp>
      <p:pic>
        <p:nvPicPr>
          <p:cNvPr id="3" name="Рисунок 2" descr="1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3500438"/>
            <a:ext cx="5143536" cy="3089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34a3_9b7c1b6f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1289" y="1928802"/>
            <a:ext cx="5582711" cy="4534862"/>
          </a:xfrm>
          <a:prstGeom prst="cloudCallou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57158" y="357166"/>
            <a:ext cx="5429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Осень</a:t>
            </a:r>
            <a:endParaRPr lang="ru-RU" sz="2000" dirty="0" smtClean="0"/>
          </a:p>
          <a:p>
            <a:r>
              <a:rPr lang="ru-RU" sz="2000" dirty="0" smtClean="0"/>
              <a:t>Осень подразделяют на </a:t>
            </a:r>
            <a:r>
              <a:rPr lang="ru-RU" sz="2000" dirty="0" err="1" smtClean="0"/>
              <a:t>подсезоны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1-23 </a:t>
            </a:r>
            <a:r>
              <a:rPr lang="ru-RU" sz="2000" dirty="0" smtClean="0">
                <a:hlinkClick r:id="rId3" action="ppaction://hlinkfile"/>
              </a:rPr>
              <a:t>сентября</a:t>
            </a:r>
            <a:r>
              <a:rPr lang="ru-RU" sz="2000" dirty="0" smtClean="0"/>
              <a:t> - Начало осени;</a:t>
            </a:r>
          </a:p>
          <a:p>
            <a:r>
              <a:rPr lang="ru-RU" sz="2000" dirty="0" smtClean="0"/>
              <a:t>24 сентября - 14 </a:t>
            </a:r>
            <a:r>
              <a:rPr lang="ru-RU" sz="2000" dirty="0" smtClean="0">
                <a:hlinkClick r:id="rId4" action="ppaction://hlinkfile"/>
              </a:rPr>
              <a:t>октября</a:t>
            </a:r>
            <a:r>
              <a:rPr lang="ru-RU" sz="2000" dirty="0" smtClean="0"/>
              <a:t> - Золотая осень;</a:t>
            </a:r>
          </a:p>
          <a:p>
            <a:r>
              <a:rPr lang="ru-RU" sz="2000" dirty="0" smtClean="0"/>
              <a:t>15-22 октября - Глубокая осень;</a:t>
            </a:r>
          </a:p>
          <a:p>
            <a:r>
              <a:rPr lang="ru-RU" sz="2000" dirty="0" smtClean="0"/>
              <a:t>23 октября -26 </a:t>
            </a:r>
            <a:r>
              <a:rPr lang="ru-RU" sz="2000" dirty="0" smtClean="0">
                <a:hlinkClick r:id="rId5" action="ppaction://hlinkfile"/>
              </a:rPr>
              <a:t>ноября</a:t>
            </a:r>
            <a:r>
              <a:rPr lang="ru-RU" sz="2000" dirty="0" smtClean="0"/>
              <a:t> - Предзимье;</a:t>
            </a:r>
          </a:p>
          <a:p>
            <a:r>
              <a:rPr lang="ru-RU" sz="2000" dirty="0" smtClean="0"/>
              <a:t>27-30 ноября - Первозимье.</a:t>
            </a:r>
          </a:p>
          <a:p>
            <a:r>
              <a:rPr lang="ru-RU" sz="2000" dirty="0" smtClean="0"/>
              <a:t>У осени есть и другие названия: «</a:t>
            </a:r>
            <a:r>
              <a:rPr lang="ru-RU" sz="2000" dirty="0" err="1" smtClean="0"/>
              <a:t>Осенины</a:t>
            </a:r>
            <a:r>
              <a:rPr lang="ru-RU" sz="2000" dirty="0" smtClean="0"/>
              <a:t>», «Мокропогодье».</a:t>
            </a:r>
            <a:endParaRPr lang="ru-RU" sz="2000" dirty="0"/>
          </a:p>
        </p:txBody>
      </p:sp>
      <p:pic>
        <p:nvPicPr>
          <p:cNvPr id="5" name="Рисунок 4" descr="Clou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1537" y="3559620"/>
            <a:ext cx="2155157" cy="2655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42852"/>
            <a:ext cx="885828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/>
              <a:t>   </a:t>
            </a:r>
            <a:r>
              <a:rPr lang="ru-RU" sz="3200" b="1" i="1" dirty="0" smtClean="0"/>
              <a:t> </a:t>
            </a:r>
            <a:r>
              <a:rPr lang="ru-RU" sz="3200" b="1" i="1" dirty="0" smtClean="0">
                <a:latin typeface="Monotype Corsiva" pitchFamily="66" charset="0"/>
              </a:rPr>
              <a:t>В </a:t>
            </a:r>
            <a:r>
              <a:rPr lang="ru-RU" sz="2400" i="1" dirty="0" smtClean="0"/>
              <a:t>старину осень встречали трижды:</a:t>
            </a:r>
          </a:p>
          <a:p>
            <a:r>
              <a:rPr lang="ru-RU" sz="2400" i="1" dirty="0" smtClean="0"/>
              <a:t>1) В Семен-день 14 сентября (1 сентября по старому стилю) - день памяти </a:t>
            </a:r>
            <a:r>
              <a:rPr lang="ru-RU" sz="2400" i="1" dirty="0" err="1" smtClean="0"/>
              <a:t>Симеона</a:t>
            </a:r>
            <a:r>
              <a:rPr lang="ru-RU" sz="2400" i="1" dirty="0" smtClean="0"/>
              <a:t> Столпника - Семена </a:t>
            </a:r>
            <a:r>
              <a:rPr lang="ru-RU" sz="2400" i="1" dirty="0" err="1" smtClean="0"/>
              <a:t>Летопроводца</a:t>
            </a:r>
            <a:r>
              <a:rPr lang="ru-RU" sz="2400" i="1" dirty="0" smtClean="0"/>
              <a:t>;</a:t>
            </a:r>
          </a:p>
          <a:p>
            <a:r>
              <a:rPr lang="ru-RU" sz="2400" i="1" dirty="0" smtClean="0"/>
              <a:t>2) На рождество </a:t>
            </a:r>
            <a:r>
              <a:rPr lang="ru-RU" sz="2400" i="1" dirty="0" smtClean="0">
                <a:hlinkClick r:id="rId3" action="ppaction://hlinkfile" tooltip="Описание Богородицы"/>
              </a:rPr>
              <a:t>Богородицы</a:t>
            </a:r>
            <a:r>
              <a:rPr lang="ru-RU" sz="2400" i="1" dirty="0" smtClean="0"/>
              <a:t> 21 сентября ( 8 сентября по старому стилю) - праздник женщин и женских работ</a:t>
            </a:r>
          </a:p>
          <a:p>
            <a:r>
              <a:rPr lang="ru-RU" sz="2400" i="1" dirty="0" smtClean="0"/>
              <a:t>3) На день Феодоры 24 сентября (11 сентября по старому стилю).</a:t>
            </a:r>
          </a:p>
          <a:p>
            <a:endParaRPr lang="ru-RU" i="1" dirty="0"/>
          </a:p>
        </p:txBody>
      </p:sp>
      <p:pic>
        <p:nvPicPr>
          <p:cNvPr id="4" name="Рисунок 3" descr="0_134d2_12e10414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3429000"/>
            <a:ext cx="6500858" cy="3116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00042"/>
            <a:ext cx="492922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     </a:t>
            </a:r>
            <a:r>
              <a:rPr lang="ru-RU" sz="2400" dirty="0" smtClean="0">
                <a:latin typeface="Comic Sans MS" pitchFamily="66" charset="0"/>
              </a:rPr>
              <a:t>Астрономическая осень начинается со дня осеннего равноденствия (22 сентября).</a:t>
            </a:r>
          </a:p>
          <a:p>
            <a:r>
              <a:rPr lang="en-US" sz="2400" dirty="0" smtClean="0">
                <a:latin typeface="Comic Sans MS" pitchFamily="66" charset="0"/>
              </a:rPr>
              <a:t>     </a:t>
            </a:r>
            <a:r>
              <a:rPr lang="ru-RU" sz="2400" dirty="0" smtClean="0">
                <a:latin typeface="Comic Sans MS" pitchFamily="66" charset="0"/>
              </a:rPr>
              <a:t>По фенологическому календарю начало </a:t>
            </a:r>
            <a:r>
              <a:rPr lang="ru-RU" sz="2400" b="1" dirty="0" smtClean="0">
                <a:latin typeface="Comic Sans MS" pitchFamily="66" charset="0"/>
              </a:rPr>
              <a:t>осени</a:t>
            </a:r>
            <a:r>
              <a:rPr lang="ru-RU" sz="2400" dirty="0" smtClean="0">
                <a:latin typeface="Comic Sans MS" pitchFamily="66" charset="0"/>
              </a:rPr>
              <a:t> связывается с отлетом птиц, опадением желтых листьев, первыми заморозками. </a:t>
            </a:r>
          </a:p>
          <a:p>
            <a:r>
              <a:rPr lang="en-US" dirty="0" smtClean="0">
                <a:latin typeface="Comic Sans MS" pitchFamily="66" charset="0"/>
              </a:rPr>
              <a:t>   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5" name="Рисунок 4" descr="bird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4071942"/>
            <a:ext cx="3781425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ic_1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500042"/>
            <a:ext cx="4095750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15c4e_358979e7_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3286124"/>
            <a:ext cx="3849930" cy="28813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Прямоугольник 3"/>
          <p:cNvSpPr/>
          <p:nvPr/>
        </p:nvSpPr>
        <p:spPr>
          <a:xfrm>
            <a:off x="571472" y="1000108"/>
            <a:ext cx="792961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Различают два периода:</a:t>
            </a:r>
          </a:p>
          <a:p>
            <a:r>
              <a:rPr lang="ru-RU" sz="2400" dirty="0" smtClean="0">
                <a:latin typeface="Comic Sans MS" pitchFamily="66" charset="0"/>
              </a:rPr>
              <a:t>1) От первых заморозков до конца листопада;</a:t>
            </a:r>
          </a:p>
          <a:p>
            <a:r>
              <a:rPr lang="ru-RU" sz="2400" dirty="0" smtClean="0">
                <a:latin typeface="Comic Sans MS" pitchFamily="66" charset="0"/>
              </a:rPr>
              <a:t>2) От конца листопада до начала зимы. </a:t>
            </a:r>
            <a:r>
              <a:rPr lang="en-US" sz="2400" dirty="0" smtClean="0">
                <a:latin typeface="Comic Sans MS" pitchFamily="66" charset="0"/>
              </a:rPr>
              <a:t>            </a:t>
            </a:r>
            <a:r>
              <a:rPr lang="ru-RU" sz="2400" dirty="0" smtClean="0">
                <a:latin typeface="Comic Sans MS" pitchFamily="66" charset="0"/>
              </a:rPr>
              <a:t>«Теплая осень - к долгой зиме». Осень начинается с 27 августа и длится 93 дня - по 26 ноября.</a:t>
            </a:r>
          </a:p>
          <a:p>
            <a:r>
              <a:rPr lang="en-US" dirty="0" smtClean="0">
                <a:latin typeface="Comic Sans MS" pitchFamily="66" charset="0"/>
              </a:rPr>
              <a:t>    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5" name="Рисунок 4" descr="priroda05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143248"/>
            <a:ext cx="4286280" cy="30718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6"/>
            <a:ext cx="8286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ru-RU" sz="2400" dirty="0" smtClean="0">
                <a:latin typeface="Comic Sans MS" pitchFamily="66" charset="0"/>
              </a:rPr>
              <a:t>По Лесному календарю Бианки осень начинается с 21 сентября - первого месяца осени, «Месяца прощания перелетных с родиной», второй месяц - «Месяц полных кладовых» и третий - «Месяц зимних гостей». «Осенняя пора - птица со двора».</a:t>
            </a:r>
            <a:endParaRPr lang="ru-RU" sz="2400" dirty="0"/>
          </a:p>
        </p:txBody>
      </p:sp>
      <p:pic>
        <p:nvPicPr>
          <p:cNvPr id="3" name="Рисунок 2" descr="wallpaper_1280x1024_00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643314"/>
            <a:ext cx="3571880" cy="2857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0_134b2_8db6c668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2714620"/>
            <a:ext cx="4534938" cy="30157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34ad_b2b9818d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7572396" cy="57150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85728"/>
            <a:ext cx="83582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                                            </a:t>
            </a:r>
            <a:r>
              <a:rPr lang="ru-RU" sz="2800" b="1" i="1" u="sng" dirty="0" smtClean="0"/>
              <a:t>Приметы осени.</a:t>
            </a:r>
            <a:endParaRPr lang="ru-RU" sz="2000" b="1" i="1" u="sng" dirty="0" smtClean="0"/>
          </a:p>
          <a:p>
            <a:r>
              <a:rPr lang="en-US" sz="2000" i="1" dirty="0" smtClean="0"/>
              <a:t>     </a:t>
            </a:r>
            <a:r>
              <a:rPr lang="ru-RU" sz="2000" i="1" dirty="0" smtClean="0"/>
              <a:t>«Весна красна цветами, а осень снопами. Весна красна, да голодна, осень дождлива, да сытна. Осенью и у воробья пир. Осень - погоды перемен восемь. Весною дождь парит, осенью мочит.</a:t>
            </a:r>
          </a:p>
          <a:p>
            <a:r>
              <a:rPr lang="en-US" sz="1600" i="1" dirty="0" smtClean="0"/>
              <a:t>     </a:t>
            </a:r>
            <a:endParaRPr lang="ru-RU" sz="1600" i="1" dirty="0" smtClean="0"/>
          </a:p>
          <a:p>
            <a:endParaRPr lang="ru-RU" sz="1400" dirty="0" smtClean="0"/>
          </a:p>
          <a:p>
            <a:endParaRPr lang="ru-RU" sz="1400" dirty="0" smtClean="0"/>
          </a:p>
        </p:txBody>
      </p:sp>
      <p:pic>
        <p:nvPicPr>
          <p:cNvPr id="4" name="Рисунок 3" descr="vorobey%2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1785926"/>
            <a:ext cx="6310356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28680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 </a:t>
            </a:r>
            <a:r>
              <a:rPr lang="ru-RU" sz="2400" i="1" dirty="0" smtClean="0"/>
              <a:t>Осенний дождь мелко сеется, да долго тянется. Весной что рекой прольет - капли не видать, осенью ситцем просеет, а воду хоть ведром черпай. Не будь в осень тороват (щедрый, расточительный), будешь к весне богат.</a:t>
            </a:r>
          </a:p>
          <a:p>
            <a:r>
              <a:rPr lang="en-US" i="1" dirty="0" smtClean="0"/>
              <a:t>     </a:t>
            </a:r>
            <a:endParaRPr lang="ru-RU" i="1" dirty="0" smtClean="0"/>
          </a:p>
        </p:txBody>
      </p:sp>
      <p:pic>
        <p:nvPicPr>
          <p:cNvPr id="3" name="Рисунок 2" descr="rain4_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500306"/>
            <a:ext cx="4429156" cy="4086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priroda00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143116"/>
            <a:ext cx="3926076" cy="3305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432</TotalTime>
  <Words>698</Words>
  <Application>Microsoft Office PowerPoint</Application>
  <PresentationFormat>Экран (4:3)</PresentationFormat>
  <Paragraphs>53</Paragraphs>
  <Slides>19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Schoolbook</vt:lpstr>
      <vt:lpstr>Comic Sans MS</vt:lpstr>
      <vt:lpstr>Monotype Corsiva</vt:lpstr>
      <vt:lpstr>Wingdings</vt:lpstr>
      <vt:lpstr>Wingdings 2</vt:lpstr>
      <vt:lpstr>Эркер</vt:lpstr>
      <vt:lpstr>Красота осени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nmc</dc:creator>
  <cp:lastModifiedBy>Home</cp:lastModifiedBy>
  <cp:revision>77</cp:revision>
  <dcterms:created xsi:type="dcterms:W3CDTF">2010-06-08T07:01:28Z</dcterms:created>
  <dcterms:modified xsi:type="dcterms:W3CDTF">2017-10-09T17:55:52Z</dcterms:modified>
</cp:coreProperties>
</file>