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5" r:id="rId1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783" autoAdjust="0"/>
  </p:normalViewPr>
  <p:slideViewPr>
    <p:cSldViewPr snapToObjects="1">
      <p:cViewPr varScale="1">
        <p:scale>
          <a:sx n="87" d="100"/>
          <a:sy n="87" d="100"/>
        </p:scale>
        <p:origin x="-1458" y="-84"/>
      </p:cViewPr>
      <p:guideLst>
        <p:guide orient="horz" pos="2523"/>
        <p:guide pos="260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D6FBA6-1E0E-420D-9CD6-A52425CEB96E}" type="datetimeFigureOut">
              <a:rPr lang="ru-RU"/>
              <a:pPr>
                <a:defRPr/>
              </a:pPr>
              <a:t>22.10.2017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A26529-6914-4893-A292-4FF61127A7B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86A186-EC77-47CD-BC1E-88BDB71C802F}" type="datetimeFigureOut">
              <a:rPr lang="ru-RU"/>
              <a:pPr>
                <a:defRPr/>
              </a:pPr>
              <a:t>22.10.2017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CFE6E0-9F64-446C-8073-48CD8CAFA61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247FDC-BB18-45AA-AB5F-A81B0957EE2D}" type="datetimeFigureOut">
              <a:rPr lang="ru-RU"/>
              <a:pPr>
                <a:defRPr/>
              </a:pPr>
              <a:t>22.10.2017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B2FAF0-800E-45E6-B118-AE1923B66CF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5FB4A3-4F58-4850-9DC1-14FD528B760A}" type="datetimeFigureOut">
              <a:rPr lang="ru-RU"/>
              <a:pPr>
                <a:defRPr/>
              </a:pPr>
              <a:t>22.10.2017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E93769-5A4C-4420-90B8-3CBC866035D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EA08B7-90AC-4537-8E53-1D5F87B5A27A}" type="datetimeFigureOut">
              <a:rPr lang="ru-RU"/>
              <a:pPr>
                <a:defRPr/>
              </a:pPr>
              <a:t>22.10.2017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BBB518-33C6-4122-B288-9836108E800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D56734-828D-49DD-902A-38A96835D185}" type="datetimeFigureOut">
              <a:rPr lang="ru-RU"/>
              <a:pPr>
                <a:defRPr/>
              </a:pPr>
              <a:t>22.10.2017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DF818D-62AE-4ACF-9AA5-62B9607C1EC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2819C-135E-438E-8761-6A2CDB4745CF}" type="datetimeFigureOut">
              <a:rPr lang="ru-RU"/>
              <a:pPr>
                <a:defRPr/>
              </a:pPr>
              <a:t>22.10.2017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4FC5E4-AB41-48B9-8512-3FB3AFB72B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100A19-6D90-4762-A279-6CAF63BD7474}" type="datetimeFigureOut">
              <a:rPr lang="ru-RU"/>
              <a:pPr>
                <a:defRPr/>
              </a:pPr>
              <a:t>22.10.2017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8E58B9-AF9B-4491-913F-9682D2C91BD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BA8B7B-9146-42C5-B456-7CAAAA34087E}" type="datetimeFigureOut">
              <a:rPr lang="ru-RU"/>
              <a:pPr>
                <a:defRPr/>
              </a:pPr>
              <a:t>22.10.2017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3CCACB-8850-437E-912B-7754E5EBD7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B4F515-90FE-4FE3-AD6F-C7949095615D}" type="datetimeFigureOut">
              <a:rPr lang="ru-RU"/>
              <a:pPr>
                <a:defRPr/>
              </a:pPr>
              <a:t>22.10.2017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9D791B-71F9-427C-BF03-81B3C52F62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510424-E2F7-4829-A670-5494270DB355}" type="datetimeFigureOut">
              <a:rPr lang="ru-RU"/>
              <a:pPr>
                <a:defRPr/>
              </a:pPr>
              <a:t>22.10.2017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72CDA9-5EE4-4FD1-9ABD-E30E9AEFD4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77C664A-8F23-4C5F-BB69-4EDBCB93BDD2}" type="datetimeFigureOut">
              <a:rPr lang="ru-RU"/>
              <a:pPr>
                <a:defRPr/>
              </a:pPr>
              <a:t>22.10.2017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1D96E88-3905-48D7-B7B6-88608B9A9A0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60"/>
            <a:ext cx="9144000" cy="6852839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3419840" y="4581159"/>
            <a:ext cx="5559654" cy="2188407"/>
          </a:xfrm>
          <a:prstGeom prst="rect">
            <a:avLst/>
          </a:prstGeom>
          <a:effectLst>
            <a:outerShdw blurRad="50800" dist="292100" dir="5400000" sx="113000" sy="113000" algn="ctr" rotWithShape="0">
              <a:schemeClr val="tx1">
                <a:alpha val="78000"/>
              </a:schemeClr>
            </a:outerShdw>
          </a:effectLst>
        </p:spPr>
        <p:txBody>
          <a:bodyPr anchor="ctr">
            <a:normAutofit lnSpcReduction="1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Мастер-класс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ПДО ИЗО «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У Алёны</a:t>
            </a:r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» 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/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Алёна </a:t>
            </a:r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Захарова/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КГКОУ 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«Алтайская общеобразовательная школа №1»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г. Барнаул. 2017</a:t>
            </a:r>
            <a:endParaRPr lang="ru-RU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107379" y="3140960"/>
            <a:ext cx="5616781" cy="1440199"/>
          </a:xfrm>
          <a:prstGeom prst="rect">
            <a:avLst/>
          </a:prstGeom>
        </p:spPr>
        <p:txBody>
          <a:bodyPr anchor="ctr">
            <a:normAutofit fontScale="77500" lnSpcReduction="2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chemeClr val="accent6"/>
                </a:solidFill>
                <a:latin typeface="Calibri" pitchFamily="34" charset="0"/>
                <a:ea typeface="+mj-ea"/>
                <a:cs typeface="Calibri" pitchFamily="34" charset="0"/>
              </a:rPr>
              <a:t>Международный конкурс</a:t>
            </a:r>
          </a:p>
          <a:p>
            <a:pPr fontAlgn="auto"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chemeClr val="accent6"/>
                </a:solidFill>
                <a:latin typeface="Calibri" pitchFamily="34" charset="0"/>
                <a:ea typeface="+mj-ea"/>
                <a:cs typeface="Calibri" pitchFamily="34" charset="0"/>
              </a:rPr>
              <a:t>педагогического мастерства</a:t>
            </a:r>
          </a:p>
          <a:p>
            <a:pPr algn="r" fontAlgn="auto">
              <a:spcAft>
                <a:spcPts val="0"/>
              </a:spcAft>
              <a:defRPr/>
            </a:pPr>
            <a:r>
              <a:rPr lang="ru-RU" sz="7700" b="1" dirty="0" smtClean="0">
                <a:solidFill>
                  <a:srgbClr val="FFFF00"/>
                </a:solidFill>
                <a:latin typeface="American Retro" pitchFamily="66" charset="0"/>
                <a:ea typeface="+mj-ea"/>
                <a:cs typeface="+mj-cs"/>
              </a:rPr>
              <a:t>Осень золотая</a:t>
            </a:r>
            <a:endParaRPr lang="ru-RU" sz="7700" b="1" dirty="0">
              <a:solidFill>
                <a:srgbClr val="FFFF00"/>
              </a:solidFill>
              <a:latin typeface="American Retro" pitchFamily="66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357159" y="260560"/>
            <a:ext cx="8501092" cy="6240274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just">
              <a:lnSpc>
                <a:spcPct val="120000"/>
              </a:lnSpc>
            </a:pPr>
            <a:r>
              <a:rPr lang="ru-RU" sz="240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</a:rPr>
              <a:t>Что особенно красиво осенью – так это деревья. Художников и поэтов всегда привлекали яркие краски осени.</a:t>
            </a:r>
          </a:p>
          <a:p>
            <a:pPr algn="just">
              <a:lnSpc>
                <a:spcPct val="120000"/>
              </a:lnSpc>
            </a:pPr>
            <a:r>
              <a:rPr lang="ru-RU" sz="240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</a:rPr>
              <a:t>Сегодня и мы нарисуем осенний пейзаж, используя гуашевые краски.</a:t>
            </a:r>
          </a:p>
          <a:p>
            <a:pPr algn="just">
              <a:lnSpc>
                <a:spcPct val="120000"/>
              </a:lnSpc>
            </a:pPr>
            <a:r>
              <a:rPr lang="ru-RU" sz="240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</a:rPr>
              <a:t>Приготовим лист бумаги, простой карандаш, гуашевые краски, баночку с водой и кисточку для рисования.</a:t>
            </a:r>
          </a:p>
          <a:p>
            <a:pPr algn="just">
              <a:lnSpc>
                <a:spcPct val="120000"/>
              </a:lnSpc>
            </a:pPr>
            <a:r>
              <a:rPr lang="ru-RU" sz="240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</a:rPr>
              <a:t>Сегодня мы увидим, что при смешивании разных цветов можно получить другой цвет. Так, если смешать синий и желтый - получиться зеленый, красный и синий - получиться фиолетовый. Эти приемы смешения цвета мы и будем использовать сегодня на уроке.</a:t>
            </a:r>
            <a:endParaRPr lang="ru-RU" sz="2400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357159" y="5805330"/>
            <a:ext cx="8501092" cy="983544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 algn="ctr">
              <a:lnSpc>
                <a:spcPct val="120000"/>
              </a:lnSpc>
            </a:pPr>
            <a:r>
              <a:rPr lang="ru-RU" dirty="0" smtClean="0">
                <a:solidFill>
                  <a:srgbClr val="00206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</a:rPr>
              <a:t>Первый шаг очень простой – </a:t>
            </a:r>
            <a:r>
              <a:rPr lang="ru-RU" dirty="0">
                <a:solidFill>
                  <a:srgbClr val="00206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</a:rPr>
              <a:t>нарисуем карандашом контуры трех деревьев. </a:t>
            </a:r>
            <a:r>
              <a:rPr lang="ru-RU" dirty="0" smtClean="0">
                <a:solidFill>
                  <a:srgbClr val="00206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</a:rPr>
              <a:t>Сначала рисуем верх, а затем и низ.</a:t>
            </a:r>
            <a:endParaRPr lang="ru-RU" dirty="0">
              <a:solidFill>
                <a:srgbClr val="00206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159" y="272409"/>
            <a:ext cx="3985147" cy="542531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0515" y="284262"/>
            <a:ext cx="3967736" cy="540161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357159" y="5805330"/>
            <a:ext cx="8501092" cy="983544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 algn="ctr">
              <a:lnSpc>
                <a:spcPct val="120000"/>
              </a:lnSpc>
            </a:pPr>
            <a:r>
              <a:rPr lang="ru-RU" dirty="0" smtClean="0">
                <a:solidFill>
                  <a:srgbClr val="00206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</a:rPr>
              <a:t>Затем, так же карандашом, обозначим стволы наших деревьев.</a:t>
            </a:r>
            <a:endParaRPr lang="ru-RU" dirty="0">
              <a:solidFill>
                <a:srgbClr val="00206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131" y="290850"/>
            <a:ext cx="3985148" cy="5425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1358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357159" y="5805330"/>
            <a:ext cx="8501092" cy="983544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 algn="ctr">
              <a:lnSpc>
                <a:spcPct val="120000"/>
              </a:lnSpc>
            </a:pPr>
            <a:r>
              <a:rPr lang="ru-RU" dirty="0" smtClean="0">
                <a:solidFill>
                  <a:srgbClr val="00206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</a:rPr>
              <a:t>Нарисуем облака. Теперь берем голубую краску и аккуратно закрашиваем небо.</a:t>
            </a:r>
            <a:endParaRPr lang="ru-RU" dirty="0">
              <a:solidFill>
                <a:srgbClr val="00206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131" y="290852"/>
            <a:ext cx="3985148" cy="5425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8624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357159" y="5805330"/>
            <a:ext cx="8501092" cy="983544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 algn="ctr">
              <a:lnSpc>
                <a:spcPct val="120000"/>
              </a:lnSpc>
            </a:pPr>
            <a:r>
              <a:rPr lang="ru-RU" dirty="0" smtClean="0">
                <a:solidFill>
                  <a:srgbClr val="00206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</a:rPr>
              <a:t>С помощью оранжевой краски начинаем рисовать листочки. </a:t>
            </a:r>
          </a:p>
          <a:p>
            <a:pPr algn="ctr">
              <a:lnSpc>
                <a:spcPct val="120000"/>
              </a:lnSpc>
            </a:pPr>
            <a:r>
              <a:rPr lang="ru-RU" dirty="0" smtClean="0">
                <a:solidFill>
                  <a:srgbClr val="00206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</a:rPr>
              <a:t>Сначала по контуру деревьев, а затем и внутри.</a:t>
            </a:r>
            <a:endParaRPr lang="ru-RU" dirty="0">
              <a:solidFill>
                <a:srgbClr val="00206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131" y="290852"/>
            <a:ext cx="3985148" cy="5425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271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357159" y="5805330"/>
            <a:ext cx="8501092" cy="983544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 algn="ctr">
              <a:lnSpc>
                <a:spcPct val="120000"/>
              </a:lnSpc>
            </a:pPr>
            <a:r>
              <a:rPr lang="ru-RU" dirty="0" smtClean="0">
                <a:solidFill>
                  <a:srgbClr val="00206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</a:rPr>
              <a:t>Оранжевой краской начинаем рисовать листочки. Сначала по контуру, </a:t>
            </a:r>
            <a:endParaRPr lang="ru-RU" dirty="0" smtClean="0">
              <a:solidFill>
                <a:srgbClr val="00206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omic Sans MS" pitchFamily="66" charset="0"/>
            </a:endParaRPr>
          </a:p>
          <a:p>
            <a:pPr algn="ctr">
              <a:lnSpc>
                <a:spcPct val="120000"/>
              </a:lnSpc>
            </a:pPr>
            <a:r>
              <a:rPr lang="ru-RU" dirty="0" smtClean="0">
                <a:solidFill>
                  <a:srgbClr val="00206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</a:rPr>
              <a:t>а </a:t>
            </a:r>
            <a:r>
              <a:rPr lang="ru-RU" dirty="0" smtClean="0">
                <a:solidFill>
                  <a:srgbClr val="00206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</a:rPr>
              <a:t>затем и внутри деревьев. Добавим красные, желтые </a:t>
            </a:r>
          </a:p>
          <a:p>
            <a:pPr algn="ctr">
              <a:lnSpc>
                <a:spcPct val="120000"/>
              </a:lnSpc>
            </a:pPr>
            <a:r>
              <a:rPr lang="ru-RU" dirty="0" smtClean="0">
                <a:solidFill>
                  <a:srgbClr val="00206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</a:rPr>
              <a:t>и чуть-чуть желто-зеленые листочки. </a:t>
            </a:r>
            <a:endParaRPr lang="ru-RU" dirty="0">
              <a:solidFill>
                <a:srgbClr val="00206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159" y="290851"/>
            <a:ext cx="3985148" cy="542531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3103" y="290852"/>
            <a:ext cx="3985148" cy="5425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692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357159" y="5805330"/>
            <a:ext cx="8501092" cy="983544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 algn="ctr">
              <a:lnSpc>
                <a:spcPct val="120000"/>
              </a:lnSpc>
            </a:pPr>
            <a:r>
              <a:rPr lang="ru-RU" dirty="0" smtClean="0">
                <a:solidFill>
                  <a:srgbClr val="00206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</a:rPr>
              <a:t>Смешанной (синей + красной) краской горизонтальными мазками закрашиваем землю. Получился неравномерно фиолетовый цвет. </a:t>
            </a:r>
          </a:p>
          <a:p>
            <a:pPr algn="ctr">
              <a:lnSpc>
                <a:spcPct val="120000"/>
              </a:lnSpc>
            </a:pPr>
            <a:r>
              <a:rPr lang="ru-RU" dirty="0" smtClean="0">
                <a:solidFill>
                  <a:srgbClr val="00206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</a:rPr>
              <a:t>Черным цветом рисуем стволы деревьев и потом - ветки.</a:t>
            </a:r>
            <a:endParaRPr lang="ru-RU" dirty="0">
              <a:solidFill>
                <a:srgbClr val="00206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159" y="290851"/>
            <a:ext cx="3985148" cy="542531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3102" y="290849"/>
            <a:ext cx="3985149" cy="5425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316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357159" y="5805330"/>
            <a:ext cx="8501092" cy="983544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 algn="ctr">
              <a:lnSpc>
                <a:spcPct val="120000"/>
              </a:lnSpc>
            </a:pPr>
            <a:r>
              <a:rPr lang="ru-RU" dirty="0" smtClean="0">
                <a:solidFill>
                  <a:srgbClr val="00206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</a:rPr>
              <a:t>Осталось только нарисовать черной краской птичек в небе, а желтой и красной (горизонтальными короткими штрихами) – упавшие на землю листики. Все! Рисунок готов! Удачи вам и успехов в рисовании!</a:t>
            </a:r>
            <a:endParaRPr lang="ru-RU" dirty="0">
              <a:solidFill>
                <a:srgbClr val="00206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129" y="290849"/>
            <a:ext cx="3985151" cy="5425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826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357159" y="5805330"/>
            <a:ext cx="8501092" cy="983544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 algn="ctr">
              <a:lnSpc>
                <a:spcPct val="120000"/>
              </a:lnSpc>
            </a:pPr>
            <a:r>
              <a:rPr lang="ru-RU" dirty="0" smtClean="0">
                <a:solidFill>
                  <a:srgbClr val="00206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</a:rPr>
              <a:t>Вот такие рисунки получились у наших кружковцев, </a:t>
            </a:r>
          </a:p>
          <a:p>
            <a:pPr algn="ctr">
              <a:lnSpc>
                <a:spcPct val="120000"/>
              </a:lnSpc>
            </a:pPr>
            <a:r>
              <a:rPr lang="ru-RU" dirty="0" smtClean="0">
                <a:solidFill>
                  <a:srgbClr val="00206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</a:rPr>
              <a:t>детей с ограниченными возможностями здоровья.</a:t>
            </a:r>
            <a:endParaRPr lang="ru-RU" dirty="0">
              <a:solidFill>
                <a:srgbClr val="00206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159" y="107090"/>
            <a:ext cx="8523255" cy="5698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2831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888</TotalTime>
  <Words>284</Words>
  <Application>Microsoft Office PowerPoint</Application>
  <PresentationFormat>Экран (4:3)</PresentationFormat>
  <Paragraphs>26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Андрей</dc:creator>
  <cp:lastModifiedBy>Андрей</cp:lastModifiedBy>
  <cp:revision>98</cp:revision>
  <dcterms:created xsi:type="dcterms:W3CDTF">2016-03-07T12:03:09Z</dcterms:created>
  <dcterms:modified xsi:type="dcterms:W3CDTF">2017-10-22T16:06:25Z</dcterms:modified>
</cp:coreProperties>
</file>