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56" r:id="rId3"/>
    <p:sldId id="291" r:id="rId4"/>
    <p:sldId id="284" r:id="rId5"/>
    <p:sldId id="286" r:id="rId6"/>
    <p:sldId id="287" r:id="rId7"/>
    <p:sldId id="288" r:id="rId8"/>
    <p:sldId id="289" r:id="rId9"/>
    <p:sldId id="290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3932C-3F92-4744-BF81-032C0C5574CB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669D9-9784-4549-AAD8-1611C302C7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0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7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g0.liveinternet.ru/images/attach/c/3/122/246/122246396________0005__16_.png" TargetMode="External"/><Relationship Id="rId2" Type="http://schemas.openxmlformats.org/officeDocument/2006/relationships/hyperlink" Target="http://sovetov.su/upload/image/NEWS/Vidi_Saratova/foto/70166110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etochki-doma.ru/46-osennih-zagadok-pro-listopad-gerbariy-luzhi-i-mnogoe-drugo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hlinkshowjump?jump=lastslide" highlightClick="1"/>
          </p:cNvPr>
          <p:cNvSpPr/>
          <p:nvPr/>
        </p:nvSpPr>
        <p:spPr>
          <a:xfrm>
            <a:off x="7818492" y="6178068"/>
            <a:ext cx="661393" cy="685728"/>
          </a:xfrm>
          <a:prstGeom prst="actionButtonInformati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598180" y="6153228"/>
            <a:ext cx="545820" cy="697804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067376" y="50851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50215" y="5388342"/>
            <a:ext cx="462083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Автор: Осипова Ольга Николаевна,</a:t>
            </a:r>
          </a:p>
          <a:p>
            <a:pPr algn="ctr"/>
            <a:r>
              <a:rPr lang="ru-RU" sz="20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учитель начальных классов</a:t>
            </a:r>
          </a:p>
          <a:p>
            <a:pPr algn="ctr"/>
            <a:r>
              <a:rPr lang="ru-RU" sz="20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МБОУ СОШ № 37</a:t>
            </a:r>
          </a:p>
          <a:p>
            <a:pPr algn="ctr"/>
            <a:r>
              <a:rPr lang="ru-RU" sz="20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</a:t>
            </a:r>
            <a:r>
              <a:rPr lang="ru-RU" sz="20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Ангарск</a:t>
            </a:r>
            <a:endParaRPr lang="ru-RU" sz="2400" b="1" cap="none" spc="50" dirty="0">
              <a:ln w="11430"/>
              <a:solidFill>
                <a:srgbClr val="92D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0690" y="3573016"/>
            <a:ext cx="753988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Осенний кроссворд</a:t>
            </a:r>
            <a:endParaRPr lang="ru-RU" sz="66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74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916832"/>
            <a:ext cx="8640960" cy="24857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Фон -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sovetov.su/upload/image/NEWS/Vidi_Saratova/foto/70166110.jpg</a:t>
            </a:r>
            <a:endParaRPr lang="en-US" sz="2000" dirty="0"/>
          </a:p>
          <a:p>
            <a:r>
              <a:rPr lang="ru-RU" sz="2000" dirty="0" smtClean="0"/>
              <a:t>Еж - </a:t>
            </a:r>
            <a:r>
              <a:rPr lang="en-US" sz="2000" dirty="0">
                <a:hlinkClick r:id="rId3"/>
              </a:rPr>
              <a:t>http://img0.liveinternet.ru/images/attach/c/3/122/246/122246396________0005__16_.</a:t>
            </a:r>
            <a:r>
              <a:rPr lang="en-US" sz="2000" dirty="0" smtClean="0">
                <a:hlinkClick r:id="rId3"/>
              </a:rPr>
              <a:t>png</a:t>
            </a:r>
            <a:endParaRPr lang="ru-RU" sz="2000" dirty="0" smtClean="0"/>
          </a:p>
          <a:p>
            <a:r>
              <a:rPr lang="ru-RU" sz="2000" dirty="0" smtClean="0"/>
              <a:t>Текст загадок - </a:t>
            </a:r>
            <a:r>
              <a:rPr lang="en-US" sz="2000" dirty="0">
                <a:hlinkClick r:id="rId4"/>
              </a:rPr>
              <a:t>http://</a:t>
            </a:r>
            <a:r>
              <a:rPr lang="en-US" sz="2000">
                <a:hlinkClick r:id="rId4"/>
              </a:rPr>
              <a:t>detochki-doma.ru/46-osennih-zagadok-pro-listopad-gerbariy-luzhi-i-mnogoe-drugoe</a:t>
            </a:r>
            <a:r>
              <a:rPr lang="en-US" sz="2000" smtClean="0">
                <a:hlinkClick r:id="rId4"/>
              </a:rPr>
              <a:t>/</a:t>
            </a:r>
            <a:endParaRPr lang="ru-RU" sz="20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41238" y="332656"/>
            <a:ext cx="822455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Используемые ресурсы</a:t>
            </a:r>
            <a:endParaRPr lang="ru-RU" sz="60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303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99792" y="476672"/>
            <a:ext cx="6336704" cy="53849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Скругленный прямоугольник 8">
            <a:hlinkClick r:id="" action="ppaction://hlinkshowjump?jump=nextslide" highlightClick="1"/>
          </p:cNvPr>
          <p:cNvSpPr/>
          <p:nvPr/>
        </p:nvSpPr>
        <p:spPr>
          <a:xfrm>
            <a:off x="4559700" y="6051396"/>
            <a:ext cx="2828366" cy="61796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Начать игру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55352" y="4941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516616"/>
            <a:ext cx="440361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Дорогие ребята!</a:t>
            </a:r>
          </a:p>
          <a:p>
            <a:pPr algn="ctr"/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1686" y="1380504"/>
            <a:ext cx="61548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 вам разгадать осенний кроссворд. Внимательно прочитайте загадку. Ответ наберите 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клавиатуре. Если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выбрана верно, она появляется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кроссворде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нет, то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звучит сигнал. Текст загадки появится, если вы нажмёте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рисунок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ёжика. В конце вас ждет сюрприз.  Удачи!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-6044" y="3663493"/>
            <a:ext cx="3785955" cy="2977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32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40641" y="80034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</p:txBody>
      </p:sp>
      <p:sp>
        <p:nvSpPr>
          <p:cNvPr id="91" name="Стрелка вправо 90"/>
          <p:cNvSpPr/>
          <p:nvPr/>
        </p:nvSpPr>
        <p:spPr>
          <a:xfrm>
            <a:off x="4230539" y="778396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159814" y="79529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580112" y="783863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040285" y="77781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562164" y="78382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478021" y="80866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023262" y="777818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946285" y="836712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Багетная рамка 98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89" name="Скругленная прямоугольная выноска 88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 за августом приходит,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листопадом хороводит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богат он урожаем,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его, конечно, знаем! </a:t>
            </a:r>
          </a:p>
        </p:txBody>
      </p:sp>
      <p:pic>
        <p:nvPicPr>
          <p:cNvPr id="90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50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99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88064" y="170054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Стрелка вправо 90"/>
          <p:cNvSpPr/>
          <p:nvPr/>
        </p:nvSpPr>
        <p:spPr>
          <a:xfrm>
            <a:off x="441009" y="1707153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9" name="Группа 88"/>
          <p:cNvGrpSpPr/>
          <p:nvPr/>
        </p:nvGrpSpPr>
        <p:grpSpPr>
          <a:xfrm>
            <a:off x="4711604" y="761913"/>
            <a:ext cx="3593892" cy="520559"/>
            <a:chOff x="4740641" y="777818"/>
            <a:chExt cx="3593892" cy="520559"/>
          </a:xfrm>
        </p:grpSpPr>
        <p:sp>
          <p:nvSpPr>
            <p:cNvPr id="90" name="TextBox 89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1431177" y="1700543"/>
            <a:ext cx="410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844405" y="1703927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321999" y="168858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861713" y="171246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Багетная рамка 118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120" name="Скругленная прямоугольная выноска 119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Седой дедушка у ворот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глаза нам заволок</a:t>
            </a:r>
          </a:p>
        </p:txBody>
      </p:sp>
      <p:pic>
        <p:nvPicPr>
          <p:cNvPr id="121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611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1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3" grpId="0" animBg="1"/>
      <p:bldP spid="64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5" grpId="0" animBg="1"/>
      <p:bldP spid="119" grpId="0" animBg="1"/>
      <p:bldP spid="1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59" name="Багетная рамка 58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881218" y="2158003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Стрелка вправо 90"/>
          <p:cNvSpPr/>
          <p:nvPr/>
        </p:nvSpPr>
        <p:spPr>
          <a:xfrm>
            <a:off x="2305729" y="2211861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3287653" y="216559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731694" y="21609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253573" y="216700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169430" y="213285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714671" y="2160999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673535" y="2172133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988064" y="1688582"/>
            <a:ext cx="2297163" cy="485547"/>
            <a:chOff x="988064" y="1688582"/>
            <a:chExt cx="2297163" cy="485547"/>
          </a:xfrm>
        </p:grpSpPr>
        <p:sp>
          <p:nvSpPr>
            <p:cNvPr id="90" name="TextBox 89"/>
            <p:cNvSpPr txBox="1"/>
            <p:nvPr/>
          </p:nvSpPr>
          <p:spPr>
            <a:xfrm>
              <a:off x="988064" y="1700543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431177" y="1700543"/>
              <a:ext cx="4106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844405" y="1703927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321999" y="16885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861713" y="171246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" name="Группа 102"/>
          <p:cNvGrpSpPr/>
          <p:nvPr/>
        </p:nvGrpSpPr>
        <p:grpSpPr>
          <a:xfrm>
            <a:off x="4740641" y="777818"/>
            <a:ext cx="3593892" cy="520559"/>
            <a:chOff x="4740641" y="777818"/>
            <a:chExt cx="3593892" cy="520559"/>
          </a:xfrm>
        </p:grpSpPr>
        <p:sp>
          <p:nvSpPr>
            <p:cNvPr id="104" name="TextBox 103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" name="Скругленная прямоугольная выноска 111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Королева наша, Осень,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тебя мы дружно спросим: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свой секрет открой,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слуга тебе второй?</a:t>
            </a:r>
          </a:p>
        </p:txBody>
      </p:sp>
      <p:pic>
        <p:nvPicPr>
          <p:cNvPr id="113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872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5" grpId="0" animBg="1"/>
      <p:bldP spid="1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808298" y="402298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Стрелка вправо 90"/>
          <p:cNvSpPr/>
          <p:nvPr/>
        </p:nvSpPr>
        <p:spPr>
          <a:xfrm>
            <a:off x="3293251" y="4025452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4153367" y="401891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596502" y="4019560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116088" y="4025452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576449" y="4034861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Багетная рамка 98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grpSp>
        <p:nvGrpSpPr>
          <p:cNvPr id="89" name="Группа 88"/>
          <p:cNvGrpSpPr/>
          <p:nvPr/>
        </p:nvGrpSpPr>
        <p:grpSpPr>
          <a:xfrm>
            <a:off x="4740641" y="777818"/>
            <a:ext cx="3593892" cy="520559"/>
            <a:chOff x="4740641" y="777818"/>
            <a:chExt cx="3593892" cy="520559"/>
          </a:xfrm>
        </p:grpSpPr>
        <p:sp>
          <p:nvSpPr>
            <p:cNvPr id="90" name="TextBox 89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7" name="Группа 106"/>
          <p:cNvGrpSpPr/>
          <p:nvPr/>
        </p:nvGrpSpPr>
        <p:grpSpPr>
          <a:xfrm>
            <a:off x="988064" y="1688582"/>
            <a:ext cx="2297163" cy="485547"/>
            <a:chOff x="988064" y="1688582"/>
            <a:chExt cx="2297163" cy="485547"/>
          </a:xfrm>
        </p:grpSpPr>
        <p:sp>
          <p:nvSpPr>
            <p:cNvPr id="108" name="TextBox 107"/>
            <p:cNvSpPr txBox="1"/>
            <p:nvPr/>
          </p:nvSpPr>
          <p:spPr>
            <a:xfrm>
              <a:off x="988064" y="1700543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431177" y="1700543"/>
              <a:ext cx="4106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844405" y="1703927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321999" y="16885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861713" y="171246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2876289" y="2142367"/>
            <a:ext cx="3180565" cy="500942"/>
            <a:chOff x="2881218" y="2132856"/>
            <a:chExt cx="3180565" cy="500942"/>
          </a:xfrm>
        </p:grpSpPr>
        <p:sp>
          <p:nvSpPr>
            <p:cNvPr id="114" name="TextBox 113"/>
            <p:cNvSpPr txBox="1"/>
            <p:nvPr/>
          </p:nvSpPr>
          <p:spPr>
            <a:xfrm>
              <a:off x="2881218" y="215800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287653" y="216559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731694" y="216099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253573" y="216700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69430" y="2132856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714671" y="2160999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673535" y="2172133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1" name="Скругленная прямоугольная выноска 120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всю ночь по крыше бьёт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постукивает,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бормочет, и поёт, убаюкивает?</a:t>
            </a:r>
          </a:p>
        </p:txBody>
      </p:sp>
      <p:pic>
        <p:nvPicPr>
          <p:cNvPr id="122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09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5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2" grpId="0" animBg="1"/>
      <p:bldP spid="83" grpId="0" animBg="1"/>
      <p:bldP spid="85" grpId="0" animBg="1"/>
      <p:bldP spid="99" grpId="0" animBg="1"/>
      <p:bldP spid="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118618" y="33265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Стрелка вправо 90"/>
          <p:cNvSpPr/>
          <p:nvPr/>
        </p:nvSpPr>
        <p:spPr>
          <a:xfrm rot="2147986">
            <a:off x="4780730" y="67644"/>
            <a:ext cx="296412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TextBox 92"/>
          <p:cNvSpPr txBox="1"/>
          <p:nvPr/>
        </p:nvSpPr>
        <p:spPr>
          <a:xfrm>
            <a:off x="5160080" y="167614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142903" y="12731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4688288" y="777420"/>
            <a:ext cx="3593892" cy="520559"/>
            <a:chOff x="4740641" y="777818"/>
            <a:chExt cx="3593892" cy="520559"/>
          </a:xfrm>
        </p:grpSpPr>
        <p:sp>
          <p:nvSpPr>
            <p:cNvPr id="90" name="TextBox 89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7" name="Группа 106"/>
          <p:cNvGrpSpPr/>
          <p:nvPr/>
        </p:nvGrpSpPr>
        <p:grpSpPr>
          <a:xfrm>
            <a:off x="988064" y="1688582"/>
            <a:ext cx="2297163" cy="485547"/>
            <a:chOff x="988064" y="1688582"/>
            <a:chExt cx="2297163" cy="485547"/>
          </a:xfrm>
        </p:grpSpPr>
        <p:sp>
          <p:nvSpPr>
            <p:cNvPr id="108" name="TextBox 107"/>
            <p:cNvSpPr txBox="1"/>
            <p:nvPr/>
          </p:nvSpPr>
          <p:spPr>
            <a:xfrm>
              <a:off x="988064" y="1700543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431177" y="1700543"/>
              <a:ext cx="4106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844405" y="1703927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321999" y="16885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861713" y="171246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2859721" y="2125323"/>
            <a:ext cx="3180565" cy="500942"/>
            <a:chOff x="2881218" y="2132856"/>
            <a:chExt cx="3180565" cy="500942"/>
          </a:xfrm>
        </p:grpSpPr>
        <p:sp>
          <p:nvSpPr>
            <p:cNvPr id="114" name="TextBox 113"/>
            <p:cNvSpPr txBox="1"/>
            <p:nvPr/>
          </p:nvSpPr>
          <p:spPr>
            <a:xfrm>
              <a:off x="2881218" y="215800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287653" y="216559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731694" y="216099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253573" y="216700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69430" y="2132856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714671" y="2160999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673535" y="2172133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3808298" y="4018912"/>
            <a:ext cx="2156399" cy="477614"/>
            <a:chOff x="3808298" y="4018912"/>
            <a:chExt cx="2156399" cy="477614"/>
          </a:xfrm>
        </p:grpSpPr>
        <p:sp>
          <p:nvSpPr>
            <p:cNvPr id="122" name="TextBox 121"/>
            <p:cNvSpPr txBox="1"/>
            <p:nvPr/>
          </p:nvSpPr>
          <p:spPr>
            <a:xfrm>
              <a:off x="3808298" y="4022988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153367" y="4018912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596502" y="4019560"/>
              <a:ext cx="4892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16088" y="4025452"/>
              <a:ext cx="396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576449" y="4034861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5034303" y="2598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6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8" name="Багетная рамка 127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130" name="Скругленная прямоугольная выноска 129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Тучи нагоняет,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Воет, задувает.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свету рыщет,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Поет да свищет.</a:t>
            </a:r>
          </a:p>
        </p:txBody>
      </p:sp>
      <p:pic>
        <p:nvPicPr>
          <p:cNvPr id="131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821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5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28" grpId="0" animBg="1"/>
      <p:bldP spid="1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756608" y="789447"/>
            <a:ext cx="41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Стрелка вправо 90"/>
          <p:cNvSpPr/>
          <p:nvPr/>
        </p:nvSpPr>
        <p:spPr>
          <a:xfrm rot="5400000">
            <a:off x="3730668" y="252689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3766856" y="127798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741705" y="1734997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761697" y="261400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738024" y="350423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741169" y="307762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4740641" y="777818"/>
            <a:ext cx="3593892" cy="520559"/>
            <a:chOff x="4740641" y="777818"/>
            <a:chExt cx="3593892" cy="520559"/>
          </a:xfrm>
        </p:grpSpPr>
        <p:sp>
          <p:nvSpPr>
            <p:cNvPr id="90" name="TextBox 89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7" name="Группа 106"/>
          <p:cNvGrpSpPr/>
          <p:nvPr/>
        </p:nvGrpSpPr>
        <p:grpSpPr>
          <a:xfrm>
            <a:off x="988064" y="1688582"/>
            <a:ext cx="2297163" cy="485547"/>
            <a:chOff x="988064" y="1688582"/>
            <a:chExt cx="2297163" cy="485547"/>
          </a:xfrm>
        </p:grpSpPr>
        <p:sp>
          <p:nvSpPr>
            <p:cNvPr id="108" name="TextBox 107"/>
            <p:cNvSpPr txBox="1"/>
            <p:nvPr/>
          </p:nvSpPr>
          <p:spPr>
            <a:xfrm>
              <a:off x="988064" y="1700543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431177" y="1700543"/>
              <a:ext cx="4106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844405" y="1703927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321999" y="16885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861713" y="171246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2908449" y="2162208"/>
            <a:ext cx="3180565" cy="500942"/>
            <a:chOff x="2881218" y="2132856"/>
            <a:chExt cx="3180565" cy="500942"/>
          </a:xfrm>
        </p:grpSpPr>
        <p:sp>
          <p:nvSpPr>
            <p:cNvPr id="114" name="TextBox 113"/>
            <p:cNvSpPr txBox="1"/>
            <p:nvPr/>
          </p:nvSpPr>
          <p:spPr>
            <a:xfrm>
              <a:off x="2881218" y="215800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287653" y="216559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731694" y="216099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253573" y="216700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69430" y="2132856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714671" y="2160999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673535" y="2172133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3808298" y="4018912"/>
            <a:ext cx="2156399" cy="477614"/>
            <a:chOff x="3808298" y="4018912"/>
            <a:chExt cx="2156399" cy="477614"/>
          </a:xfrm>
        </p:grpSpPr>
        <p:sp>
          <p:nvSpPr>
            <p:cNvPr id="122" name="TextBox 121"/>
            <p:cNvSpPr txBox="1"/>
            <p:nvPr/>
          </p:nvSpPr>
          <p:spPr>
            <a:xfrm>
              <a:off x="3808298" y="4022988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153367" y="4018912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596502" y="4019560"/>
              <a:ext cx="4892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16088" y="4025452"/>
              <a:ext cx="396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576449" y="4034861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7" name="Группа 126"/>
          <p:cNvGrpSpPr/>
          <p:nvPr/>
        </p:nvGrpSpPr>
        <p:grpSpPr>
          <a:xfrm>
            <a:off x="5118618" y="332656"/>
            <a:ext cx="431312" cy="1805156"/>
            <a:chOff x="5118618" y="332656"/>
            <a:chExt cx="431312" cy="1805156"/>
          </a:xfrm>
        </p:grpSpPr>
        <p:sp>
          <p:nvSpPr>
            <p:cNvPr id="128" name="TextBox 127"/>
            <p:cNvSpPr txBox="1"/>
            <p:nvPr/>
          </p:nvSpPr>
          <p:spPr>
            <a:xfrm>
              <a:off x="5118618" y="332656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160080" y="1676147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142903" y="127317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1" name="Багетная рамка 130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132" name="Скругленная прямоугольная выноска 131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Ветки в парке шелестят,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Сбрасывают свой наряд.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у дуба и березки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Разноцветный, яркий, броский.</a:t>
            </a:r>
          </a:p>
        </p:txBody>
      </p:sp>
      <p:pic>
        <p:nvPicPr>
          <p:cNvPr id="133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089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2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61" grpId="0" animBg="1"/>
      <p:bldP spid="62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2" grpId="0" animBg="1"/>
      <p:bldP spid="83" grpId="0" animBg="1"/>
      <p:bldP spid="85" grpId="0" animBg="1"/>
      <p:bldP spid="131" grpId="0" animBg="1"/>
      <p:bldP spid="1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2212" y="332656"/>
            <a:ext cx="7496212" cy="4131562"/>
            <a:chOff x="930725" y="153895"/>
            <a:chExt cx="7496212" cy="4131562"/>
          </a:xfrm>
        </p:grpSpPr>
        <p:pic>
          <p:nvPicPr>
            <p:cNvPr id="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79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6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327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3591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264" y="60647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7126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3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6289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7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713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5509" y="6175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5791" y="198388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464" y="153383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936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977" y="243898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0750" y="1070153"/>
              <a:ext cx="469900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021" y="1966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694" y="1977622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390" y="196853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198344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198900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47" y="151394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9316" y="107015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5452" y="15389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583" y="3327009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1" y="2870477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530" y="242385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890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597" y="1530996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511" y="3783541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01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1943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39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04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62" y="15206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1782" y="3821775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7257" y="3358093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050" y="2909560"/>
              <a:ext cx="471673" cy="463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930725" y="15139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7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815261" y="14974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0154" y="19203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4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39633" y="3790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3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06456" y="579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1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661943" y="5964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</a:rPr>
                <a:t>5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2" name="Багетная рамка 51"/>
          <p:cNvSpPr/>
          <p:nvPr/>
        </p:nvSpPr>
        <p:spPr>
          <a:xfrm>
            <a:off x="182177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</a:t>
            </a:r>
          </a:p>
        </p:txBody>
      </p:sp>
      <p:sp>
        <p:nvSpPr>
          <p:cNvPr id="53" name="Багетная рамка 52"/>
          <p:cNvSpPr/>
          <p:nvPr/>
        </p:nvSpPr>
        <p:spPr>
          <a:xfrm>
            <a:off x="2536158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В</a:t>
            </a:r>
          </a:p>
        </p:txBody>
      </p:sp>
      <p:sp>
        <p:nvSpPr>
          <p:cNvPr id="54" name="Багетная рамка 53"/>
          <p:cNvSpPr/>
          <p:nvPr/>
        </p:nvSpPr>
        <p:spPr>
          <a:xfrm>
            <a:off x="382147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Д</a:t>
            </a:r>
          </a:p>
        </p:txBody>
      </p:sp>
      <p:sp>
        <p:nvSpPr>
          <p:cNvPr id="55" name="Багетная рамка 54"/>
          <p:cNvSpPr/>
          <p:nvPr/>
        </p:nvSpPr>
        <p:spPr>
          <a:xfrm>
            <a:off x="526163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Ё</a:t>
            </a:r>
          </a:p>
        </p:txBody>
      </p:sp>
      <p:sp>
        <p:nvSpPr>
          <p:cNvPr id="56" name="Багетная рамка 55"/>
          <p:cNvSpPr/>
          <p:nvPr/>
        </p:nvSpPr>
        <p:spPr>
          <a:xfrm>
            <a:off x="5981712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</a:t>
            </a:r>
          </a:p>
        </p:txBody>
      </p:sp>
      <p:sp>
        <p:nvSpPr>
          <p:cNvPr id="57" name="Багетная рамка 56"/>
          <p:cNvSpPr/>
          <p:nvPr/>
        </p:nvSpPr>
        <p:spPr>
          <a:xfrm>
            <a:off x="7349864" y="471505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И</a:t>
            </a:r>
          </a:p>
        </p:txBody>
      </p:sp>
      <p:sp>
        <p:nvSpPr>
          <p:cNvPr id="58" name="Багетная рамка 57"/>
          <p:cNvSpPr/>
          <p:nvPr/>
        </p:nvSpPr>
        <p:spPr>
          <a:xfrm>
            <a:off x="775072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Й</a:t>
            </a:r>
          </a:p>
        </p:txBody>
      </p:sp>
      <p:sp>
        <p:nvSpPr>
          <p:cNvPr id="60" name="Багетная рамка 59"/>
          <p:cNvSpPr/>
          <p:nvPr/>
        </p:nvSpPr>
        <p:spPr>
          <a:xfrm>
            <a:off x="209328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Л</a:t>
            </a:r>
          </a:p>
        </p:txBody>
      </p:sp>
      <p:sp>
        <p:nvSpPr>
          <p:cNvPr id="61" name="Багетная рамка 60"/>
          <p:cNvSpPr/>
          <p:nvPr/>
        </p:nvSpPr>
        <p:spPr>
          <a:xfrm>
            <a:off x="281336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</a:t>
            </a:r>
          </a:p>
        </p:txBody>
      </p:sp>
      <p:sp>
        <p:nvSpPr>
          <p:cNvPr id="62" name="Багетная рамка 61"/>
          <p:cNvSpPr/>
          <p:nvPr/>
        </p:nvSpPr>
        <p:spPr>
          <a:xfrm>
            <a:off x="3533440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</a:t>
            </a:r>
          </a:p>
        </p:txBody>
      </p:sp>
      <p:sp>
        <p:nvSpPr>
          <p:cNvPr id="63" name="Багетная рамка 62"/>
          <p:cNvSpPr/>
          <p:nvPr/>
        </p:nvSpPr>
        <p:spPr>
          <a:xfrm>
            <a:off x="4901592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</a:t>
            </a:r>
          </a:p>
        </p:txBody>
      </p:sp>
      <p:sp>
        <p:nvSpPr>
          <p:cNvPr id="64" name="Багетная рамка 63"/>
          <p:cNvSpPr/>
          <p:nvPr/>
        </p:nvSpPr>
        <p:spPr>
          <a:xfrm>
            <a:off x="6269744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</a:t>
            </a:r>
          </a:p>
        </p:txBody>
      </p:sp>
      <p:sp>
        <p:nvSpPr>
          <p:cNvPr id="65" name="Багетная рамка 64"/>
          <p:cNvSpPr/>
          <p:nvPr/>
        </p:nvSpPr>
        <p:spPr>
          <a:xfrm>
            <a:off x="691781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</a:t>
            </a:r>
          </a:p>
        </p:txBody>
      </p:sp>
      <p:sp>
        <p:nvSpPr>
          <p:cNvPr id="66" name="Багетная рамка 65"/>
          <p:cNvSpPr/>
          <p:nvPr/>
        </p:nvSpPr>
        <p:spPr>
          <a:xfrm>
            <a:off x="7637896" y="540257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</a:t>
            </a:r>
          </a:p>
        </p:txBody>
      </p:sp>
      <p:sp>
        <p:nvSpPr>
          <p:cNvPr id="67" name="Багетная рамка 66"/>
          <p:cNvSpPr/>
          <p:nvPr/>
        </p:nvSpPr>
        <p:spPr>
          <a:xfrm>
            <a:off x="437096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</a:t>
            </a:r>
          </a:p>
        </p:txBody>
      </p:sp>
      <p:sp>
        <p:nvSpPr>
          <p:cNvPr id="68" name="Багетная рамка 67"/>
          <p:cNvSpPr/>
          <p:nvPr/>
        </p:nvSpPr>
        <p:spPr>
          <a:xfrm>
            <a:off x="108516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Х</a:t>
            </a:r>
          </a:p>
        </p:txBody>
      </p:sp>
      <p:sp>
        <p:nvSpPr>
          <p:cNvPr id="69" name="Багетная рамка 68"/>
          <p:cNvSpPr/>
          <p:nvPr/>
        </p:nvSpPr>
        <p:spPr>
          <a:xfrm>
            <a:off x="1805248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Ц</a:t>
            </a:r>
          </a:p>
        </p:txBody>
      </p:sp>
      <p:sp>
        <p:nvSpPr>
          <p:cNvPr id="70" name="Багетная рамка 69"/>
          <p:cNvSpPr/>
          <p:nvPr/>
        </p:nvSpPr>
        <p:spPr>
          <a:xfrm>
            <a:off x="245332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Ч</a:t>
            </a:r>
          </a:p>
        </p:txBody>
      </p:sp>
      <p:sp>
        <p:nvSpPr>
          <p:cNvPr id="71" name="Багетная рамка 70"/>
          <p:cNvSpPr/>
          <p:nvPr/>
        </p:nvSpPr>
        <p:spPr>
          <a:xfrm>
            <a:off x="3173400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Ш</a:t>
            </a:r>
          </a:p>
        </p:txBody>
      </p:sp>
      <p:sp>
        <p:nvSpPr>
          <p:cNvPr id="72" name="Багетная рамка 71"/>
          <p:cNvSpPr/>
          <p:nvPr/>
        </p:nvSpPr>
        <p:spPr>
          <a:xfrm>
            <a:off x="382147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Щ</a:t>
            </a:r>
          </a:p>
        </p:txBody>
      </p:sp>
      <p:sp>
        <p:nvSpPr>
          <p:cNvPr id="73" name="Багетная рамка 72"/>
          <p:cNvSpPr/>
          <p:nvPr/>
        </p:nvSpPr>
        <p:spPr>
          <a:xfrm>
            <a:off x="454155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Ъ</a:t>
            </a:r>
          </a:p>
        </p:txBody>
      </p:sp>
      <p:sp>
        <p:nvSpPr>
          <p:cNvPr id="74" name="Багетная рамка 73"/>
          <p:cNvSpPr/>
          <p:nvPr/>
        </p:nvSpPr>
        <p:spPr>
          <a:xfrm>
            <a:off x="526163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Ы</a:t>
            </a:r>
          </a:p>
        </p:txBody>
      </p:sp>
      <p:sp>
        <p:nvSpPr>
          <p:cNvPr id="75" name="Багетная рамка 74"/>
          <p:cNvSpPr/>
          <p:nvPr/>
        </p:nvSpPr>
        <p:spPr>
          <a:xfrm>
            <a:off x="5981712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Ь</a:t>
            </a:r>
          </a:p>
        </p:txBody>
      </p:sp>
      <p:sp>
        <p:nvSpPr>
          <p:cNvPr id="76" name="Багетная рамка 75"/>
          <p:cNvSpPr/>
          <p:nvPr/>
        </p:nvSpPr>
        <p:spPr>
          <a:xfrm>
            <a:off x="662978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Э</a:t>
            </a:r>
          </a:p>
        </p:txBody>
      </p:sp>
      <p:sp>
        <p:nvSpPr>
          <p:cNvPr id="77" name="Багетная рамка 76"/>
          <p:cNvSpPr/>
          <p:nvPr/>
        </p:nvSpPr>
        <p:spPr>
          <a:xfrm>
            <a:off x="7349864" y="6110456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Ю</a:t>
            </a:r>
          </a:p>
        </p:txBody>
      </p:sp>
      <p:sp>
        <p:nvSpPr>
          <p:cNvPr id="78" name="Багетная рамка 77"/>
          <p:cNvSpPr/>
          <p:nvPr/>
        </p:nvSpPr>
        <p:spPr>
          <a:xfrm>
            <a:off x="112117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9" name="Багетная рамка 78"/>
          <p:cNvSpPr/>
          <p:nvPr/>
        </p:nvSpPr>
        <p:spPr>
          <a:xfrm>
            <a:off x="3184230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Г</a:t>
            </a:r>
            <a:endParaRPr lang="ru-RU" sz="2800" b="1" dirty="0"/>
          </a:p>
        </p:txBody>
      </p:sp>
      <p:sp>
        <p:nvSpPr>
          <p:cNvPr id="80" name="Багетная рамка 79"/>
          <p:cNvSpPr/>
          <p:nvPr/>
        </p:nvSpPr>
        <p:spPr>
          <a:xfrm>
            <a:off x="6660232" y="4709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</a:t>
            </a:r>
            <a:endParaRPr lang="ru-RU" sz="2800" b="1" dirty="0"/>
          </a:p>
        </p:txBody>
      </p:sp>
      <p:sp>
        <p:nvSpPr>
          <p:cNvPr id="81" name="Багетная рамка 80"/>
          <p:cNvSpPr/>
          <p:nvPr/>
        </p:nvSpPr>
        <p:spPr>
          <a:xfrm>
            <a:off x="418436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</a:t>
            </a:r>
            <a:endParaRPr lang="ru-RU" sz="2800" b="1" dirty="0"/>
          </a:p>
        </p:txBody>
      </p:sp>
      <p:sp>
        <p:nvSpPr>
          <p:cNvPr id="82" name="Багетная рамка 81"/>
          <p:cNvSpPr/>
          <p:nvPr/>
        </p:nvSpPr>
        <p:spPr>
          <a:xfrm>
            <a:off x="5607992" y="538889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</a:t>
            </a:r>
            <a:endParaRPr lang="ru-RU" sz="2800" b="1" dirty="0"/>
          </a:p>
        </p:txBody>
      </p:sp>
      <p:sp>
        <p:nvSpPr>
          <p:cNvPr id="83" name="Багетная рамка 82"/>
          <p:cNvSpPr/>
          <p:nvPr/>
        </p:nvSpPr>
        <p:spPr>
          <a:xfrm>
            <a:off x="8028384" y="6086243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Я</a:t>
            </a:r>
          </a:p>
        </p:txBody>
      </p:sp>
      <p:sp>
        <p:nvSpPr>
          <p:cNvPr id="85" name="Багетная рамка 84"/>
          <p:cNvSpPr/>
          <p:nvPr/>
        </p:nvSpPr>
        <p:spPr>
          <a:xfrm>
            <a:off x="4541552" y="4708210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Е</a:t>
            </a:r>
          </a:p>
        </p:txBody>
      </p:sp>
      <p:sp>
        <p:nvSpPr>
          <p:cNvPr id="91" name="Стрелка вправо 90"/>
          <p:cNvSpPr/>
          <p:nvPr/>
        </p:nvSpPr>
        <p:spPr>
          <a:xfrm rot="5400000">
            <a:off x="2799991" y="1138836"/>
            <a:ext cx="368136" cy="448283"/>
          </a:xfrm>
          <a:prstGeom prst="rightArrow">
            <a:avLst/>
          </a:prstGeom>
          <a:solidFill>
            <a:srgbClr val="FF0000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2892005" y="26005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908449" y="35021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887816" y="3036576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884868" y="3987264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4740641" y="777818"/>
            <a:ext cx="3593892" cy="520559"/>
            <a:chOff x="4740641" y="777818"/>
            <a:chExt cx="3593892" cy="520559"/>
          </a:xfrm>
        </p:grpSpPr>
        <p:sp>
          <p:nvSpPr>
            <p:cNvPr id="90" name="TextBox 89"/>
            <p:cNvSpPr txBox="1"/>
            <p:nvPr/>
          </p:nvSpPr>
          <p:spPr>
            <a:xfrm>
              <a:off x="4740641" y="8003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59814" y="79529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580112" y="78386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040285" y="77781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562164" y="78382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478021" y="808669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23262" y="777818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946285" y="836712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7" name="Группа 106"/>
          <p:cNvGrpSpPr/>
          <p:nvPr/>
        </p:nvGrpSpPr>
        <p:grpSpPr>
          <a:xfrm>
            <a:off x="988064" y="1688582"/>
            <a:ext cx="2297163" cy="485547"/>
            <a:chOff x="988064" y="1688582"/>
            <a:chExt cx="2297163" cy="485547"/>
          </a:xfrm>
        </p:grpSpPr>
        <p:sp>
          <p:nvSpPr>
            <p:cNvPr id="108" name="TextBox 107"/>
            <p:cNvSpPr txBox="1"/>
            <p:nvPr/>
          </p:nvSpPr>
          <p:spPr>
            <a:xfrm>
              <a:off x="988064" y="1700543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431177" y="1700543"/>
              <a:ext cx="4106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844405" y="1703927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321999" y="16885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861713" y="171246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2908449" y="2162208"/>
            <a:ext cx="3180565" cy="500942"/>
            <a:chOff x="2881218" y="2132856"/>
            <a:chExt cx="3180565" cy="500942"/>
          </a:xfrm>
        </p:grpSpPr>
        <p:sp>
          <p:nvSpPr>
            <p:cNvPr id="114" name="TextBox 113"/>
            <p:cNvSpPr txBox="1"/>
            <p:nvPr/>
          </p:nvSpPr>
          <p:spPr>
            <a:xfrm>
              <a:off x="2881218" y="2158003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287653" y="216559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731694" y="216099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253573" y="216700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69430" y="2132856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714671" y="2160999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673535" y="2172133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3808298" y="4018912"/>
            <a:ext cx="2156399" cy="477614"/>
            <a:chOff x="3808298" y="4018912"/>
            <a:chExt cx="2156399" cy="477614"/>
          </a:xfrm>
        </p:grpSpPr>
        <p:sp>
          <p:nvSpPr>
            <p:cNvPr id="122" name="TextBox 121"/>
            <p:cNvSpPr txBox="1"/>
            <p:nvPr/>
          </p:nvSpPr>
          <p:spPr>
            <a:xfrm>
              <a:off x="3808298" y="4022988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153367" y="4018912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596502" y="4019560"/>
              <a:ext cx="4892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16088" y="4025452"/>
              <a:ext cx="396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576449" y="4034861"/>
              <a:ext cx="388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7" name="Группа 126"/>
          <p:cNvGrpSpPr/>
          <p:nvPr/>
        </p:nvGrpSpPr>
        <p:grpSpPr>
          <a:xfrm>
            <a:off x="5118618" y="332656"/>
            <a:ext cx="431312" cy="1805156"/>
            <a:chOff x="5118618" y="332656"/>
            <a:chExt cx="431312" cy="1805156"/>
          </a:xfrm>
        </p:grpSpPr>
        <p:sp>
          <p:nvSpPr>
            <p:cNvPr id="128" name="TextBox 127"/>
            <p:cNvSpPr txBox="1"/>
            <p:nvPr/>
          </p:nvSpPr>
          <p:spPr>
            <a:xfrm>
              <a:off x="5118618" y="332656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160080" y="1676147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142903" y="127317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1" name="Группа 130"/>
          <p:cNvGrpSpPr/>
          <p:nvPr/>
        </p:nvGrpSpPr>
        <p:grpSpPr>
          <a:xfrm>
            <a:off x="3738024" y="789447"/>
            <a:ext cx="452346" cy="3176454"/>
            <a:chOff x="3738024" y="789447"/>
            <a:chExt cx="452346" cy="3176454"/>
          </a:xfrm>
        </p:grpSpPr>
        <p:sp>
          <p:nvSpPr>
            <p:cNvPr id="132" name="TextBox 131"/>
            <p:cNvSpPr txBox="1"/>
            <p:nvPr/>
          </p:nvSpPr>
          <p:spPr>
            <a:xfrm>
              <a:off x="3756608" y="789447"/>
              <a:ext cx="4138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766856" y="1277989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3741705" y="1734997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3761697" y="2614004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738024" y="3504236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741169" y="3077622"/>
              <a:ext cx="4235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8" name="Багетная рамка 137"/>
          <p:cNvSpPr/>
          <p:nvPr/>
        </p:nvSpPr>
        <p:spPr>
          <a:xfrm>
            <a:off x="1401080" y="5412608"/>
            <a:ext cx="648072" cy="680688"/>
          </a:xfrm>
          <a:prstGeom prst="bevel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</a:t>
            </a:r>
          </a:p>
        </p:txBody>
      </p:sp>
      <p:sp>
        <p:nvSpPr>
          <p:cNvPr id="139" name="Скругленная прямоугольная выноска 138"/>
          <p:cNvSpPr/>
          <p:nvPr/>
        </p:nvSpPr>
        <p:spPr>
          <a:xfrm>
            <a:off x="6074928" y="1350170"/>
            <a:ext cx="2983378" cy="3075814"/>
          </a:xfrm>
          <a:prstGeom prst="wedgeRoundRectCallout">
            <a:avLst>
              <a:gd name="adj1" fmla="val -66134"/>
              <a:gd name="adj2" fmla="val 270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Падает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дождь, то снег.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Льдом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сковало воды рек.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Мёрзнет в поле озимь ржи.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за месяц, подскажи?</a:t>
            </a:r>
          </a:p>
        </p:txBody>
      </p:sp>
      <p:pic>
        <p:nvPicPr>
          <p:cNvPr id="140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4149961" y="2784149"/>
            <a:ext cx="1588844" cy="124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025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5" grpId="0" animBg="1"/>
      <p:bldP spid="138" grpId="0" animBg="1"/>
      <p:bldP spid="13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665</Words>
  <Application>Microsoft Office PowerPoint</Application>
  <PresentationFormat>Экран (4:3)</PresentationFormat>
  <Paragraphs>479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osipova</dc:creator>
  <cp:lastModifiedBy>osipova</cp:lastModifiedBy>
  <cp:revision>241</cp:revision>
  <dcterms:modified xsi:type="dcterms:W3CDTF">2017-11-01T00:25:34Z</dcterms:modified>
</cp:coreProperties>
</file>