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5E9EFF"/>
            </a:gs>
            <a:gs pos="78000">
              <a:schemeClr val="accent4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МАСТЕР – </a:t>
            </a:r>
            <a:r>
              <a:rPr lang="ru-RU" sz="5400" b="1" i="1" dirty="0" smtClean="0">
                <a:solidFill>
                  <a:srgbClr val="C00000"/>
                </a:solidFill>
              </a:rPr>
              <a:t>КЛАСС:</a:t>
            </a:r>
            <a:r>
              <a:rPr lang="ru-RU" sz="5400" b="1" i="1" dirty="0" smtClean="0">
                <a:solidFill>
                  <a:srgbClr val="C00000"/>
                </a:solidFill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панно из соленого теста</a:t>
            </a:r>
            <a:r>
              <a:rPr lang="ru-RU" sz="5400" b="1" i="1" dirty="0" smtClean="0">
                <a:solidFill>
                  <a:srgbClr val="C00000"/>
                </a:solidFill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«ЕЖИК»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929198"/>
            <a:ext cx="5572164" cy="14287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400" b="1" u="sng" dirty="0" smtClean="0">
                <a:solidFill>
                  <a:srgbClr val="002060"/>
                </a:solidFill>
              </a:rPr>
              <a:t>Автор: </a:t>
            </a:r>
            <a:r>
              <a:rPr lang="ru-RU" sz="2400" b="1" dirty="0" smtClean="0">
                <a:solidFill>
                  <a:srgbClr val="002060"/>
                </a:solidFill>
              </a:rPr>
              <a:t>Попова Екатерина Рафаиловна, воспитатель, 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муниципальное  дошкольное  образовательное учреждение «Детский сад № 295 Красноармейского района Волгограда»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Татьяна\Desktop\Катя МК\PB080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429132"/>
            <a:ext cx="2808000" cy="227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PB08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2772000" cy="20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3005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>
          <a:xfrm>
            <a:off x="1071538" y="214289"/>
            <a:ext cx="6828656" cy="5457699"/>
          </a:xfrm>
          <a:ln w="19050">
            <a:solidFill>
              <a:srgbClr val="00206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857892"/>
            <a:ext cx="7972452" cy="6429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Колючки лучше </a:t>
            </a:r>
            <a:r>
              <a:rPr lang="ru-RU" sz="2000" b="1" dirty="0" smtClean="0"/>
              <a:t>располагать, </a:t>
            </a:r>
            <a:r>
              <a:rPr lang="ru-RU" sz="2000" b="1" dirty="0" smtClean="0"/>
              <a:t>двигаясь по кругу.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3005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928662" y="285728"/>
            <a:ext cx="7024737" cy="5268552"/>
          </a:xfrm>
          <a:ln w="19050">
            <a:solidFill>
              <a:srgbClr val="00206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643578"/>
            <a:ext cx="804389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Получился такой вот ежик!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286388"/>
            <a:ext cx="8186766" cy="121444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Лепим отдельно грибочек</a:t>
            </a:r>
            <a:r>
              <a:rPr lang="ru-RU" sz="2000" dirty="0" smtClean="0"/>
              <a:t>.                                                                                    </a:t>
            </a:r>
            <a:r>
              <a:rPr lang="ru-RU" sz="2000" dirty="0" smtClean="0"/>
              <a:t>Смачиваем мокрой кисточкой место крепления на «шубке» ёжика, прикладываем грибочек, слегка прижимая.</a:t>
            </a:r>
            <a:endParaRPr lang="ru-RU" sz="2000" dirty="0"/>
          </a:p>
        </p:txBody>
      </p:sp>
      <p:pic>
        <p:nvPicPr>
          <p:cNvPr id="10" name="Содержимое 9" descr="PA3005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36" y="357167"/>
            <a:ext cx="4921284" cy="4429156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8115328" cy="10001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Вырезаем из теста листочек.</a:t>
            </a:r>
          </a:p>
          <a:p>
            <a:pPr algn="ctr"/>
            <a:endParaRPr lang="ru-RU" sz="2000" dirty="0"/>
          </a:p>
        </p:txBody>
      </p:sp>
      <p:pic>
        <p:nvPicPr>
          <p:cNvPr id="7" name="Содержимое 10" descr="PA3005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3774" b="12557"/>
          <a:stretch>
            <a:fillRect/>
          </a:stretch>
        </p:blipFill>
        <p:spPr>
          <a:xfrm>
            <a:off x="1928794" y="285728"/>
            <a:ext cx="5567099" cy="5237764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86322"/>
            <a:ext cx="7758138" cy="150019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Смочив </a:t>
            </a:r>
            <a:r>
              <a:rPr lang="ru-RU" dirty="0" smtClean="0"/>
              <a:t>место крепления, накладываем его,                                                              стекой продавив жилочки.</a:t>
            </a:r>
          </a:p>
          <a:p>
            <a:endParaRPr lang="ru-RU" dirty="0"/>
          </a:p>
        </p:txBody>
      </p:sp>
      <p:pic>
        <p:nvPicPr>
          <p:cNvPr id="7" name="Содержимое 6" descr="PA30052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85720" y="357166"/>
            <a:ext cx="4286280" cy="3214710"/>
          </a:xfrm>
          <a:ln w="19050">
            <a:solidFill>
              <a:srgbClr val="002060"/>
            </a:solidFill>
          </a:ln>
        </p:spPr>
      </p:pic>
      <p:pic>
        <p:nvPicPr>
          <p:cNvPr id="8" name="Содержимое 7" descr="PA3005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14876" y="1714488"/>
            <a:ext cx="4256089" cy="3192066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A3005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lum bright="-10000" contrast="20000"/>
          </a:blip>
          <a:srcRect l="6100" r="2405" b="372"/>
          <a:stretch>
            <a:fillRect/>
          </a:stretch>
        </p:blipFill>
        <p:spPr>
          <a:xfrm>
            <a:off x="4572000" y="1428736"/>
            <a:ext cx="4286280" cy="3500462"/>
          </a:xfrm>
          <a:ln w="19050">
            <a:solidFill>
              <a:srgbClr val="002060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714884"/>
            <a:ext cx="8115328" cy="1857388"/>
          </a:xfrm>
        </p:spPr>
        <p:txBody>
          <a:bodyPr/>
          <a:lstStyle/>
          <a:p>
            <a:pPr algn="ctr"/>
            <a:r>
              <a:rPr lang="ru-RU" sz="2000" dirty="0" smtClean="0"/>
              <a:t>Катаем из теста шарики разного диаметра.</a:t>
            </a:r>
          </a:p>
          <a:p>
            <a:pPr algn="ctr"/>
            <a:r>
              <a:rPr lang="ru-RU" sz="2000" dirty="0" smtClean="0"/>
              <a:t>Закрепляем </a:t>
            </a:r>
            <a:r>
              <a:rPr lang="ru-RU" sz="2000" dirty="0" smtClean="0"/>
              <a:t>их, смочив место крепления, вместе с яблоневыми листиками с помощью палочек гвоздики.</a:t>
            </a:r>
          </a:p>
          <a:p>
            <a:pPr algn="ctr"/>
            <a:endParaRPr lang="ru-RU" sz="2000" dirty="0"/>
          </a:p>
        </p:txBody>
      </p:sp>
      <p:pic>
        <p:nvPicPr>
          <p:cNvPr id="7" name="Содержимое 6" descr="PA30052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contrast="20000"/>
          </a:blip>
          <a:srcRect l="4787" r="2660" b="2128"/>
          <a:stretch>
            <a:fillRect/>
          </a:stretch>
        </p:blipFill>
        <p:spPr>
          <a:xfrm>
            <a:off x="428596" y="285728"/>
            <a:ext cx="4143404" cy="3286148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57892"/>
            <a:ext cx="8186766" cy="6429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Добавляем  цветочек…</a:t>
            </a:r>
            <a:endParaRPr lang="ru-RU" sz="2000" dirty="0"/>
          </a:p>
        </p:txBody>
      </p:sp>
      <p:pic>
        <p:nvPicPr>
          <p:cNvPr id="7" name="Содержимое 6" descr="PA300527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4143372" y="2500306"/>
            <a:ext cx="4643469" cy="3482602"/>
          </a:xfrm>
          <a:ln w="19050">
            <a:solidFill>
              <a:srgbClr val="002060"/>
            </a:solidFill>
          </a:ln>
        </p:spPr>
      </p:pic>
      <p:pic>
        <p:nvPicPr>
          <p:cNvPr id="12" name="Содержимое 8" descr="PA300528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85721" y="285728"/>
            <a:ext cx="4286280" cy="3214710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PA30052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643042" y="285728"/>
            <a:ext cx="6429420" cy="4822065"/>
          </a:xfrm>
          <a:ln w="19050">
            <a:solidFill>
              <a:srgbClr val="002060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00570"/>
            <a:ext cx="8258204" cy="23574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Обратным кончиком кисти проделываем отверстия для шнурка.</a:t>
            </a:r>
          </a:p>
          <a:p>
            <a:pPr algn="ctr"/>
            <a:r>
              <a:rPr lang="ru-RU" sz="2000" dirty="0" smtClean="0"/>
              <a:t>Изделие </a:t>
            </a:r>
            <a:r>
              <a:rPr lang="ru-RU" sz="2000" dirty="0" smtClean="0"/>
              <a:t>готово к сушке. На сушку у меня уходит примерно дней пять или неделя, дня через три надо аккуратно поддеть ёжика плоским ножом и перевернуть, чтобы он подсох снизу.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00570"/>
            <a:ext cx="8401080" cy="214314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Для раскрашивания можно использовать любые краски – акварель, гуашь или акриловые, для прочности неплохо покрыть акриловым лаком, а для нарядности использовать блестки, но это кому как нравится. После высыхания продеваем в дырочки прочную нить или шнурок, или тонкую ленточку. Наш ёжик </a:t>
            </a:r>
            <a:r>
              <a:rPr lang="ru-RU" sz="2000" dirty="0" smtClean="0"/>
              <a:t>готов!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7" name="Содержимое 6" descr="PB080537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28596" y="500042"/>
            <a:ext cx="3905278" cy="2928958"/>
          </a:xfrm>
          <a:ln w="19050">
            <a:solidFill>
              <a:srgbClr val="002060"/>
            </a:solidFill>
          </a:ln>
        </p:spPr>
      </p:pic>
      <p:pic>
        <p:nvPicPr>
          <p:cNvPr id="8" name="Содержимое 7" descr="PB0805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928670"/>
            <a:ext cx="4327527" cy="3442099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643578"/>
            <a:ext cx="8043890" cy="928694"/>
          </a:xfrm>
        </p:spPr>
        <p:txBody>
          <a:bodyPr/>
          <a:lstStyle/>
          <a:p>
            <a:pPr algn="ctr"/>
            <a:r>
              <a:rPr lang="ru-RU" dirty="0" smtClean="0"/>
              <a:t>Желаю успехов в вашем творчестве!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6" descr="PB080538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500166" y="500042"/>
            <a:ext cx="6667547" cy="5000660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B080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623598" y="1091254"/>
            <a:ext cx="5872701" cy="4404525"/>
          </a:xfrm>
          <a:ln w="19050">
            <a:solidFill>
              <a:srgbClr val="002060"/>
            </a:solidFill>
          </a:ln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786058"/>
            <a:ext cx="3543296" cy="350046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Здравствуйте! </a:t>
            </a:r>
            <a:endParaRPr lang="ru-RU" sz="2000" b="1" dirty="0" smtClean="0"/>
          </a:p>
          <a:p>
            <a:r>
              <a:rPr lang="ru-RU" sz="2000" b="1" dirty="0" smtClean="0"/>
              <a:t>Сегодня </a:t>
            </a:r>
            <a:r>
              <a:rPr lang="ru-RU" sz="2000" b="1" dirty="0" smtClean="0"/>
              <a:t>мы  будем делать  ежика из соленого теста. </a:t>
            </a:r>
          </a:p>
          <a:p>
            <a:pPr algn="just"/>
            <a:r>
              <a:rPr lang="ru-RU" sz="2000" b="1" dirty="0" smtClean="0"/>
              <a:t>Для  этого  нам  потребуются: соленое тесто, скалка, стека, кисточка, </a:t>
            </a:r>
            <a:r>
              <a:rPr lang="ru-RU" sz="2000" b="1" dirty="0" smtClean="0"/>
              <a:t>краски</a:t>
            </a:r>
            <a:r>
              <a:rPr lang="ru-RU" sz="2000" b="1" dirty="0" smtClean="0"/>
              <a:t>, шаблон ежика</a:t>
            </a:r>
            <a:r>
              <a:rPr lang="ru-RU" sz="2000" b="1" dirty="0" smtClean="0"/>
              <a:t>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шаблон</a:t>
            </a:r>
            <a:endParaRPr lang="ru-RU" sz="2800" dirty="0"/>
          </a:p>
        </p:txBody>
      </p:sp>
      <p:pic>
        <p:nvPicPr>
          <p:cNvPr id="4" name="Содержимое 3" descr="PB0805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1214414" y="357166"/>
            <a:ext cx="6988167" cy="5288343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ЗА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Татьяна\Desktop\Катя МК\PB080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429132"/>
            <a:ext cx="2808000" cy="227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4" descr="PB08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2772000" cy="207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14884"/>
            <a:ext cx="7901014" cy="18573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 </a:t>
            </a:r>
            <a:r>
              <a:rPr lang="ru-RU" sz="2000" b="1" u="sng" dirty="0" smtClean="0">
                <a:solidFill>
                  <a:srgbClr val="002060"/>
                </a:solidFill>
              </a:rPr>
              <a:t>Рецепт  приготовления соленого теста:</a:t>
            </a:r>
          </a:p>
          <a:p>
            <a:pPr algn="ctr"/>
            <a:r>
              <a:rPr lang="ru-RU" sz="2000" b="1" dirty="0" smtClean="0"/>
              <a:t>мука- 1часть; соль – 1 часть; клей ПВА -1 столовая ложка. Замешиваем крутое тесто как на пельмени, </a:t>
            </a:r>
            <a:r>
              <a:rPr lang="ru-RU" sz="2000" b="1" dirty="0" smtClean="0"/>
              <a:t>                                                                     с </a:t>
            </a:r>
            <a:r>
              <a:rPr lang="ru-RU" sz="2000" b="1" dirty="0" smtClean="0"/>
              <a:t>нужным количеством воды, чтобы не липло к рукам.</a:t>
            </a:r>
            <a:endParaRPr lang="ru-RU" sz="2000" b="1" dirty="0"/>
          </a:p>
        </p:txBody>
      </p:sp>
      <p:pic>
        <p:nvPicPr>
          <p:cNvPr id="7" name="Содержимое 6" descr="PA3005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 b="-731"/>
          <a:stretch>
            <a:fillRect/>
          </a:stretch>
        </p:blipFill>
        <p:spPr>
          <a:xfrm>
            <a:off x="1428728" y="214290"/>
            <a:ext cx="5777442" cy="4357718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3005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714480" y="285728"/>
            <a:ext cx="5683254" cy="4262440"/>
          </a:xfrm>
          <a:ln w="19050">
            <a:solidFill>
              <a:srgbClr val="00206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86322"/>
            <a:ext cx="7758138" cy="1643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Раскатываем </a:t>
            </a:r>
            <a:r>
              <a:rPr lang="ru-RU" sz="2000" b="1" dirty="0" smtClean="0"/>
              <a:t>тесто </a:t>
            </a:r>
            <a:r>
              <a:rPr lang="ru-RU" sz="2000" b="1" dirty="0" smtClean="0"/>
              <a:t>шириной 0,8-1 см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pPr algn="ctr"/>
            <a:r>
              <a:rPr lang="ru-RU" sz="2000" b="1" dirty="0" smtClean="0"/>
              <a:t>По контуру лекала осторожно </a:t>
            </a:r>
            <a:r>
              <a:rPr lang="ru-RU" sz="2000" b="1" dirty="0" smtClean="0"/>
              <a:t>обрезаем ножом.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3005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285852" y="214290"/>
            <a:ext cx="6397634" cy="4798224"/>
          </a:xfrm>
          <a:ln w="19050">
            <a:solidFill>
              <a:srgbClr val="00206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214950"/>
            <a:ext cx="8115328" cy="114300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Не убирая лекало, осторожно убираем лишнее тесто </a:t>
            </a:r>
            <a:r>
              <a:rPr lang="ru-RU" sz="2000" b="1" dirty="0" smtClean="0"/>
              <a:t>(уберите </a:t>
            </a:r>
            <a:r>
              <a:rPr lang="ru-RU" sz="2000" b="1" dirty="0" smtClean="0"/>
              <a:t>его в целлофановый </a:t>
            </a:r>
            <a:r>
              <a:rPr lang="ru-RU" sz="2000" b="1" dirty="0" smtClean="0"/>
              <a:t>пакет - </a:t>
            </a:r>
            <a:r>
              <a:rPr lang="ru-RU" sz="2000" b="1" dirty="0" smtClean="0"/>
              <a:t>может пригодиться  для другого </a:t>
            </a:r>
            <a:r>
              <a:rPr lang="ru-RU" sz="2000" b="1" dirty="0" smtClean="0"/>
              <a:t>изделия).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3005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857224" y="500042"/>
            <a:ext cx="7393833" cy="5357850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3005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r="-622"/>
          <a:stretch>
            <a:fillRect/>
          </a:stretch>
        </p:blipFill>
        <p:spPr>
          <a:xfrm>
            <a:off x="571472" y="357166"/>
            <a:ext cx="7879459" cy="5143536"/>
          </a:xfrm>
          <a:ln w="19050">
            <a:solidFill>
              <a:srgbClr val="00206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643578"/>
            <a:ext cx="8715436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 контуру аккуратно сглаживаем резаный </a:t>
            </a:r>
            <a:r>
              <a:rPr lang="ru-RU" sz="2000" b="1" dirty="0" smtClean="0"/>
              <a:t>край                                                      </a:t>
            </a:r>
            <a:r>
              <a:rPr lang="ru-RU" sz="2000" b="1" dirty="0" smtClean="0"/>
              <a:t>смоченным в воде пальцем.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857892"/>
            <a:ext cx="7901014" cy="6429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Стекой намечаем нашему ёжику </a:t>
            </a:r>
            <a:r>
              <a:rPr lang="ru-RU" sz="2000" b="1" dirty="0" smtClean="0"/>
              <a:t>мордочку, делаем носик и глазки.</a:t>
            </a:r>
            <a:endParaRPr lang="ru-RU" sz="2000" b="1" dirty="0"/>
          </a:p>
        </p:txBody>
      </p:sp>
      <p:pic>
        <p:nvPicPr>
          <p:cNvPr id="7" name="Содержимое 6" descr="PA3005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1071538" y="285728"/>
            <a:ext cx="6643734" cy="5425438"/>
          </a:xfrm>
          <a:ln w="190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3005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142976" y="214290"/>
            <a:ext cx="6500858" cy="4875642"/>
          </a:xfrm>
          <a:ln w="19050">
            <a:solidFill>
              <a:srgbClr val="00206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29264"/>
            <a:ext cx="8043890" cy="10001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Приступаем к нарезанию ножницами колючек ( чем больше угол расположения ножниц от поверхности теста, тем больше торчат колючки, обычно держу ножницы под углом 35-40 градусов).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353</Words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МАСТЕР – КЛАСС: панно из соленого теста «ЕЖИК»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шаблон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тестопластике «ЕЖИК»</dc:title>
  <dc:creator>Татьяна</dc:creator>
  <cp:lastModifiedBy>Татьяна</cp:lastModifiedBy>
  <cp:revision>17</cp:revision>
  <dcterms:created xsi:type="dcterms:W3CDTF">2017-11-10T11:42:04Z</dcterms:created>
  <dcterms:modified xsi:type="dcterms:W3CDTF">2017-11-11T12:52:53Z</dcterms:modified>
</cp:coreProperties>
</file>