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FF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7151-0534-4E64-AC90-BA80D62B1432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21D1-9105-47AD-826F-A5FA118F7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E21D1-9105-47AD-826F-A5FA118F7B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0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6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8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9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5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0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8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6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AB30C-87A5-4863-9BF8-04329481A610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5EE7-56CF-4D01-85AC-EFFE00B15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3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CIM\Camera\IMG_08112017_075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19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95536" y="4365104"/>
            <a:ext cx="4608512" cy="22322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Тихонова Инна Анатольевна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Воспитатель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МОУ «Детский сад №305 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Тракторазаводского</a:t>
            </a:r>
            <a:r>
              <a:rPr lang="ru-RU" sz="2400" b="1" dirty="0" smtClean="0">
                <a:solidFill>
                  <a:srgbClr val="FF0000"/>
                </a:solidFill>
              </a:rPr>
              <a:t>  района                г. Волгограда»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32048" y="177281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Осенние головоломки и ребусы</a:t>
            </a:r>
            <a:endParaRPr lang="ru-RU" sz="60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43608" y="62068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Головоломка 1</a:t>
            </a:r>
          </a:p>
          <a:p>
            <a:r>
              <a:rPr lang="ru-RU" sz="3200" i="1" dirty="0" smtClean="0">
                <a:solidFill>
                  <a:srgbClr val="FF0000"/>
                </a:solidFill>
              </a:rPr>
              <a:t>В соответствии с символами поставь буквы в нужном порядке. Прочитай слово.</a:t>
            </a:r>
            <a:endParaRPr lang="ru-RU" sz="32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94519"/>
              </p:ext>
            </p:extLst>
          </p:nvPr>
        </p:nvGraphicFramePr>
        <p:xfrm>
          <a:off x="1187624" y="2655169"/>
          <a:ext cx="6768752" cy="163792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6094"/>
                <a:gridCol w="846094"/>
                <a:gridCol w="846094"/>
                <a:gridCol w="846094"/>
                <a:gridCol w="846094"/>
                <a:gridCol w="846094"/>
                <a:gridCol w="846094"/>
                <a:gridCol w="846094"/>
              </a:tblGrid>
              <a:tr h="78448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5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o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ym typeface="Wingdings"/>
                        </a:rPr>
                        <a:t></a:t>
                      </a:r>
                      <a:endParaRPr lang="ru-RU" sz="3200" b="1" dirty="0" smtClean="0"/>
                    </a:p>
                    <a:p>
                      <a:pPr algn="ctr"/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.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 </a:t>
                      </a:r>
                      <a:r>
                        <a:rPr lang="en-US" sz="3200" b="1" dirty="0" smtClean="0"/>
                        <a:t>||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Х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*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baseline="0" dirty="0" smtClean="0"/>
                        <a:t>– </a:t>
                      </a:r>
                      <a:endParaRPr lang="ru-RU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96652"/>
              </p:ext>
            </p:extLst>
          </p:nvPr>
        </p:nvGraphicFramePr>
        <p:xfrm>
          <a:off x="1187624" y="4653136"/>
          <a:ext cx="6840760" cy="13681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55096"/>
                <a:gridCol w="855096"/>
                <a:gridCol w="855096"/>
                <a:gridCol w="855096"/>
                <a:gridCol w="855096"/>
                <a:gridCol w="855096"/>
                <a:gridCol w="855096"/>
                <a:gridCol w="855088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sz="3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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||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54" y="5517232"/>
            <a:ext cx="1085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 flipV="1">
            <a:off x="664242" y="1690433"/>
            <a:ext cx="4771854" cy="4176464"/>
          </a:xfrm>
          <a:prstGeom prst="cloud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 flipV="1">
            <a:off x="1259632" y="2266497"/>
            <a:ext cx="3384376" cy="302433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 flipV="1">
            <a:off x="1835696" y="2708920"/>
            <a:ext cx="2160240" cy="2088232"/>
          </a:xfrm>
          <a:prstGeom prst="cloud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67922"/>
              </p:ext>
            </p:extLst>
          </p:nvPr>
        </p:nvGraphicFramePr>
        <p:xfrm>
          <a:off x="5652120" y="4210288"/>
          <a:ext cx="2376264" cy="44284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442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2278"/>
              </p:ext>
            </p:extLst>
          </p:nvPr>
        </p:nvGraphicFramePr>
        <p:xfrm>
          <a:off x="5340425" y="4853384"/>
          <a:ext cx="3264023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89"/>
                <a:gridCol w="466289"/>
                <a:gridCol w="466289"/>
                <a:gridCol w="466289"/>
                <a:gridCol w="466289"/>
                <a:gridCol w="466289"/>
                <a:gridCol w="466289"/>
              </a:tblGrid>
              <a:tr h="4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17526"/>
              </p:ext>
            </p:extLst>
          </p:nvPr>
        </p:nvGraphicFramePr>
        <p:xfrm>
          <a:off x="4922376" y="5445224"/>
          <a:ext cx="40421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64"/>
                <a:gridCol w="505264"/>
                <a:gridCol w="505264"/>
                <a:gridCol w="505264"/>
                <a:gridCol w="505264"/>
                <a:gridCol w="505264"/>
                <a:gridCol w="505264"/>
                <a:gridCol w="50526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6056" y="896521"/>
            <a:ext cx="31683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>
                <a:solidFill>
                  <a:srgbClr val="FF0000"/>
                </a:solidFill>
              </a:rPr>
              <a:t>Головоломка № 2</a:t>
            </a:r>
          </a:p>
          <a:p>
            <a:pPr algn="r"/>
            <a:r>
              <a:rPr lang="ru-RU" sz="2800" i="1" dirty="0" smtClean="0">
                <a:solidFill>
                  <a:srgbClr val="FF0000"/>
                </a:solidFill>
              </a:rPr>
              <a:t>Переставь буквы на каждом цветном поле и ты узнаешь названия трех осенних месяцев.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1820" y="169043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С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934" y="3573016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Е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436510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354977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Т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2494637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Я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515893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Б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335873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Р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458112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Ь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6" y="443885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1889" y="344310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9832" y="464450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2926685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36488" y="4366845"/>
            <a:ext cx="6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9652" y="3718773"/>
            <a:ext cx="3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728" y="2350621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27784" y="3430741"/>
            <a:ext cx="4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Н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4655" y="2796775"/>
            <a:ext cx="5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О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5399" y="3934797"/>
            <a:ext cx="71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Я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1820" y="4006805"/>
            <a:ext cx="61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Б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3353594" y="3573016"/>
            <a:ext cx="498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Р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2123728" y="3214717"/>
            <a:ext cx="43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FF00"/>
                </a:solidFill>
              </a:rPr>
              <a:t>Ь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58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Ответы</a:t>
            </a:r>
            <a:endParaRPr lang="ru-RU" sz="6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9464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Ребус № 1  Осень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Ребус № 2  Листопад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Ребус № 3  Туман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Ребус № 4  Октябрь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Ребус № 5  </a:t>
            </a:r>
            <a:r>
              <a:rPr lang="ru-RU" i="1" dirty="0">
                <a:solidFill>
                  <a:srgbClr val="C00000"/>
                </a:solidFill>
              </a:rPr>
              <a:t>Д</a:t>
            </a:r>
            <a:r>
              <a:rPr lang="ru-RU" i="1" dirty="0" smtClean="0">
                <a:solidFill>
                  <a:srgbClr val="C00000"/>
                </a:solidFill>
              </a:rPr>
              <a:t>ождь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Ребус № 6  Сыро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Ребус № 7  Лужи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Ребус № 8  Ненастье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C00000"/>
                </a:solidFill>
              </a:rPr>
              <a:t>Головоломка № 1: Листопад</a:t>
            </a:r>
          </a:p>
          <a:p>
            <a:pPr>
              <a:buBlip>
                <a:blip r:embed="rId3"/>
              </a:buBlip>
            </a:pPr>
            <a:r>
              <a:rPr lang="ru-RU" i="1" dirty="0" smtClean="0">
                <a:solidFill>
                  <a:srgbClr val="C00000"/>
                </a:solidFill>
              </a:rPr>
              <a:t>Головоломка № 2: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 1)Сентябрь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2)Октябрь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</a:rPr>
              <a:t>   3)Ноябрь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Используемые источники: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52577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1) </a:t>
            </a:r>
            <a:r>
              <a:rPr lang="en-US" sz="3600" b="1" i="1" dirty="0" smtClean="0">
                <a:solidFill>
                  <a:srgbClr val="C00000"/>
                </a:solidFill>
              </a:rPr>
              <a:t>http://static3.depositphotos.com/1005855/204/i/450/depositphotos_2042221-Frame-of-autumn-leafs.jpg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2) </a:t>
            </a:r>
            <a:r>
              <a:rPr lang="en-US" sz="3600" b="1" i="1" dirty="0" smtClean="0">
                <a:solidFill>
                  <a:srgbClr val="C00000"/>
                </a:solidFill>
              </a:rPr>
              <a:t>https://zaradnakobieta.pl/images/cache/w660/2015/07/osa.jpg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3) </a:t>
            </a:r>
            <a:r>
              <a:rPr lang="en-US" sz="3600" b="1" i="1" dirty="0" smtClean="0">
                <a:solidFill>
                  <a:srgbClr val="C00000"/>
                </a:solidFill>
              </a:rPr>
              <a:t>https://thecliparts.com/wp-content/uploads/2016/03/reindeer-clipart-4-845x1024.png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4) </a:t>
            </a:r>
            <a:r>
              <a:rPr lang="en-US" sz="3600" b="1" i="1" dirty="0" smtClean="0">
                <a:solidFill>
                  <a:srgbClr val="C00000"/>
                </a:solidFill>
              </a:rPr>
              <a:t>https://tse3.mm.bing.net/th?id=OIP.YXeOwGUb6xnc2f-4pYffqADmEs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5) </a:t>
            </a:r>
            <a:r>
              <a:rPr lang="en-US" sz="3600" b="1" i="1" dirty="0" smtClean="0">
                <a:solidFill>
                  <a:srgbClr val="C00000"/>
                </a:solidFill>
              </a:rPr>
              <a:t>http://clipart-library.com/img1/1561671.jpg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6) </a:t>
            </a:r>
            <a:r>
              <a:rPr lang="en-US" sz="3600" b="1" i="1" dirty="0" smtClean="0">
                <a:solidFill>
                  <a:srgbClr val="C00000"/>
                </a:solidFill>
              </a:rPr>
              <a:t>http://images.easyfreeclipart.com/1019/clip-art-illustration-of-an-apple-trees-in-orchard-1019658.jpg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7) </a:t>
            </a:r>
            <a:r>
              <a:rPr lang="en-US" sz="3600" b="1" i="1" dirty="0" smtClean="0">
                <a:solidFill>
                  <a:srgbClr val="C00000"/>
                </a:solidFill>
              </a:rPr>
              <a:t>https://static8.depositphotos.com/1259790/1047/v/950/depositphotos_10470622-stock-illustration-hand-drawn-clouds.jpg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8) </a:t>
            </a:r>
            <a:r>
              <a:rPr lang="en-US" sz="3600" b="1" i="1" dirty="0" smtClean="0">
                <a:solidFill>
                  <a:srgbClr val="C00000"/>
                </a:solidFill>
              </a:rPr>
              <a:t>http://en.academic.ru/pictures/enwiki/80/Patch_pocket_topstitching.png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9) </a:t>
            </a:r>
            <a:r>
              <a:rPr lang="en-US" sz="3600" b="1" i="1" dirty="0" smtClean="0">
                <a:solidFill>
                  <a:srgbClr val="C00000"/>
                </a:solidFill>
              </a:rPr>
              <a:t>http://kids365.ru/wp-content/uploads/2015/12/music-04.jpg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10) </a:t>
            </a:r>
            <a:r>
              <a:rPr lang="en-US" sz="3600" b="1" i="1" dirty="0" smtClean="0">
                <a:solidFill>
                  <a:srgbClr val="C00000"/>
                </a:solidFill>
              </a:rPr>
              <a:t>https://thumbs.dreamstime.com/z/</a:t>
            </a:r>
            <a:r>
              <a:rPr lang="ru-RU" sz="3600" b="1" i="1" dirty="0" smtClean="0">
                <a:solidFill>
                  <a:srgbClr val="C00000"/>
                </a:solidFill>
              </a:rPr>
              <a:t>американский-ин-еец-в-тра-иционном-костюме-42383257.</a:t>
            </a:r>
            <a:r>
              <a:rPr lang="en-US" sz="3600" b="1" i="1" dirty="0" smtClean="0">
                <a:solidFill>
                  <a:srgbClr val="C00000"/>
                </a:solidFill>
              </a:rPr>
              <a:t>jpg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11) </a:t>
            </a:r>
            <a:r>
              <a:rPr lang="en-US" sz="3600" b="1" i="1" dirty="0" smtClean="0">
                <a:solidFill>
                  <a:srgbClr val="C00000"/>
                </a:solidFill>
              </a:rPr>
              <a:t>http://images.clipartpanda.com/mouse-cheese-clipart-cheese-20clip-20art-1283175904.png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12)</a:t>
            </a:r>
            <a:r>
              <a:rPr lang="en-US" sz="3600" b="1" i="1" dirty="0" smtClean="0">
                <a:solidFill>
                  <a:srgbClr val="C00000"/>
                </a:solidFill>
              </a:rPr>
              <a:t>http://razvitierebenka.info/wp-content/gallery/kartochki-frukty-ovoshhi-yagody/</a:t>
            </a:r>
            <a:r>
              <a:rPr lang="ru-RU" sz="3600" b="1" i="1" dirty="0" smtClean="0">
                <a:solidFill>
                  <a:srgbClr val="C00000"/>
                </a:solidFill>
              </a:rPr>
              <a:t>лук.</a:t>
            </a:r>
            <a:r>
              <a:rPr lang="en-US" sz="3600" b="1" i="1" dirty="0" err="1" smtClean="0">
                <a:solidFill>
                  <a:srgbClr val="C00000"/>
                </a:solidFill>
              </a:rPr>
              <a:t>png</a:t>
            </a:r>
            <a:endParaRPr lang="en-US" sz="36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13)</a:t>
            </a:r>
            <a:r>
              <a:rPr lang="en-US" sz="3600" b="1" i="1" dirty="0" smtClean="0">
                <a:solidFill>
                  <a:srgbClr val="C00000"/>
                </a:solidFill>
              </a:rPr>
              <a:t>http://mtdata.ru/u25/photoE0A4/20949175750-0/original.jpg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14)</a:t>
            </a:r>
            <a:r>
              <a:rPr lang="en-US" sz="3600" b="1" i="1" dirty="0" smtClean="0">
                <a:solidFill>
                  <a:srgbClr val="C00000"/>
                </a:solidFill>
              </a:rPr>
              <a:t>http://www.neizvestniy-geniy.ru/images/works/photo/2011/05/354152_1.jpg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6004">
            <a:off x="953165" y="2603575"/>
            <a:ext cx="240541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616024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12000" dirty="0" smtClean="0"/>
              <a:t>,    ,,</a:t>
            </a:r>
            <a:endParaRPr lang="ru-RU" sz="12000" dirty="0"/>
          </a:p>
        </p:txBody>
      </p:sp>
      <p:pic>
        <p:nvPicPr>
          <p:cNvPr id="2059" name="Picture 11" descr="https://thecliparts.com/wp-content/uploads/2016/03/reindeer-clipart-4-845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1957"/>
            <a:ext cx="2845040" cy="34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03900" y="1196752"/>
            <a:ext cx="686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cs typeface="Aharoni" pitchFamily="2" charset="-79"/>
              </a:rPr>
              <a:t>Ребус № 1 «Название времени года»</a:t>
            </a:r>
            <a:endParaRPr lang="ru-RU" sz="3200" i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8334">
            <a:off x="928480" y="3507738"/>
            <a:ext cx="2454779" cy="248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7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31740"/>
            <a:ext cx="2190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12000" dirty="0" smtClean="0"/>
              <a:t>,,,        ,</a:t>
            </a:r>
            <a:endParaRPr lang="ru-RU" sz="12000" dirty="0"/>
          </a:p>
        </p:txBody>
      </p:sp>
      <p:sp>
        <p:nvSpPr>
          <p:cNvPr id="4" name="TextBox 3"/>
          <p:cNvSpPr txBox="1"/>
          <p:nvPr/>
        </p:nvSpPr>
        <p:spPr>
          <a:xfrm>
            <a:off x="388243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73184"/>
            <a:ext cx="1417337" cy="293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73184"/>
            <a:ext cx="3024336" cy="280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55679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Ребус № 2 «Признак осени»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448272" cy="247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772400" cy="1470025"/>
          </a:xfrm>
        </p:spPr>
        <p:txBody>
          <a:bodyPr>
            <a:noAutofit/>
          </a:bodyPr>
          <a:lstStyle/>
          <a:p>
            <a:r>
              <a:rPr lang="ru-RU" sz="10000" dirty="0" smtClean="0"/>
              <a:t>,,  ,,,</a:t>
            </a:r>
            <a:endParaRPr lang="ru-RU" sz="10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744160" cy="308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34076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Ребус № 3 «Характерное для осени явление погоды»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7" name="Picture 1" descr="C:\Users\Юлия\Desktop\phot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222104" cy="32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6224" y="4551263"/>
            <a:ext cx="7772400" cy="1470025"/>
          </a:xfrm>
        </p:spPr>
        <p:txBody>
          <a:bodyPr>
            <a:noAutofit/>
          </a:bodyPr>
          <a:lstStyle/>
          <a:p>
            <a:r>
              <a:rPr lang="ru-RU" sz="11500" b="1" i="1" dirty="0" err="1" smtClean="0">
                <a:latin typeface="Arial Black" pitchFamily="34" charset="0"/>
                <a:cs typeface="AngsanaUPC" pitchFamily="18" charset="-34"/>
              </a:rPr>
              <a:t>тябрь</a:t>
            </a:r>
            <a:endParaRPr lang="ru-RU" sz="11500" b="1" i="1" dirty="0">
              <a:latin typeface="Arial Black" pitchFamily="34" charset="0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424691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Ребус № 4 «Название второго осеннего месяца»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82130"/>
            <a:ext cx="2273439" cy="38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58" y="2082130"/>
            <a:ext cx="34480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016" y="1022871"/>
            <a:ext cx="7772400" cy="1470025"/>
          </a:xfrm>
        </p:spPr>
        <p:txBody>
          <a:bodyPr>
            <a:noAutofit/>
          </a:bodyPr>
          <a:lstStyle/>
          <a:p>
            <a:r>
              <a:rPr lang="ru-RU" sz="12000" dirty="0" smtClean="0"/>
              <a:t>,,</a:t>
            </a:r>
            <a:endParaRPr lang="ru-RU" sz="1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Ребус № 5 «Частое погодное явление осенью»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4618747" cy="27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6304" y="3831183"/>
            <a:ext cx="7772400" cy="1470025"/>
          </a:xfrm>
        </p:spPr>
        <p:txBody>
          <a:bodyPr>
            <a:noAutofit/>
          </a:bodyPr>
          <a:lstStyle/>
          <a:p>
            <a:r>
              <a:rPr lang="ru-RU" sz="30000" dirty="0" smtClean="0"/>
              <a:t>О</a:t>
            </a:r>
            <a:endParaRPr lang="ru-RU" sz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Ребус № 6 «</a:t>
            </a:r>
            <a:r>
              <a:rPr lang="ru-RU" sz="3200" i="1" dirty="0">
                <a:solidFill>
                  <a:srgbClr val="FF0000"/>
                </a:solidFill>
              </a:rPr>
              <a:t>Э</a:t>
            </a:r>
            <a:r>
              <a:rPr lang="ru-RU" sz="3200" i="1" dirty="0" smtClean="0">
                <a:solidFill>
                  <a:srgbClr val="FF0000"/>
                </a:solidFill>
              </a:rPr>
              <a:t>питет, обозначающий избыток влаги осенью»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416203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87724"/>
            <a:ext cx="3433564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843808" y="1484784"/>
            <a:ext cx="1522512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0" dirty="0" smtClean="0"/>
              <a:t>,</a:t>
            </a:r>
            <a:endParaRPr lang="ru-RU" sz="12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024464" y="1340768"/>
            <a:ext cx="1796008" cy="2404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0" dirty="0" smtClean="0"/>
              <a:t>,,,</a:t>
            </a:r>
            <a:endParaRPr lang="ru-RU" sz="120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134076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Ребус № 7 «Скопление воды на земле или асфальте»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17481"/>
            <a:ext cx="9144000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70892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atin typeface="Bookman Old Style" pitchFamily="18" charset="0"/>
                <a:cs typeface="Aharoni" pitchFamily="2" charset="-79"/>
              </a:rPr>
              <a:t>НЕ</a:t>
            </a:r>
          </a:p>
          <a:p>
            <a:pPr marL="0" indent="0" algn="ctr">
              <a:buNone/>
            </a:pPr>
            <a:r>
              <a:rPr lang="ru-RU" sz="9600" b="1" dirty="0" smtClean="0">
                <a:latin typeface="Bookman Old Style" pitchFamily="18" charset="0"/>
                <a:cs typeface="Aharoni" pitchFamily="2" charset="-79"/>
              </a:rPr>
              <a:t>СТЬЕ</a:t>
            </a:r>
            <a:endParaRPr lang="ru-RU" sz="9600" b="1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3568" y="4293096"/>
            <a:ext cx="3528392" cy="216024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0454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127166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Ребус № 8 «Дождливая, пасмурная погода» 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309</Words>
  <Application>Microsoft Office PowerPoint</Application>
  <PresentationFormat>Экран (4:3)</PresentationFormat>
  <Paragraphs>101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Осенние головоломки и ребусы</vt:lpstr>
      <vt:lpstr>,    ,,</vt:lpstr>
      <vt:lpstr>,,,        ,</vt:lpstr>
      <vt:lpstr>,,  ,,,</vt:lpstr>
      <vt:lpstr>тябрь</vt:lpstr>
      <vt:lpstr>,,</vt:lpstr>
      <vt:lpstr>О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  <vt:lpstr>Используемые источники: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20</cp:revision>
  <dcterms:created xsi:type="dcterms:W3CDTF">2017-11-25T13:25:06Z</dcterms:created>
  <dcterms:modified xsi:type="dcterms:W3CDTF">2017-11-25T18:04:16Z</dcterms:modified>
</cp:coreProperties>
</file>