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63" d="100"/>
          <a:sy n="63" d="100"/>
        </p:scale>
        <p:origin x="-120" y="-3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FAA32-BB95-4144-B8F9-99FAA63A3284}" type="datetimeFigureOut">
              <a:rPr lang="ru-RU" smtClean="0"/>
              <a:t>29.11.2017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B81A4-8636-4D48-831E-8CB4A8ABE5E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514081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FAA32-BB95-4144-B8F9-99FAA63A3284}" type="datetimeFigureOut">
              <a:rPr lang="ru-RU" smtClean="0"/>
              <a:t>29.11.2017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B81A4-8636-4D48-831E-8CB4A8ABE5E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578463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FAA32-BB95-4144-B8F9-99FAA63A3284}" type="datetimeFigureOut">
              <a:rPr lang="ru-RU" smtClean="0"/>
              <a:t>29.11.2017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B81A4-8636-4D48-831E-8CB4A8ABE5E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20454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FAA32-BB95-4144-B8F9-99FAA63A3284}" type="datetimeFigureOut">
              <a:rPr lang="ru-RU" smtClean="0"/>
              <a:t>29.11.2017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B81A4-8636-4D48-831E-8CB4A8ABE5E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36100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FAA32-BB95-4144-B8F9-99FAA63A3284}" type="datetimeFigureOut">
              <a:rPr lang="ru-RU" smtClean="0"/>
              <a:t>29.11.2017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B81A4-8636-4D48-831E-8CB4A8ABE5E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693172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FAA32-BB95-4144-B8F9-99FAA63A3284}" type="datetimeFigureOut">
              <a:rPr lang="ru-RU" smtClean="0"/>
              <a:t>29.11.2017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B81A4-8636-4D48-831E-8CB4A8ABE5E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009611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FAA32-BB95-4144-B8F9-99FAA63A3284}" type="datetimeFigureOut">
              <a:rPr lang="ru-RU" smtClean="0"/>
              <a:t>29.11.2017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B81A4-8636-4D48-831E-8CB4A8ABE5E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085237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FAA32-BB95-4144-B8F9-99FAA63A3284}" type="datetimeFigureOut">
              <a:rPr lang="ru-RU" smtClean="0"/>
              <a:t>29.11.2017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B81A4-8636-4D48-831E-8CB4A8ABE5E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269829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FAA32-BB95-4144-B8F9-99FAA63A3284}" type="datetimeFigureOut">
              <a:rPr lang="ru-RU" smtClean="0"/>
              <a:t>29.11.2017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B81A4-8636-4D48-831E-8CB4A8ABE5E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56110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FAA32-BB95-4144-B8F9-99FAA63A3284}" type="datetimeFigureOut">
              <a:rPr lang="ru-RU" smtClean="0"/>
              <a:t>29.11.2017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B81A4-8636-4D48-831E-8CB4A8ABE5E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182526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FAA32-BB95-4144-B8F9-99FAA63A3284}" type="datetimeFigureOut">
              <a:rPr lang="ru-RU" smtClean="0"/>
              <a:t>29.11.2017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B81A4-8636-4D48-831E-8CB4A8ABE5E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441419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6FAA32-BB95-4144-B8F9-99FAA63A3284}" type="datetimeFigureOut">
              <a:rPr lang="ru-RU" smtClean="0"/>
              <a:t>29.11.2017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9B81A4-8636-4D48-831E-8CB4A8ABE5E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930215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054120" y="3982298"/>
            <a:ext cx="9144000" cy="2387600"/>
          </a:xfrm>
        </p:spPr>
        <p:txBody>
          <a:bodyPr>
            <a:normAutofit/>
          </a:bodyPr>
          <a:lstStyle/>
          <a:p>
            <a:endParaRPr lang="ru-RU" sz="1800" dirty="0">
              <a:latin typeface="+mn-lt"/>
              <a:cs typeface="Aharoni" panose="02010803020104030203" pitchFamily="2" charset="-79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91343" y="4185843"/>
            <a:ext cx="9144000" cy="1655762"/>
          </a:xfrm>
        </p:spPr>
        <p:txBody>
          <a:bodyPr/>
          <a:lstStyle/>
          <a:p>
            <a:r>
              <a:rPr lang="ru-RU" b="1" dirty="0">
                <a:solidFill>
                  <a:schemeClr val="tx2">
                    <a:lumMod val="50000"/>
                  </a:schemeClr>
                </a:solidFill>
              </a:rPr>
              <a:t>Воспитатель группы продленного дня </a:t>
            </a:r>
          </a:p>
          <a:p>
            <a:r>
              <a:rPr lang="ru-RU" b="1" dirty="0">
                <a:solidFill>
                  <a:schemeClr val="tx2">
                    <a:lumMod val="50000"/>
                  </a:schemeClr>
                </a:solidFill>
              </a:rPr>
              <a:t>Филиппова Алла Александровна</a:t>
            </a:r>
          </a:p>
          <a:p>
            <a:r>
              <a:rPr lang="ru-RU" b="1" dirty="0">
                <a:solidFill>
                  <a:schemeClr val="tx2">
                    <a:lumMod val="50000"/>
                  </a:schemeClr>
                </a:solidFill>
              </a:rPr>
              <a:t>КГКОУ «Алтайская общеобразовательная школа №1»</a:t>
            </a:r>
          </a:p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751589" y="400191"/>
            <a:ext cx="7298302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6000" b="1" dirty="0">
                <a:solidFill>
                  <a:schemeClr val="tx2">
                    <a:lumMod val="50000"/>
                  </a:schemeClr>
                </a:solidFill>
              </a:rPr>
              <a:t>Мастер-класс</a:t>
            </a:r>
            <a:br>
              <a:rPr lang="ru-RU" sz="6000" b="1" dirty="0">
                <a:solidFill>
                  <a:schemeClr val="tx2">
                    <a:lumMod val="50000"/>
                  </a:schemeClr>
                </a:solidFill>
              </a:rPr>
            </a:br>
            <a:r>
              <a:rPr lang="ru-RU" sz="6000" b="1" dirty="0" smtClean="0">
                <a:solidFill>
                  <a:schemeClr val="tx2">
                    <a:lumMod val="50000"/>
                  </a:schemeClr>
                </a:solidFill>
              </a:rPr>
              <a:t>«Как звери к зиме готовятся» </a:t>
            </a:r>
            <a:r>
              <a:rPr lang="ru-RU" sz="6000" b="1" dirty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ru-RU" sz="6000" b="1" dirty="0">
                <a:solidFill>
                  <a:schemeClr val="tx2">
                    <a:lumMod val="50000"/>
                  </a:schemeClr>
                </a:solidFill>
              </a:rPr>
            </a:br>
            <a:endParaRPr lang="ru-RU" sz="6000" dirty="0"/>
          </a:p>
        </p:txBody>
      </p:sp>
    </p:spTree>
    <p:extLst>
      <p:ext uri="{BB962C8B-B14F-4D97-AF65-F5344CB8AC3E}">
        <p14:creationId xmlns:p14="http://schemas.microsoft.com/office/powerpoint/2010/main" val="3052744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87018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0" y="0"/>
            <a:ext cx="9144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20203" y="2541191"/>
            <a:ext cx="5975797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Макет </a:t>
            </a:r>
            <a:br>
              <a:rPr lang="ru-RU" dirty="0"/>
            </a:br>
            <a:r>
              <a:rPr lang="ru-RU" dirty="0"/>
              <a:t>может быть использован для дидактических игр, познавательных занятий, как методическое пособие и демонстрационный </a:t>
            </a:r>
            <a:r>
              <a:rPr lang="ru-RU" dirty="0" smtClean="0"/>
              <a:t>материал    </a:t>
            </a:r>
          </a:p>
          <a:p>
            <a:endParaRPr lang="ru-RU" dirty="0"/>
          </a:p>
          <a:p>
            <a:r>
              <a:rPr lang="ru-RU" dirty="0" smtClean="0"/>
              <a:t>Из белой или коричневой </a:t>
            </a:r>
            <a:r>
              <a:rPr lang="ru-RU" dirty="0"/>
              <a:t>бумаги скручиваем </a:t>
            </a:r>
            <a:r>
              <a:rPr lang="ru-RU" dirty="0" smtClean="0"/>
              <a:t>трубочки(стволы деревьев), </a:t>
            </a:r>
            <a:r>
              <a:rPr lang="ru-RU" dirty="0"/>
              <a:t>склеиваем их края, раскрашиваем под имитацию ствола берёзы, с помощью шила </a:t>
            </a:r>
            <a:r>
              <a:rPr lang="ru-RU" dirty="0" smtClean="0"/>
              <a:t>вставляем в стволы </a:t>
            </a:r>
            <a:r>
              <a:rPr lang="ru-RU" dirty="0"/>
              <a:t>веточки и закрепляем </a:t>
            </a:r>
            <a:r>
              <a:rPr lang="ru-RU" dirty="0" smtClean="0"/>
              <a:t>их клеем.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158839" y="624836"/>
            <a:ext cx="6096000" cy="221599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000" dirty="0">
                <a:solidFill>
                  <a:schemeClr val="bg1"/>
                </a:solidFill>
              </a:rPr>
              <a:t>Материалы для изготовления макета : коробка картонная 30 см. на 50 см. пенопласт, бумага гофрированная, пластилин, клей «мастер», бросовый материал веточки берёзы, засушенные листья растений, кисточка для клея, ножницы, канцелярский нож.</a:t>
            </a:r>
            <a:r>
              <a:rPr lang="ru-RU" dirty="0">
                <a:solidFill>
                  <a:schemeClr val="bg1"/>
                </a:solidFill>
              </a:rPr>
              <a:t/>
            </a:r>
            <a:br>
              <a:rPr lang="ru-RU" dirty="0">
                <a:solidFill>
                  <a:schemeClr val="bg1"/>
                </a:solidFill>
              </a:rPr>
            </a:br>
            <a:endParaRPr lang="ru-R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1694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9018"/>
            <a:ext cx="12192000" cy="6887018"/>
          </a:xfr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0" y="-162909"/>
            <a:ext cx="9144000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446867" y="150743"/>
            <a:ext cx="8797280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dirty="0">
                <a:solidFill>
                  <a:schemeClr val="bg1"/>
                </a:solidFill>
              </a:rPr>
              <a:t>В</a:t>
            </a:r>
            <a:r>
              <a:rPr lang="ru-RU" sz="3600" dirty="0" smtClean="0">
                <a:solidFill>
                  <a:schemeClr val="bg1"/>
                </a:solidFill>
              </a:rPr>
              <a:t> работе могут использоваться  материалы:</a:t>
            </a:r>
          </a:p>
          <a:p>
            <a:r>
              <a:rPr lang="ru-RU" sz="3600" dirty="0" smtClean="0">
                <a:solidFill>
                  <a:schemeClr val="bg1"/>
                </a:solidFill>
              </a:rPr>
              <a:t> тонкие веточки, шишки ,гофрированная</a:t>
            </a:r>
          </a:p>
          <a:p>
            <a:r>
              <a:rPr lang="ru-RU" sz="3600" dirty="0" smtClean="0">
                <a:solidFill>
                  <a:schemeClr val="bg1"/>
                </a:solidFill>
              </a:rPr>
              <a:t> зелёная, желтая, коричневая бумага</a:t>
            </a:r>
            <a:endParaRPr lang="ru-RU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1149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5060" y="0"/>
            <a:ext cx="12192000" cy="6887018"/>
          </a:xfr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364421" y="855625"/>
            <a:ext cx="6845004" cy="5133753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33917" y="28695"/>
            <a:ext cx="6086129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r>
              <a:rPr lang="ru-RU" sz="3600" dirty="0" smtClean="0">
                <a:solidFill>
                  <a:schemeClr val="bg1"/>
                </a:solidFill>
              </a:rPr>
              <a:t>Готовые стволы деревьев укрепляем в кусочки пенопласта (в углубления диаметром 1 см.)</a:t>
            </a:r>
          </a:p>
          <a:p>
            <a:r>
              <a:rPr lang="ru-RU" sz="3600" dirty="0" smtClean="0">
                <a:solidFill>
                  <a:schemeClr val="bg1"/>
                </a:solidFill>
              </a:rPr>
              <a:t>закрепляем клеем «Мастер» и размещаем на макете.</a:t>
            </a:r>
            <a:endParaRPr lang="ru-RU" sz="3600" dirty="0">
              <a:solidFill>
                <a:schemeClr val="bg1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40724" y="0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8008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9018"/>
            <a:ext cx="12192000" cy="6887018"/>
          </a:xfr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059132" y="947766"/>
            <a:ext cx="6051049" cy="4538287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838200" y="191385"/>
            <a:ext cx="8989454" cy="40626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solidFill>
                  <a:schemeClr val="bg1"/>
                </a:solidFill>
              </a:rPr>
              <a:t>Нарезаем полоски белой </a:t>
            </a:r>
            <a:r>
              <a:rPr lang="ru-RU" sz="2000" dirty="0" smtClean="0">
                <a:solidFill>
                  <a:schemeClr val="bg1"/>
                </a:solidFill>
              </a:rPr>
              <a:t>бумаги</a:t>
            </a:r>
          </a:p>
          <a:p>
            <a:r>
              <a:rPr lang="ru-RU" sz="2000" dirty="0" smtClean="0">
                <a:solidFill>
                  <a:schemeClr val="bg1"/>
                </a:solidFill>
              </a:rPr>
              <a:t> </a:t>
            </a:r>
            <a:r>
              <a:rPr lang="ru-RU" sz="2000" dirty="0">
                <a:solidFill>
                  <a:schemeClr val="bg1"/>
                </a:solidFill>
              </a:rPr>
              <a:t>шириной 2-3 см. и по кромке надрезаем их по 1 см</a:t>
            </a:r>
            <a:r>
              <a:rPr lang="ru-RU" sz="2000" dirty="0" smtClean="0">
                <a:solidFill>
                  <a:schemeClr val="bg1"/>
                </a:solidFill>
              </a:rPr>
              <a:t>.</a:t>
            </a:r>
          </a:p>
          <a:p>
            <a:r>
              <a:rPr lang="ru-RU" sz="2000" dirty="0" smtClean="0">
                <a:solidFill>
                  <a:schemeClr val="bg1"/>
                </a:solidFill>
              </a:rPr>
              <a:t> </a:t>
            </a:r>
            <a:r>
              <a:rPr lang="ru-RU" sz="2000" dirty="0">
                <a:solidFill>
                  <a:schemeClr val="bg1"/>
                </a:solidFill>
              </a:rPr>
              <a:t>Затем этими бумажными </a:t>
            </a:r>
            <a:r>
              <a:rPr lang="ru-RU" sz="2000" dirty="0" smtClean="0">
                <a:solidFill>
                  <a:schemeClr val="bg1"/>
                </a:solidFill>
              </a:rPr>
              <a:t>ленточками</a:t>
            </a:r>
          </a:p>
          <a:p>
            <a:r>
              <a:rPr lang="ru-RU" sz="2000" dirty="0" smtClean="0">
                <a:solidFill>
                  <a:schemeClr val="bg1"/>
                </a:solidFill>
              </a:rPr>
              <a:t>  </a:t>
            </a:r>
            <a:r>
              <a:rPr lang="ru-RU" sz="2000" dirty="0">
                <a:solidFill>
                  <a:schemeClr val="bg1"/>
                </a:solidFill>
              </a:rPr>
              <a:t>обкручиваем маленькие палочки (веточки) </a:t>
            </a:r>
            <a:endParaRPr lang="ru-RU" sz="2000" dirty="0" smtClean="0">
              <a:solidFill>
                <a:schemeClr val="bg1"/>
              </a:solidFill>
            </a:endParaRPr>
          </a:p>
          <a:p>
            <a:r>
              <a:rPr lang="ru-RU" sz="2000" dirty="0" smtClean="0">
                <a:solidFill>
                  <a:schemeClr val="bg1"/>
                </a:solidFill>
              </a:rPr>
              <a:t>получаем </a:t>
            </a:r>
            <a:r>
              <a:rPr lang="ru-RU" sz="2000" dirty="0">
                <a:solidFill>
                  <a:schemeClr val="bg1"/>
                </a:solidFill>
              </a:rPr>
              <a:t>«заснеженные в инее» ветки</a:t>
            </a:r>
            <a:r>
              <a:rPr lang="ru-RU" sz="2000" dirty="0" smtClean="0">
                <a:solidFill>
                  <a:schemeClr val="bg1"/>
                </a:solidFill>
              </a:rPr>
              <a:t>,</a:t>
            </a:r>
          </a:p>
          <a:p>
            <a:r>
              <a:rPr lang="ru-RU" sz="2000" dirty="0" smtClean="0">
                <a:solidFill>
                  <a:schemeClr val="bg1"/>
                </a:solidFill>
              </a:rPr>
              <a:t> </a:t>
            </a:r>
            <a:r>
              <a:rPr lang="ru-RU" sz="2000" dirty="0">
                <a:solidFill>
                  <a:schemeClr val="bg1"/>
                </a:solidFill>
              </a:rPr>
              <a:t>из них собираем кустарник</a:t>
            </a:r>
            <a:r>
              <a:rPr lang="ru-RU" sz="2000" dirty="0" smtClean="0">
                <a:solidFill>
                  <a:schemeClr val="bg1"/>
                </a:solidFill>
              </a:rPr>
              <a:t>.</a:t>
            </a:r>
            <a:r>
              <a:rPr lang="ru-RU" sz="2000" dirty="0">
                <a:solidFill>
                  <a:schemeClr val="bg1"/>
                </a:solidFill>
              </a:rPr>
              <a:t> </a:t>
            </a:r>
            <a:endParaRPr lang="ru-RU" sz="2000" dirty="0" smtClean="0">
              <a:solidFill>
                <a:schemeClr val="bg1"/>
              </a:solidFill>
            </a:endParaRPr>
          </a:p>
          <a:p>
            <a:r>
              <a:rPr lang="ru-RU" sz="2000" dirty="0" smtClean="0">
                <a:solidFill>
                  <a:schemeClr val="bg1"/>
                </a:solidFill>
              </a:rPr>
              <a:t>Наносим </a:t>
            </a:r>
            <a:r>
              <a:rPr lang="ru-RU" sz="2000" dirty="0">
                <a:solidFill>
                  <a:schemeClr val="bg1"/>
                </a:solidFill>
              </a:rPr>
              <a:t>деревянной палочкой (точечно</a:t>
            </a:r>
            <a:r>
              <a:rPr lang="ru-RU" sz="2000" dirty="0" smtClean="0">
                <a:solidFill>
                  <a:schemeClr val="bg1"/>
                </a:solidFill>
              </a:rPr>
              <a:t>)</a:t>
            </a:r>
          </a:p>
          <a:p>
            <a:r>
              <a:rPr lang="ru-RU" sz="2000" dirty="0" smtClean="0">
                <a:solidFill>
                  <a:schemeClr val="bg1"/>
                </a:solidFill>
              </a:rPr>
              <a:t> </a:t>
            </a:r>
            <a:r>
              <a:rPr lang="ru-RU" sz="2000" dirty="0">
                <a:solidFill>
                  <a:schemeClr val="bg1"/>
                </a:solidFill>
              </a:rPr>
              <a:t>клей «Мастер» на изготовленные </a:t>
            </a:r>
            <a:r>
              <a:rPr lang="ru-RU" sz="2000" dirty="0" smtClean="0">
                <a:solidFill>
                  <a:schemeClr val="bg1"/>
                </a:solidFill>
              </a:rPr>
              <a:t>деревья</a:t>
            </a:r>
          </a:p>
          <a:p>
            <a:r>
              <a:rPr lang="ru-RU" sz="2000" dirty="0" smtClean="0">
                <a:solidFill>
                  <a:schemeClr val="bg1"/>
                </a:solidFill>
              </a:rPr>
              <a:t> </a:t>
            </a:r>
            <a:r>
              <a:rPr lang="ru-RU" sz="2000" dirty="0">
                <a:solidFill>
                  <a:schemeClr val="bg1"/>
                </a:solidFill>
              </a:rPr>
              <a:t>и кустарники и устанавливаем их в отверстия «</a:t>
            </a:r>
            <a:r>
              <a:rPr lang="ru-RU" sz="2000" dirty="0" smtClean="0">
                <a:solidFill>
                  <a:schemeClr val="bg1"/>
                </a:solidFill>
              </a:rPr>
              <a:t>сугробов.</a:t>
            </a:r>
          </a:p>
          <a:p>
            <a:r>
              <a:rPr lang="ru-RU" sz="2000" dirty="0" smtClean="0">
                <a:solidFill>
                  <a:schemeClr val="bg1"/>
                </a:solidFill>
              </a:rPr>
              <a:t> </a:t>
            </a:r>
            <a:r>
              <a:rPr lang="ru-RU" sz="2000" dirty="0">
                <a:solidFill>
                  <a:schemeClr val="bg1"/>
                </a:solidFill>
              </a:rPr>
              <a:t>Для прочности скрепления </a:t>
            </a:r>
            <a:r>
              <a:rPr lang="ru-RU" sz="2000" dirty="0" smtClean="0">
                <a:solidFill>
                  <a:schemeClr val="bg1"/>
                </a:solidFill>
              </a:rPr>
              <a:t>можно</a:t>
            </a:r>
          </a:p>
          <a:p>
            <a:r>
              <a:rPr lang="ru-RU" sz="2000" dirty="0" smtClean="0">
                <a:solidFill>
                  <a:schemeClr val="bg1"/>
                </a:solidFill>
              </a:rPr>
              <a:t> </a:t>
            </a:r>
            <a:r>
              <a:rPr lang="ru-RU" sz="2000" dirty="0">
                <a:solidFill>
                  <a:schemeClr val="bg1"/>
                </a:solidFill>
              </a:rPr>
              <a:t>использовать маленькие </a:t>
            </a:r>
            <a:endParaRPr lang="ru-RU" sz="2000" dirty="0" smtClean="0">
              <a:solidFill>
                <a:schemeClr val="bg1"/>
              </a:solidFill>
            </a:endParaRPr>
          </a:p>
          <a:p>
            <a:r>
              <a:rPr lang="ru-RU" sz="2000" dirty="0" smtClean="0">
                <a:solidFill>
                  <a:schemeClr val="bg1"/>
                </a:solidFill>
              </a:rPr>
              <a:t>деревянные </a:t>
            </a:r>
            <a:r>
              <a:rPr lang="ru-RU" sz="2000" dirty="0">
                <a:solidFill>
                  <a:schemeClr val="bg1"/>
                </a:solidFill>
              </a:rPr>
              <a:t>палочки (зубочистки).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720914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7903" y="-14509"/>
            <a:ext cx="12192000" cy="6887018"/>
          </a:xfr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019236" y="908992"/>
            <a:ext cx="6795169" cy="5096377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496011" y="869993"/>
            <a:ext cx="628489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solidFill>
                  <a:schemeClr val="bg1"/>
                </a:solidFill>
              </a:rPr>
              <a:t>Украсить готовый зимний сюжет макета можно с помощью шариков из пенопласта, приклеивая их на ветки деревьев и кустарника по вертикальной и горизонтальной плоскостям макета.</a:t>
            </a:r>
          </a:p>
        </p:txBody>
      </p:sp>
    </p:spTree>
    <p:extLst>
      <p:ext uri="{BB962C8B-B14F-4D97-AF65-F5344CB8AC3E}">
        <p14:creationId xmlns:p14="http://schemas.microsoft.com/office/powerpoint/2010/main" val="1131853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5903" y="-111396"/>
            <a:ext cx="12192000" cy="6887018"/>
          </a:xfr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662231" y="570194"/>
            <a:ext cx="7099391" cy="5324543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317801" y="382012"/>
            <a:ext cx="914400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chemeClr val="bg1"/>
                </a:solidFill>
              </a:rPr>
              <a:t>Вместе с детьми на </a:t>
            </a:r>
            <a:r>
              <a:rPr lang="ru-RU" sz="2400" dirty="0" smtClean="0">
                <a:solidFill>
                  <a:schemeClr val="bg1"/>
                </a:solidFill>
              </a:rPr>
              <a:t>занятиях</a:t>
            </a:r>
          </a:p>
          <a:p>
            <a:r>
              <a:rPr lang="ru-RU" sz="2400" dirty="0" smtClean="0">
                <a:solidFill>
                  <a:schemeClr val="bg1"/>
                </a:solidFill>
              </a:rPr>
              <a:t> </a:t>
            </a:r>
            <a:r>
              <a:rPr lang="ru-RU" sz="2400" dirty="0">
                <a:solidFill>
                  <a:schemeClr val="bg1"/>
                </a:solidFill>
              </a:rPr>
              <a:t>можно слепить фигурки </a:t>
            </a:r>
            <a:r>
              <a:rPr lang="ru-RU" sz="2400" dirty="0" smtClean="0">
                <a:solidFill>
                  <a:schemeClr val="bg1"/>
                </a:solidFill>
              </a:rPr>
              <a:t>диких</a:t>
            </a:r>
          </a:p>
          <a:p>
            <a:r>
              <a:rPr lang="ru-RU" sz="2400" dirty="0" smtClean="0">
                <a:solidFill>
                  <a:schemeClr val="bg1"/>
                </a:solidFill>
              </a:rPr>
              <a:t> </a:t>
            </a:r>
            <a:r>
              <a:rPr lang="ru-RU" sz="2400" dirty="0">
                <a:solidFill>
                  <a:schemeClr val="bg1"/>
                </a:solidFill>
              </a:rPr>
              <a:t>животных и разместить их на </a:t>
            </a:r>
            <a:r>
              <a:rPr lang="ru-RU" sz="2400" dirty="0" smtClean="0">
                <a:solidFill>
                  <a:schemeClr val="bg1"/>
                </a:solidFill>
              </a:rPr>
              <a:t>макете</a:t>
            </a:r>
          </a:p>
          <a:p>
            <a:r>
              <a:rPr lang="ru-RU" sz="2400" dirty="0" smtClean="0">
                <a:solidFill>
                  <a:schemeClr val="bg1"/>
                </a:solidFill>
              </a:rPr>
              <a:t> </a:t>
            </a:r>
            <a:r>
              <a:rPr lang="ru-RU" sz="2400" dirty="0">
                <a:solidFill>
                  <a:schemeClr val="bg1"/>
                </a:solidFill>
              </a:rPr>
              <a:t>(медведя в берлоге, белку в дупле</a:t>
            </a:r>
            <a:r>
              <a:rPr lang="ru-RU" sz="2400" dirty="0" smtClean="0">
                <a:solidFill>
                  <a:schemeClr val="bg1"/>
                </a:solidFill>
              </a:rPr>
              <a:t>,</a:t>
            </a:r>
          </a:p>
          <a:p>
            <a:r>
              <a:rPr lang="ru-RU" sz="2400" dirty="0" smtClean="0">
                <a:solidFill>
                  <a:schemeClr val="bg1"/>
                </a:solidFill>
              </a:rPr>
              <a:t> </a:t>
            </a:r>
            <a:r>
              <a:rPr lang="ru-RU" sz="2400" dirty="0">
                <a:solidFill>
                  <a:schemeClr val="bg1"/>
                </a:solidFill>
              </a:rPr>
              <a:t>зайца под кустом ,лисицу в норе</a:t>
            </a:r>
            <a:r>
              <a:rPr lang="ru-RU" sz="2400" dirty="0" smtClean="0">
                <a:solidFill>
                  <a:schemeClr val="bg1"/>
                </a:solidFill>
              </a:rPr>
              <a:t>,</a:t>
            </a:r>
          </a:p>
          <a:p>
            <a:r>
              <a:rPr lang="ru-RU" sz="2400" dirty="0" smtClean="0">
                <a:solidFill>
                  <a:schemeClr val="bg1"/>
                </a:solidFill>
              </a:rPr>
              <a:t> </a:t>
            </a:r>
            <a:r>
              <a:rPr lang="ru-RU" sz="2400" dirty="0">
                <a:solidFill>
                  <a:schemeClr val="bg1"/>
                </a:solidFill>
              </a:rPr>
              <a:t>волка в логове). На стволах </a:t>
            </a:r>
            <a:r>
              <a:rPr lang="ru-RU" sz="2400" dirty="0" smtClean="0">
                <a:solidFill>
                  <a:schemeClr val="bg1"/>
                </a:solidFill>
              </a:rPr>
              <a:t>деревьев</a:t>
            </a:r>
          </a:p>
          <a:p>
            <a:r>
              <a:rPr lang="ru-RU" sz="2400" dirty="0" smtClean="0">
                <a:solidFill>
                  <a:schemeClr val="bg1"/>
                </a:solidFill>
              </a:rPr>
              <a:t> </a:t>
            </a:r>
            <a:r>
              <a:rPr lang="ru-RU" sz="2400" dirty="0">
                <a:solidFill>
                  <a:schemeClr val="bg1"/>
                </a:solidFill>
              </a:rPr>
              <a:t>можно «посадить» </a:t>
            </a:r>
            <a:r>
              <a:rPr lang="ru-RU" sz="2400" dirty="0" smtClean="0">
                <a:solidFill>
                  <a:schemeClr val="bg1"/>
                </a:solidFill>
              </a:rPr>
              <a:t>зимующих</a:t>
            </a:r>
          </a:p>
          <a:p>
            <a:r>
              <a:rPr lang="ru-RU" sz="2400" dirty="0" smtClean="0">
                <a:solidFill>
                  <a:schemeClr val="bg1"/>
                </a:solidFill>
              </a:rPr>
              <a:t> птиц - дятла</a:t>
            </a:r>
            <a:r>
              <a:rPr lang="ru-RU" sz="2400" dirty="0">
                <a:solidFill>
                  <a:schemeClr val="bg1"/>
                </a:solidFill>
              </a:rPr>
              <a:t>, снегирей, синиц.</a:t>
            </a:r>
          </a:p>
        </p:txBody>
      </p:sp>
    </p:spTree>
    <p:extLst>
      <p:ext uri="{BB962C8B-B14F-4D97-AF65-F5344CB8AC3E}">
        <p14:creationId xmlns:p14="http://schemas.microsoft.com/office/powerpoint/2010/main" val="3108412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9018"/>
            <a:ext cx="12192000" cy="6887018"/>
          </a:xfr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1800" y="-120553"/>
            <a:ext cx="5143500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419100" y="767358"/>
            <a:ext cx="6096000" cy="286232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3600" b="1" dirty="0">
                <a:solidFill>
                  <a:schemeClr val="bg1"/>
                </a:solidFill>
              </a:rPr>
              <a:t>Макет  в готовом  виде  состоит из двух плоскостей  с углублениями под </a:t>
            </a:r>
            <a:r>
              <a:rPr lang="ru-RU" sz="3600" b="1" dirty="0" smtClean="0">
                <a:solidFill>
                  <a:schemeClr val="bg1"/>
                </a:solidFill>
              </a:rPr>
              <a:t>объёмные </a:t>
            </a:r>
            <a:r>
              <a:rPr lang="ru-RU" sz="3600" b="1" dirty="0">
                <a:solidFill>
                  <a:schemeClr val="bg1"/>
                </a:solidFill>
              </a:rPr>
              <a:t>детали (деревья, сугробы и </a:t>
            </a:r>
            <a:r>
              <a:rPr lang="ru-RU" sz="3600" b="1" dirty="0" smtClean="0">
                <a:solidFill>
                  <a:schemeClr val="bg1"/>
                </a:solidFill>
              </a:rPr>
              <a:t>т.д.)</a:t>
            </a:r>
            <a:endParaRPr lang="ru-RU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2229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9018"/>
            <a:ext cx="12192000" cy="6887018"/>
          </a:xfr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0" y="-29018"/>
            <a:ext cx="9144000" cy="685800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274749" y="708338"/>
            <a:ext cx="8869251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chemeClr val="bg1"/>
                </a:solidFill>
              </a:rPr>
              <a:t>Из пенопласта вырезаем с помощью </a:t>
            </a:r>
            <a:endParaRPr lang="ru-RU" sz="2400" dirty="0" smtClean="0">
              <a:solidFill>
                <a:schemeClr val="bg1"/>
              </a:solidFill>
            </a:endParaRPr>
          </a:p>
          <a:p>
            <a:r>
              <a:rPr lang="ru-RU" sz="2400" dirty="0" smtClean="0">
                <a:solidFill>
                  <a:schemeClr val="bg1"/>
                </a:solidFill>
              </a:rPr>
              <a:t>канцелярского </a:t>
            </a:r>
            <a:r>
              <a:rPr lang="ru-RU" sz="2400" dirty="0">
                <a:solidFill>
                  <a:schemeClr val="bg1"/>
                </a:solidFill>
              </a:rPr>
              <a:t>ножа «снежные сугробы</a:t>
            </a:r>
            <a:r>
              <a:rPr lang="ru-RU" sz="2400" dirty="0" smtClean="0">
                <a:solidFill>
                  <a:schemeClr val="bg1"/>
                </a:solidFill>
              </a:rPr>
              <a:t>»</a:t>
            </a:r>
          </a:p>
          <a:p>
            <a:r>
              <a:rPr lang="ru-RU" sz="2400" dirty="0" smtClean="0">
                <a:solidFill>
                  <a:schemeClr val="bg1"/>
                </a:solidFill>
              </a:rPr>
              <a:t> </a:t>
            </a:r>
            <a:r>
              <a:rPr lang="ru-RU" sz="2400" dirty="0">
                <a:solidFill>
                  <a:schemeClr val="bg1"/>
                </a:solidFill>
              </a:rPr>
              <a:t>внутри каждого оставляем отверстие </a:t>
            </a:r>
            <a:r>
              <a:rPr lang="ru-RU" sz="2400" dirty="0" smtClean="0">
                <a:solidFill>
                  <a:schemeClr val="bg1"/>
                </a:solidFill>
              </a:rPr>
              <a:t>под</a:t>
            </a:r>
          </a:p>
          <a:p>
            <a:r>
              <a:rPr lang="ru-RU" sz="2400" dirty="0" smtClean="0">
                <a:solidFill>
                  <a:schemeClr val="bg1"/>
                </a:solidFill>
              </a:rPr>
              <a:t> </a:t>
            </a:r>
            <a:r>
              <a:rPr lang="ru-RU" sz="2400" dirty="0">
                <a:solidFill>
                  <a:schemeClr val="bg1"/>
                </a:solidFill>
              </a:rPr>
              <a:t>установку стволов деревьев и кустарников. </a:t>
            </a:r>
            <a:endParaRPr lang="ru-RU" sz="2400" dirty="0" smtClean="0">
              <a:solidFill>
                <a:schemeClr val="bg1"/>
              </a:solidFill>
            </a:endParaRPr>
          </a:p>
          <a:p>
            <a:r>
              <a:rPr lang="ru-RU" sz="2400" dirty="0" smtClean="0">
                <a:solidFill>
                  <a:schemeClr val="bg1"/>
                </a:solidFill>
              </a:rPr>
              <a:t>Из </a:t>
            </a:r>
            <a:r>
              <a:rPr lang="ru-RU" sz="2400" dirty="0">
                <a:solidFill>
                  <a:schemeClr val="bg1"/>
                </a:solidFill>
              </a:rPr>
              <a:t>пенопласта можно вырезать </a:t>
            </a:r>
            <a:endParaRPr lang="ru-RU" sz="2400" dirty="0" smtClean="0">
              <a:solidFill>
                <a:schemeClr val="bg1"/>
              </a:solidFill>
            </a:endParaRPr>
          </a:p>
          <a:p>
            <a:r>
              <a:rPr lang="ru-RU" sz="2400" dirty="0" smtClean="0">
                <a:solidFill>
                  <a:schemeClr val="bg1"/>
                </a:solidFill>
              </a:rPr>
              <a:t>«</a:t>
            </a:r>
            <a:r>
              <a:rPr lang="ru-RU" sz="2400" dirty="0">
                <a:solidFill>
                  <a:schemeClr val="bg1"/>
                </a:solidFill>
              </a:rPr>
              <a:t>берлогу» для медведя</a:t>
            </a:r>
            <a:r>
              <a:rPr lang="ru-RU" sz="2400" dirty="0" smtClean="0">
                <a:solidFill>
                  <a:schemeClr val="bg1"/>
                </a:solidFill>
              </a:rPr>
              <a:t>.</a:t>
            </a:r>
            <a:r>
              <a:rPr lang="ru-RU" sz="2400" b="1" dirty="0">
                <a:solidFill>
                  <a:schemeClr val="bg1"/>
                </a:solidFill>
              </a:rPr>
              <a:t> </a:t>
            </a:r>
            <a:endParaRPr lang="ru-RU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254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9018"/>
            <a:ext cx="12192000" cy="6887018"/>
          </a:xfr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1887" y="206062"/>
            <a:ext cx="9144000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36114" y="206062"/>
            <a:ext cx="8820890" cy="29546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r>
              <a:rPr lang="ru-RU" sz="2800" dirty="0" smtClean="0">
                <a:solidFill>
                  <a:schemeClr val="bg1"/>
                </a:solidFill>
              </a:rPr>
              <a:t>Фигурки вылепленных </a:t>
            </a:r>
          </a:p>
          <a:p>
            <a:r>
              <a:rPr lang="ru-RU" sz="2800" dirty="0" smtClean="0">
                <a:solidFill>
                  <a:schemeClr val="bg1"/>
                </a:solidFill>
              </a:rPr>
              <a:t>из пластилина </a:t>
            </a:r>
          </a:p>
          <a:p>
            <a:r>
              <a:rPr lang="ru-RU" sz="2800" dirty="0" smtClean="0">
                <a:solidFill>
                  <a:schemeClr val="bg1"/>
                </a:solidFill>
              </a:rPr>
              <a:t>диких животных</a:t>
            </a:r>
          </a:p>
          <a:p>
            <a:r>
              <a:rPr lang="ru-RU" sz="2800" dirty="0" smtClean="0">
                <a:solidFill>
                  <a:schemeClr val="bg1"/>
                </a:solidFill>
              </a:rPr>
              <a:t> разместить на макете, </a:t>
            </a:r>
          </a:p>
          <a:p>
            <a:r>
              <a:rPr lang="ru-RU" sz="2800" dirty="0" smtClean="0">
                <a:solidFill>
                  <a:schemeClr val="bg1"/>
                </a:solidFill>
              </a:rPr>
              <a:t>имитируя их жилища</a:t>
            </a:r>
          </a:p>
          <a:p>
            <a:r>
              <a:rPr lang="ru-RU" sz="2800" dirty="0" smtClean="0">
                <a:solidFill>
                  <a:schemeClr val="bg1"/>
                </a:solidFill>
              </a:rPr>
              <a:t> (нора, берлога, дупло и т.д.)</a:t>
            </a:r>
            <a:endParaRPr lang="ru-RU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5668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87018"/>
          </a:xfr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8500" y="29018"/>
            <a:ext cx="5143500" cy="685800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452864" y="365125"/>
            <a:ext cx="7682744" cy="20313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 smtClean="0"/>
          </a:p>
          <a:p>
            <a:r>
              <a:rPr lang="ru-RU" sz="3600" dirty="0">
                <a:solidFill>
                  <a:schemeClr val="bg1"/>
                </a:solidFill>
              </a:rPr>
              <a:t>Д</a:t>
            </a:r>
            <a:r>
              <a:rPr lang="ru-RU" sz="3600" dirty="0" smtClean="0">
                <a:solidFill>
                  <a:schemeClr val="bg1"/>
                </a:solidFill>
              </a:rPr>
              <a:t>ля белки можно вырезать</a:t>
            </a:r>
          </a:p>
          <a:p>
            <a:r>
              <a:rPr lang="ru-RU" sz="3600" dirty="0" smtClean="0">
                <a:solidFill>
                  <a:schemeClr val="bg1"/>
                </a:solidFill>
              </a:rPr>
              <a:t>канцелярским ножом в стволе дерева</a:t>
            </a:r>
          </a:p>
          <a:p>
            <a:r>
              <a:rPr lang="ru-RU" sz="3600" dirty="0" smtClean="0">
                <a:solidFill>
                  <a:schemeClr val="bg1"/>
                </a:solidFill>
              </a:rPr>
              <a:t> дупло и подклеить большую ветку</a:t>
            </a:r>
            <a:endParaRPr lang="ru-RU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8643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5567" y="0"/>
            <a:ext cx="12192000" cy="6887018"/>
          </a:xfr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2933" y="0"/>
            <a:ext cx="5143500" cy="685800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60687" y="365125"/>
            <a:ext cx="9929611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>
                <a:solidFill>
                  <a:schemeClr val="bg1"/>
                </a:solidFill>
              </a:rPr>
              <a:t>В работе могут пригодиться </a:t>
            </a:r>
            <a:r>
              <a:rPr lang="ru-RU" sz="3600" b="1" dirty="0" smtClean="0">
                <a:solidFill>
                  <a:schemeClr val="bg1"/>
                </a:solidFill>
              </a:rPr>
              <a:t>маленькие</a:t>
            </a:r>
          </a:p>
          <a:p>
            <a:r>
              <a:rPr lang="ru-RU" sz="3600" b="1" dirty="0" smtClean="0">
                <a:solidFill>
                  <a:schemeClr val="bg1"/>
                </a:solidFill>
              </a:rPr>
              <a:t> </a:t>
            </a:r>
            <a:r>
              <a:rPr lang="ru-RU" sz="3600" b="1" dirty="0">
                <a:solidFill>
                  <a:schemeClr val="bg1"/>
                </a:solidFill>
              </a:rPr>
              <a:t>веточки кустарника, шишки</a:t>
            </a:r>
            <a:r>
              <a:rPr lang="ru-RU" sz="3600" b="1" dirty="0" smtClean="0">
                <a:solidFill>
                  <a:schemeClr val="bg1"/>
                </a:solidFill>
              </a:rPr>
              <a:t>,</a:t>
            </a:r>
          </a:p>
          <a:p>
            <a:r>
              <a:rPr lang="ru-RU" sz="3600" b="1" dirty="0" smtClean="0">
                <a:solidFill>
                  <a:schemeClr val="bg1"/>
                </a:solidFill>
              </a:rPr>
              <a:t> гофрированная </a:t>
            </a:r>
            <a:r>
              <a:rPr lang="ru-RU" sz="3600" b="1" dirty="0">
                <a:solidFill>
                  <a:schemeClr val="bg1"/>
                </a:solidFill>
              </a:rPr>
              <a:t>бумага зеленого </a:t>
            </a:r>
            <a:r>
              <a:rPr lang="ru-RU" sz="3600" b="1" dirty="0" smtClean="0">
                <a:solidFill>
                  <a:schemeClr val="bg1"/>
                </a:solidFill>
              </a:rPr>
              <a:t>цвета</a:t>
            </a:r>
          </a:p>
          <a:p>
            <a:r>
              <a:rPr lang="ru-RU" sz="3600" b="1" dirty="0" smtClean="0">
                <a:solidFill>
                  <a:schemeClr val="bg1"/>
                </a:solidFill>
              </a:rPr>
              <a:t> </a:t>
            </a:r>
            <a:r>
              <a:rPr lang="ru-RU" sz="3600" b="1" dirty="0">
                <a:solidFill>
                  <a:schemeClr val="bg1"/>
                </a:solidFill>
              </a:rPr>
              <a:t>для изготовления ёлочек.</a:t>
            </a:r>
            <a:endParaRPr lang="ru-RU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390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9018"/>
            <a:ext cx="12192000" cy="6887018"/>
          </a:xfr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1275" y="-29018"/>
            <a:ext cx="5143500" cy="685800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629547" y="1447680"/>
            <a:ext cx="6096000" cy="2523768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ru-RU" b="1" dirty="0" smtClean="0"/>
          </a:p>
          <a:p>
            <a:r>
              <a:rPr lang="ru-RU" sz="2800" b="1" dirty="0" smtClean="0">
                <a:solidFill>
                  <a:schemeClr val="bg1"/>
                </a:solidFill>
              </a:rPr>
              <a:t>В </a:t>
            </a:r>
            <a:r>
              <a:rPr lang="ru-RU" sz="2800" b="1" dirty="0">
                <a:solidFill>
                  <a:schemeClr val="bg1"/>
                </a:solidFill>
              </a:rPr>
              <a:t>зимнем макете  </a:t>
            </a:r>
            <a:r>
              <a:rPr lang="ru-RU" sz="2800" b="1" dirty="0" smtClean="0">
                <a:solidFill>
                  <a:schemeClr val="bg1"/>
                </a:solidFill>
              </a:rPr>
              <a:t>можно</a:t>
            </a:r>
          </a:p>
          <a:p>
            <a:r>
              <a:rPr lang="ru-RU" sz="2800" b="1" dirty="0" smtClean="0">
                <a:solidFill>
                  <a:schemeClr val="bg1"/>
                </a:solidFill>
              </a:rPr>
              <a:t>размещать «жилища»</a:t>
            </a:r>
          </a:p>
          <a:p>
            <a:r>
              <a:rPr lang="ru-RU" sz="2800" b="1" dirty="0" smtClean="0">
                <a:solidFill>
                  <a:schemeClr val="bg1"/>
                </a:solidFill>
              </a:rPr>
              <a:t> разных диких </a:t>
            </a:r>
            <a:r>
              <a:rPr lang="ru-RU" sz="2800" b="1" dirty="0">
                <a:solidFill>
                  <a:schemeClr val="bg1"/>
                </a:solidFill>
              </a:rPr>
              <a:t>животных </a:t>
            </a:r>
            <a:endParaRPr lang="ru-RU" sz="2800" b="1" dirty="0" smtClean="0">
              <a:solidFill>
                <a:schemeClr val="bg1"/>
              </a:solidFill>
            </a:endParaRPr>
          </a:p>
          <a:p>
            <a:r>
              <a:rPr lang="ru-RU" sz="2800" b="1" dirty="0" smtClean="0">
                <a:solidFill>
                  <a:schemeClr val="bg1"/>
                </a:solidFill>
              </a:rPr>
              <a:t>и обыгрывать  различные</a:t>
            </a:r>
          </a:p>
          <a:p>
            <a:r>
              <a:rPr lang="ru-RU" sz="2800" b="1" dirty="0" smtClean="0">
                <a:solidFill>
                  <a:schemeClr val="bg1"/>
                </a:solidFill>
              </a:rPr>
              <a:t> </a:t>
            </a:r>
            <a:r>
              <a:rPr lang="ru-RU" sz="2800" b="1" dirty="0">
                <a:solidFill>
                  <a:schemeClr val="bg1"/>
                </a:solidFill>
              </a:rPr>
              <a:t>действия с ними.</a:t>
            </a:r>
            <a:endParaRPr lang="ru-RU" sz="2800" dirty="0">
              <a:solidFill>
                <a:schemeClr val="bg1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95275" y="176252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b="1" dirty="0">
                <a:solidFill>
                  <a:schemeClr val="bg1"/>
                </a:solidFill>
              </a:rPr>
              <a:t>В качестве оформления  </a:t>
            </a:r>
            <a:r>
              <a:rPr lang="ru-RU" sz="2400" b="1" dirty="0" smtClean="0">
                <a:solidFill>
                  <a:schemeClr val="bg1"/>
                </a:solidFill>
              </a:rPr>
              <a:t>веток</a:t>
            </a:r>
          </a:p>
          <a:p>
            <a:r>
              <a:rPr lang="ru-RU" sz="2400" b="1" dirty="0" smtClean="0">
                <a:solidFill>
                  <a:schemeClr val="bg1"/>
                </a:solidFill>
              </a:rPr>
              <a:t> </a:t>
            </a:r>
            <a:r>
              <a:rPr lang="ru-RU" sz="2400" b="1" dirty="0">
                <a:solidFill>
                  <a:schemeClr val="bg1"/>
                </a:solidFill>
              </a:rPr>
              <a:t>деревьев можно </a:t>
            </a:r>
            <a:r>
              <a:rPr lang="ru-RU" sz="2400" b="1" dirty="0" smtClean="0">
                <a:solidFill>
                  <a:schemeClr val="bg1"/>
                </a:solidFill>
              </a:rPr>
              <a:t>использовать</a:t>
            </a:r>
          </a:p>
          <a:p>
            <a:r>
              <a:rPr lang="ru-RU" sz="2400" b="1" dirty="0" smtClean="0">
                <a:solidFill>
                  <a:schemeClr val="bg1"/>
                </a:solidFill>
              </a:rPr>
              <a:t> </a:t>
            </a:r>
            <a:r>
              <a:rPr lang="ru-RU" sz="2400" b="1" dirty="0">
                <a:solidFill>
                  <a:schemeClr val="bg1"/>
                </a:solidFill>
              </a:rPr>
              <a:t>засушенные </a:t>
            </a:r>
            <a:r>
              <a:rPr lang="ru-RU" sz="2400" b="1" dirty="0" smtClean="0">
                <a:solidFill>
                  <a:schemeClr val="bg1"/>
                </a:solidFill>
              </a:rPr>
              <a:t>листья растений</a:t>
            </a:r>
          </a:p>
          <a:p>
            <a:r>
              <a:rPr lang="ru-RU" sz="2400" b="1" dirty="0" smtClean="0">
                <a:solidFill>
                  <a:schemeClr val="bg1"/>
                </a:solidFill>
              </a:rPr>
              <a:t> </a:t>
            </a:r>
            <a:r>
              <a:rPr lang="ru-RU" sz="2400" b="1" dirty="0">
                <a:solidFill>
                  <a:schemeClr val="bg1"/>
                </a:solidFill>
              </a:rPr>
              <a:t>белого цвета</a:t>
            </a:r>
            <a:endParaRPr lang="ru-RU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3705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9018"/>
            <a:ext cx="12192000" cy="6887018"/>
          </a:xfrm>
        </p:spPr>
      </p:pic>
      <p:sp>
        <p:nvSpPr>
          <p:cNvPr id="3" name="Прямоугольник 2"/>
          <p:cNvSpPr/>
          <p:nvPr/>
        </p:nvSpPr>
        <p:spPr>
          <a:xfrm>
            <a:off x="1977725" y="976835"/>
            <a:ext cx="8236550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6600" dirty="0">
                <a:solidFill>
                  <a:schemeClr val="bg1"/>
                </a:solidFill>
              </a:rPr>
              <a:t>Спасибо за внимание!</a:t>
            </a:r>
          </a:p>
        </p:txBody>
      </p:sp>
    </p:spTree>
    <p:extLst>
      <p:ext uri="{BB962C8B-B14F-4D97-AF65-F5344CB8AC3E}">
        <p14:creationId xmlns:p14="http://schemas.microsoft.com/office/powerpoint/2010/main" val="2758144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125</TotalTime>
  <Words>424</Words>
  <Application>Microsoft Office PowerPoint</Application>
  <PresentationFormat>Произвольный</PresentationFormat>
  <Paragraphs>68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Наталья Владимировна</dc:creator>
  <cp:lastModifiedBy>Microsoft Office</cp:lastModifiedBy>
  <cp:revision>15</cp:revision>
  <dcterms:created xsi:type="dcterms:W3CDTF">2017-11-15T07:57:02Z</dcterms:created>
  <dcterms:modified xsi:type="dcterms:W3CDTF">2017-11-29T17:32:56Z</dcterms:modified>
</cp:coreProperties>
</file>