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83" r:id="rId3"/>
    <p:sldId id="284" r:id="rId4"/>
    <p:sldId id="286" r:id="rId5"/>
    <p:sldId id="287" r:id="rId6"/>
    <p:sldId id="288" r:id="rId7"/>
    <p:sldId id="289" r:id="rId8"/>
    <p:sldId id="290" r:id="rId9"/>
    <p:sldId id="291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92" r:id="rId21"/>
    <p:sldId id="276" r:id="rId22"/>
    <p:sldId id="277" r:id="rId23"/>
    <p:sldId id="299" r:id="rId24"/>
    <p:sldId id="278" r:id="rId25"/>
    <p:sldId id="279" r:id="rId26"/>
    <p:sldId id="280" r:id="rId27"/>
    <p:sldId id="281" r:id="rId28"/>
    <p:sldId id="293" r:id="rId29"/>
    <p:sldId id="294" r:id="rId30"/>
    <p:sldId id="295" r:id="rId31"/>
    <p:sldId id="296" r:id="rId32"/>
    <p:sldId id="297" r:id="rId33"/>
    <p:sldId id="298" r:id="rId34"/>
    <p:sldId id="28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60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Справились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Задание № 1</c:v>
                </c:pt>
                <c:pt idx="1">
                  <c:v>Задание № 2</c:v>
                </c:pt>
                <c:pt idx="2">
                  <c:v>Задание № 3</c:v>
                </c:pt>
                <c:pt idx="3">
                  <c:v>Задание №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</c:v>
                </c:pt>
                <c:pt idx="1">
                  <c:v>20</c:v>
                </c:pt>
                <c:pt idx="2">
                  <c:v>18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справились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Задание № 1</c:v>
                </c:pt>
                <c:pt idx="1">
                  <c:v>Задание № 2</c:v>
                </c:pt>
                <c:pt idx="2">
                  <c:v>Задание № 3</c:v>
                </c:pt>
                <c:pt idx="3">
                  <c:v>Задание №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2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Справились наполовину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Задание № 1</c:v>
                </c:pt>
                <c:pt idx="1">
                  <c:v>Задание № 2</c:v>
                </c:pt>
                <c:pt idx="2">
                  <c:v>Задание № 3</c:v>
                </c:pt>
                <c:pt idx="3">
                  <c:v>Задание №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7228032"/>
        <c:axId val="114810176"/>
        <c:axId val="0"/>
      </c:bar3DChart>
      <c:catAx>
        <c:axId val="117228032"/>
        <c:scaling>
          <c:orientation val="minMax"/>
        </c:scaling>
        <c:delete val="0"/>
        <c:axPos val="b"/>
        <c:majorTickMark val="out"/>
        <c:minorTickMark val="none"/>
        <c:tickLblPos val="nextTo"/>
        <c:crossAx val="114810176"/>
        <c:crosses val="autoZero"/>
        <c:auto val="1"/>
        <c:lblAlgn val="ctr"/>
        <c:lblOffset val="100"/>
        <c:noMultiLvlLbl val="0"/>
      </c:catAx>
      <c:valAx>
        <c:axId val="114810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722803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930988724813288E-2"/>
          <c:y val="8.0835925637892089E-2"/>
          <c:w val="0.88413802255037344"/>
          <c:h val="0.8383281487242157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3291268589888E-2"/>
          <c:y val="8.8184646150427731E-2"/>
          <c:w val="0.8720843565669163"/>
          <c:h val="0.823630707699144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3"/>
          <c:cat>
            <c:strRef>
              <c:f>Лист1!$A$2:$A$9</c:f>
              <c:strCache>
                <c:ptCount val="8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  <c:pt idx="5">
                  <c:v>Кв. 2</c:v>
                </c:pt>
                <c:pt idx="6">
                  <c:v>Кв. 3</c:v>
                </c:pt>
                <c:pt idx="7">
                  <c:v>Кв. 4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Справились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Задача № 1</c:v>
                </c:pt>
                <c:pt idx="1">
                  <c:v>Задача № 2</c:v>
                </c:pt>
                <c:pt idx="2">
                  <c:v>Задача №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</c:v>
                </c:pt>
                <c:pt idx="1">
                  <c:v>23</c:v>
                </c:pt>
                <c:pt idx="2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справились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Задача № 1</c:v>
                </c:pt>
                <c:pt idx="1">
                  <c:v>Задача № 2</c:v>
                </c:pt>
                <c:pt idx="2">
                  <c:v>Задача № 3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2</c:v>
                </c:pt>
                <c:pt idx="2">
                  <c:v>15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Совпало с решением египтян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Задача № 1</c:v>
                </c:pt>
                <c:pt idx="1">
                  <c:v>Задача № 2</c:v>
                </c:pt>
                <c:pt idx="2">
                  <c:v>Задача № 3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</c:v>
                </c:pt>
                <c:pt idx="1">
                  <c:v>23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5077120"/>
        <c:axId val="82917568"/>
        <c:axId val="0"/>
      </c:bar3DChart>
      <c:catAx>
        <c:axId val="115077120"/>
        <c:scaling>
          <c:orientation val="minMax"/>
        </c:scaling>
        <c:delete val="0"/>
        <c:axPos val="b"/>
        <c:majorTickMark val="out"/>
        <c:minorTickMark val="none"/>
        <c:tickLblPos val="nextTo"/>
        <c:crossAx val="82917568"/>
        <c:crosses val="autoZero"/>
        <c:auto val="1"/>
        <c:lblAlgn val="ctr"/>
        <c:lblOffset val="100"/>
        <c:noMultiLvlLbl val="0"/>
      </c:catAx>
      <c:valAx>
        <c:axId val="82917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507712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  <c:pt idx="5">
                  <c:v>Кв. 2</c:v>
                </c:pt>
                <c:pt idx="6">
                  <c:v>Кв. 3</c:v>
                </c:pt>
                <c:pt idx="7">
                  <c:v>Кв. 4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  <c:pt idx="5">
                  <c:v>Кв. 2</c:v>
                </c:pt>
                <c:pt idx="6">
                  <c:v>Кв. 3</c:v>
                </c:pt>
                <c:pt idx="7">
                  <c:v>Кв. 4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3291268589888E-2"/>
          <c:y val="8.8184646150427731E-2"/>
          <c:w val="0.8720843565669163"/>
          <c:h val="0.823630707699144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  <c:pt idx="5">
                  <c:v>Кв. 2</c:v>
                </c:pt>
                <c:pt idx="6">
                  <c:v>Кв. 3</c:v>
                </c:pt>
                <c:pt idx="7">
                  <c:v>Кв. 4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  <c:pt idx="5">
                  <c:v>Кв. 2</c:v>
                </c:pt>
                <c:pt idx="6">
                  <c:v>Кв. 3</c:v>
                </c:pt>
                <c:pt idx="7">
                  <c:v>Кв. 4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  <c:pt idx="5">
                  <c:v>Кв. 2</c:v>
                </c:pt>
                <c:pt idx="6">
                  <c:v>Кв. 3</c:v>
                </c:pt>
                <c:pt idx="7">
                  <c:v>Кв. 4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  <c:pt idx="5">
                  <c:v>Кв. 2</c:v>
                </c:pt>
                <c:pt idx="6">
                  <c:v>Кв. 3</c:v>
                </c:pt>
                <c:pt idx="7">
                  <c:v>Кв. 4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3291268589888E-2"/>
          <c:y val="8.8184646150427731E-2"/>
          <c:w val="0.8720843565669163"/>
          <c:h val="0.823630707699144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3"/>
          <c:cat>
            <c:strRef>
              <c:f>Лист1!$A$2:$A$9</c:f>
              <c:strCache>
                <c:ptCount val="8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5</c:v>
                </c:pt>
                <c:pt idx="5">
                  <c:v>Кв. 2</c:v>
                </c:pt>
                <c:pt idx="6">
                  <c:v>Кв. 3</c:v>
                </c:pt>
                <c:pt idx="7">
                  <c:v>Кв. 4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4A1DA-BA50-4372-839B-8A8679B503D8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8FF338-EBCD-4EFE-AADE-06B63E246A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252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8FF338-EBCD-4EFE-AADE-06B63E246A4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169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ED0D-9352-4AD5-997D-B882B408A4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C27A9-085D-4B56-9A96-DE296267F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093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ED0D-9352-4AD5-997D-B882B408A4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C27A9-085D-4B56-9A96-DE296267F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03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ED0D-9352-4AD5-997D-B882B408A4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C27A9-085D-4B56-9A96-DE296267F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82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ED0D-9352-4AD5-997D-B882B408A4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C27A9-085D-4B56-9A96-DE296267F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191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ED0D-9352-4AD5-997D-B882B408A4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C27A9-085D-4B56-9A96-DE296267F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831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ED0D-9352-4AD5-997D-B882B408A4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C27A9-085D-4B56-9A96-DE296267F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766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ED0D-9352-4AD5-997D-B882B408A4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C27A9-085D-4B56-9A96-DE296267F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08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ED0D-9352-4AD5-997D-B882B408A4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C27A9-085D-4B56-9A96-DE296267F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204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ED0D-9352-4AD5-997D-B882B408A4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C27A9-085D-4B56-9A96-DE296267F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747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ED0D-9352-4AD5-997D-B882B408A4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C27A9-085D-4B56-9A96-DE296267F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062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9ED0D-9352-4AD5-997D-B882B408A4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C27A9-085D-4B56-9A96-DE296267F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316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9ED0D-9352-4AD5-997D-B882B408A429}" type="datetimeFigureOut">
              <a:rPr lang="ru-RU" smtClean="0"/>
              <a:t>07.05.2018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1C27A9-085D-4B56-9A96-DE296267F2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21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chart" Target="../charts/chart3.xml"/><Relationship Id="rId7" Type="http://schemas.openxmlformats.org/officeDocument/2006/relationships/chart" Target="../charts/chart7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Relationship Id="rId9" Type="http://schemas.openxmlformats.org/officeDocument/2006/relationships/chart" Target="../charts/chart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5.xml"/><Relationship Id="rId3" Type="http://schemas.openxmlformats.org/officeDocument/2006/relationships/chart" Target="../charts/chart10.xml"/><Relationship Id="rId7" Type="http://schemas.openxmlformats.org/officeDocument/2006/relationships/chart" Target="../charts/chart14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Relationship Id="rId9" Type="http://schemas.openxmlformats.org/officeDocument/2006/relationships/chart" Target="../charts/char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8404" y="1278423"/>
            <a:ext cx="7772400" cy="2736303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n w="15875">
                  <a:solidFill>
                    <a:srgbClr val="800000"/>
                  </a:solidFill>
                </a:ln>
                <a:solidFill>
                  <a:srgbClr val="800000"/>
                </a:solidFill>
              </a:rPr>
              <a:t>МАТЕМАТИКА</a:t>
            </a:r>
            <a:br>
              <a:rPr lang="ru-RU" sz="7200" b="1" dirty="0" smtClean="0">
                <a:ln w="15875">
                  <a:solidFill>
                    <a:srgbClr val="800000"/>
                  </a:solidFill>
                </a:ln>
                <a:solidFill>
                  <a:srgbClr val="800000"/>
                </a:solidFill>
              </a:rPr>
            </a:br>
            <a:r>
              <a:rPr lang="ru-RU" sz="7200" b="1" dirty="0" smtClean="0">
                <a:ln w="15875">
                  <a:solidFill>
                    <a:srgbClr val="800000"/>
                  </a:solidFill>
                </a:ln>
                <a:solidFill>
                  <a:srgbClr val="800000"/>
                </a:solidFill>
              </a:rPr>
              <a:t>Древнего Египта</a:t>
            </a:r>
            <a:endParaRPr lang="ru-RU" sz="7200" b="1" dirty="0">
              <a:ln w="15875">
                <a:solidFill>
                  <a:srgbClr val="800000"/>
                </a:solidFill>
              </a:ln>
              <a:solidFill>
                <a:srgbClr val="80000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" y="805892"/>
            <a:ext cx="1577965" cy="1550759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5281389" y="3800431"/>
            <a:ext cx="3816424" cy="2794232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ученица 5 В класса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лицея «Технический»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Полина</a:t>
            </a:r>
          </a:p>
          <a:p>
            <a:pPr algn="l"/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Бахарева Ирина Николаевна</a:t>
            </a:r>
          </a:p>
          <a:p>
            <a:pPr algn="l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79589" y="6433871"/>
            <a:ext cx="1752018" cy="369332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Самара, 2018 г.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81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3"/>
            <a:ext cx="8856984" cy="9361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/>
              <a:t>В глубокой </a:t>
            </a:r>
            <a:r>
              <a:rPr lang="ru-RU" sz="2000" dirty="0" smtClean="0"/>
              <a:t>древности появилась египетская </a:t>
            </a:r>
            <a:r>
              <a:rPr lang="ru-RU" sz="2000" dirty="0"/>
              <a:t>цифровая система. Она во многом напоминает систему счёта римлян</a:t>
            </a:r>
            <a:r>
              <a:rPr lang="ru-RU" sz="2000" dirty="0" smtClean="0"/>
              <a:t>. Например, цифры – от 1 до 9 – писали палочками.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1" r="39789"/>
          <a:stretch/>
        </p:blipFill>
        <p:spPr bwMode="auto">
          <a:xfrm flipH="1">
            <a:off x="539552" y="2140693"/>
            <a:ext cx="352126" cy="384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7" r="38866"/>
          <a:stretch/>
        </p:blipFill>
        <p:spPr bwMode="auto">
          <a:xfrm flipH="1">
            <a:off x="1619672" y="2140693"/>
            <a:ext cx="343948" cy="384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0" r="39151"/>
          <a:stretch/>
        </p:blipFill>
        <p:spPr bwMode="auto">
          <a:xfrm flipH="1">
            <a:off x="2483768" y="2156367"/>
            <a:ext cx="442827" cy="384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2" r="39629"/>
          <a:stretch/>
        </p:blipFill>
        <p:spPr bwMode="auto">
          <a:xfrm flipH="1">
            <a:off x="3563888" y="2156367"/>
            <a:ext cx="350701" cy="384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6" r="32524"/>
          <a:stretch/>
        </p:blipFill>
        <p:spPr bwMode="auto">
          <a:xfrm flipH="1">
            <a:off x="4418790" y="2140693"/>
            <a:ext cx="441242" cy="384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4" r="31085"/>
          <a:stretch/>
        </p:blipFill>
        <p:spPr bwMode="auto">
          <a:xfrm flipH="1">
            <a:off x="5368513" y="2140693"/>
            <a:ext cx="427623" cy="384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2" r="32648"/>
          <a:stretch/>
        </p:blipFill>
        <p:spPr bwMode="auto">
          <a:xfrm flipH="1">
            <a:off x="6300192" y="2140693"/>
            <a:ext cx="441245" cy="384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2" r="39849"/>
          <a:stretch/>
        </p:blipFill>
        <p:spPr bwMode="auto">
          <a:xfrm flipH="1">
            <a:off x="7171681" y="2140693"/>
            <a:ext cx="352647" cy="384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39346"/>
          <a:stretch/>
        </p:blipFill>
        <p:spPr bwMode="auto">
          <a:xfrm flipH="1">
            <a:off x="7988329" y="2140693"/>
            <a:ext cx="400095" cy="384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275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10801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/>
              <a:t>Для более высокого разряда цифр имелись особые иероглифы. </a:t>
            </a:r>
          </a:p>
          <a:p>
            <a:pPr marL="0" indent="0" algn="just">
              <a:buNone/>
            </a:pPr>
            <a:r>
              <a:rPr lang="ru-RU" sz="1800" dirty="0" smtClean="0"/>
              <a:t>Знаком ∩ - «</a:t>
            </a:r>
            <a:r>
              <a:rPr lang="ru-RU" sz="1800" dirty="0" err="1" smtClean="0"/>
              <a:t>медж</a:t>
            </a:r>
            <a:r>
              <a:rPr lang="ru-RU" sz="1800" dirty="0" smtClean="0"/>
              <a:t>» (путы для скота) стали изображать цифру 10 – тоже звучавшую как «</a:t>
            </a:r>
            <a:r>
              <a:rPr lang="ru-RU" sz="1800" dirty="0" err="1" smtClean="0"/>
              <a:t>медж</a:t>
            </a:r>
            <a:r>
              <a:rPr lang="ru-RU" sz="1800" dirty="0" smtClean="0"/>
              <a:t>».</a:t>
            </a: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13" name="TextBox 12"/>
          <p:cNvSpPr txBox="1"/>
          <p:nvPr/>
        </p:nvSpPr>
        <p:spPr>
          <a:xfrm>
            <a:off x="5868144" y="3356992"/>
            <a:ext cx="284380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600" dirty="0" smtClean="0">
                <a:solidFill>
                  <a:srgbClr val="FF0000"/>
                </a:solidFill>
              </a:rPr>
              <a:t>10</a:t>
            </a:r>
            <a:endParaRPr lang="ru-RU" sz="166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578" y="2740330"/>
            <a:ext cx="2851054" cy="4098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408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04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100 </a:t>
            </a:r>
            <a:r>
              <a:rPr lang="ru-RU" sz="2000" b="1" dirty="0"/>
              <a:t>– </a:t>
            </a:r>
            <a:r>
              <a:rPr lang="ru-RU" sz="2000" b="1" dirty="0" smtClean="0"/>
              <a:t>верёвка.</a:t>
            </a:r>
          </a:p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5131632" y="2073187"/>
            <a:ext cx="3594803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600" dirty="0" smtClean="0">
                <a:solidFill>
                  <a:srgbClr val="FF0000"/>
                </a:solidFill>
              </a:rPr>
              <a:t>100</a:t>
            </a:r>
            <a:endParaRPr lang="ru-RU" sz="166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00807"/>
            <a:ext cx="2914650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260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04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1 000 </a:t>
            </a:r>
            <a:r>
              <a:rPr lang="ru-RU" sz="2000" b="1" dirty="0"/>
              <a:t>– </a:t>
            </a:r>
            <a:r>
              <a:rPr lang="ru-RU" sz="2000" b="1" dirty="0" smtClean="0"/>
              <a:t>лист лотоса.</a:t>
            </a:r>
          </a:p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3779912" y="2073187"/>
            <a:ext cx="494652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600" dirty="0" smtClean="0">
                <a:solidFill>
                  <a:srgbClr val="FF0000"/>
                </a:solidFill>
              </a:rPr>
              <a:t>1000</a:t>
            </a:r>
            <a:endParaRPr lang="ru-RU" sz="166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484" y="1196752"/>
            <a:ext cx="2376264" cy="48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60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04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10 000 </a:t>
            </a:r>
            <a:r>
              <a:rPr lang="ru-RU" sz="2000" b="1" dirty="0"/>
              <a:t>– </a:t>
            </a:r>
            <a:r>
              <a:rPr lang="ru-RU" sz="2000" b="1" dirty="0" smtClean="0"/>
              <a:t>палец.</a:t>
            </a:r>
          </a:p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3203848" y="2132856"/>
            <a:ext cx="588758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800" dirty="0" smtClean="0">
                <a:solidFill>
                  <a:srgbClr val="FF0000"/>
                </a:solidFill>
              </a:rPr>
              <a:t>10 000</a:t>
            </a:r>
            <a:endParaRPr lang="ru-RU" sz="13800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387" y="1484784"/>
            <a:ext cx="1502534" cy="42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092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04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100 000 </a:t>
            </a:r>
            <a:r>
              <a:rPr lang="ru-RU" sz="2000" b="1" dirty="0"/>
              <a:t>– </a:t>
            </a:r>
            <a:r>
              <a:rPr lang="ru-RU" sz="2000" b="1" dirty="0" smtClean="0"/>
              <a:t>жаба или головастик.</a:t>
            </a:r>
          </a:p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3016921" y="2132856"/>
            <a:ext cx="607451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800" dirty="0" smtClean="0">
                <a:solidFill>
                  <a:srgbClr val="FF0000"/>
                </a:solidFill>
              </a:rPr>
              <a:t>100 000</a:t>
            </a:r>
            <a:endParaRPr lang="ru-RU" sz="13800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11" y="1628800"/>
            <a:ext cx="2617093" cy="3663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843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1 000 000 </a:t>
            </a:r>
            <a:r>
              <a:rPr lang="ru-RU" sz="2000" b="1" dirty="0"/>
              <a:t>– фигура божества с воздетыми кверху руками и молодым побегом на </a:t>
            </a:r>
            <a:r>
              <a:rPr lang="ru-RU" sz="2000" b="1" dirty="0" smtClean="0"/>
              <a:t>голове.</a:t>
            </a:r>
            <a:endParaRPr lang="ru-RU" sz="2000" b="1" dirty="0"/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3001004" y="2780928"/>
            <a:ext cx="60745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dirty="0" smtClean="0">
                <a:solidFill>
                  <a:srgbClr val="FF0000"/>
                </a:solidFill>
              </a:rPr>
              <a:t>1 000 000</a:t>
            </a:r>
            <a:endParaRPr lang="ru-RU" sz="115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28" y="1729277"/>
            <a:ext cx="2355104" cy="3899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10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/>
              <a:t>При помощи этой системы цифр египтяне могли обозначать любые числа. Вот несколько примеров:</a:t>
            </a:r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1692458" y="1844824"/>
            <a:ext cx="5412819" cy="2086676"/>
            <a:chOff x="546068" y="1931377"/>
            <a:chExt cx="5412819" cy="2086676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068" y="2060847"/>
              <a:ext cx="1361636" cy="195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905" y="2060848"/>
              <a:ext cx="1361636" cy="195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2060848"/>
              <a:ext cx="1361636" cy="1957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999984" y="1931377"/>
              <a:ext cx="508120" cy="1929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450767" y="1953119"/>
              <a:ext cx="508120" cy="1929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1935546" y="4509120"/>
            <a:ext cx="49706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 smtClean="0">
                <a:solidFill>
                  <a:srgbClr val="FF0000"/>
                </a:solidFill>
              </a:rPr>
              <a:t>32</a:t>
            </a:r>
            <a:endParaRPr lang="ru-RU" sz="11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10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/>
              <a:t>При помощи этой системы цифр египтяне могли обозначать любые числа. Вот несколько примеров:</a:t>
            </a:r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692458" y="4725144"/>
            <a:ext cx="49706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 smtClean="0">
                <a:solidFill>
                  <a:srgbClr val="FF0000"/>
                </a:solidFill>
              </a:rPr>
              <a:t>460</a:t>
            </a:r>
            <a:endParaRPr lang="ru-RU" sz="16600" b="1" dirty="0">
              <a:solidFill>
                <a:srgbClr val="FF000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1475656" y="1628800"/>
            <a:ext cx="5688139" cy="2573941"/>
            <a:chOff x="385996" y="1628800"/>
            <a:chExt cx="6840267" cy="3101868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838" b="23166"/>
            <a:stretch/>
          </p:blipFill>
          <p:spPr bwMode="auto">
            <a:xfrm>
              <a:off x="1945513" y="1784953"/>
              <a:ext cx="1466533" cy="1369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838" b="23166"/>
            <a:stretch/>
          </p:blipFill>
          <p:spPr bwMode="auto">
            <a:xfrm>
              <a:off x="434254" y="1772816"/>
              <a:ext cx="1466533" cy="1369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838" b="23166"/>
            <a:stretch/>
          </p:blipFill>
          <p:spPr bwMode="auto">
            <a:xfrm>
              <a:off x="385996" y="3272745"/>
              <a:ext cx="1466533" cy="1369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838" b="23166"/>
            <a:stretch/>
          </p:blipFill>
          <p:spPr bwMode="auto">
            <a:xfrm>
              <a:off x="1943682" y="3304942"/>
              <a:ext cx="1466533" cy="1369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24" b="10938"/>
            <a:stretch/>
          </p:blipFill>
          <p:spPr bwMode="auto">
            <a:xfrm>
              <a:off x="4773746" y="1642860"/>
              <a:ext cx="1193873" cy="1478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24" b="10938"/>
            <a:stretch/>
          </p:blipFill>
          <p:spPr bwMode="auto">
            <a:xfrm>
              <a:off x="5997634" y="1628800"/>
              <a:ext cx="1193873" cy="1478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24" b="10938"/>
            <a:stretch/>
          </p:blipFill>
          <p:spPr bwMode="auto">
            <a:xfrm>
              <a:off x="3579873" y="1648384"/>
              <a:ext cx="1193873" cy="1478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24" b="10938"/>
            <a:stretch/>
          </p:blipFill>
          <p:spPr bwMode="auto">
            <a:xfrm>
              <a:off x="3565347" y="3234443"/>
              <a:ext cx="1193873" cy="1478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24" b="10938"/>
            <a:stretch/>
          </p:blipFill>
          <p:spPr bwMode="auto">
            <a:xfrm>
              <a:off x="4793976" y="3234443"/>
              <a:ext cx="1193873" cy="1478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24" b="10938"/>
            <a:stretch/>
          </p:blipFill>
          <p:spPr bwMode="auto">
            <a:xfrm>
              <a:off x="6032390" y="3252484"/>
              <a:ext cx="1193873" cy="1478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6560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/>
              <a:t>При помощи этой системы цифр египтяне могли обозначать любые числа. Вот несколько примеров:</a:t>
            </a:r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692458" y="4725144"/>
            <a:ext cx="497064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 smtClean="0">
                <a:solidFill>
                  <a:srgbClr val="FF0000"/>
                </a:solidFill>
              </a:rPr>
              <a:t>1 227</a:t>
            </a:r>
            <a:endParaRPr lang="ru-RU" sz="16600" b="1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765652" y="1743475"/>
            <a:ext cx="3317326" cy="2981669"/>
            <a:chOff x="2838850" y="1547319"/>
            <a:chExt cx="3317326" cy="2981669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8850" y="1547319"/>
              <a:ext cx="1082686" cy="1532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7854" y="2996952"/>
              <a:ext cx="1082686" cy="1532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5560" y="1628800"/>
              <a:ext cx="822493" cy="1182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5559" y="2996952"/>
              <a:ext cx="822493" cy="1182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9571" y="1628800"/>
              <a:ext cx="278386" cy="105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080" y="1628800"/>
              <a:ext cx="278386" cy="105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0112" y="1628800"/>
              <a:ext cx="278386" cy="105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0505" y="3044711"/>
              <a:ext cx="278386" cy="105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3014" y="3044711"/>
              <a:ext cx="278386" cy="105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21046" y="3044711"/>
              <a:ext cx="278386" cy="105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7790" y="1623108"/>
              <a:ext cx="278386" cy="105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853" y="1597738"/>
            <a:ext cx="1376803" cy="2818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508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/>
              <a:t>Цель </a:t>
            </a:r>
            <a:r>
              <a:rPr lang="ru-RU" sz="2800" b="1" dirty="0"/>
              <a:t>исследования:  </a:t>
            </a:r>
            <a:r>
              <a:rPr lang="ru-RU" sz="2800" dirty="0" smtClean="0"/>
              <a:t>познакомиться </a:t>
            </a:r>
            <a:r>
              <a:rPr lang="ru-RU" sz="2800" dirty="0"/>
              <a:t>с системой счёта в Древнем  Египте.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b="1" dirty="0"/>
              <a:t>Задачи </a:t>
            </a:r>
            <a:r>
              <a:rPr lang="ru-RU" sz="2800" b="1" dirty="0" smtClean="0"/>
              <a:t>исследования:</a:t>
            </a:r>
            <a:endParaRPr lang="ru-RU" sz="2800" b="1" dirty="0"/>
          </a:p>
          <a:p>
            <a:r>
              <a:rPr lang="ru-RU" sz="2800" dirty="0" smtClean="0"/>
              <a:t>произвести </a:t>
            </a:r>
            <a:r>
              <a:rPr lang="ru-RU" sz="2800" dirty="0"/>
              <a:t>поиск необходимой информации о Древнем Египте и </a:t>
            </a:r>
            <a:r>
              <a:rPr lang="ru-RU" sz="2800" dirty="0" smtClean="0"/>
              <a:t>системе </a:t>
            </a:r>
            <a:r>
              <a:rPr lang="ru-RU" sz="2800" dirty="0"/>
              <a:t>счёта;</a:t>
            </a:r>
          </a:p>
          <a:p>
            <a:r>
              <a:rPr lang="ru-RU" sz="2800" dirty="0" smtClean="0"/>
              <a:t>выяснить </a:t>
            </a:r>
            <a:r>
              <a:rPr lang="ru-RU" sz="2800" dirty="0"/>
              <a:t>роль математики в жизни </a:t>
            </a:r>
            <a:r>
              <a:rPr lang="ru-RU" sz="2800" dirty="0" smtClean="0"/>
              <a:t>египтян;</a:t>
            </a:r>
          </a:p>
          <a:p>
            <a:r>
              <a:rPr lang="ru-RU" sz="2800" dirty="0" smtClean="0"/>
              <a:t>познакомиться </a:t>
            </a:r>
            <a:r>
              <a:rPr lang="ru-RU" sz="2800" dirty="0"/>
              <a:t>с системой счёта в Древнем Египте;</a:t>
            </a:r>
          </a:p>
          <a:p>
            <a:r>
              <a:rPr lang="ru-RU" sz="2800" dirty="0" smtClean="0"/>
              <a:t>познакомиться </a:t>
            </a:r>
            <a:r>
              <a:rPr lang="ru-RU" sz="2800" dirty="0"/>
              <a:t>и решить некоторые задачи из египетских папирусов; </a:t>
            </a:r>
          </a:p>
          <a:p>
            <a:r>
              <a:rPr lang="ru-RU" sz="2800" dirty="0" smtClean="0"/>
              <a:t>подготовить </a:t>
            </a:r>
            <a:r>
              <a:rPr lang="ru-RU" sz="2800" dirty="0"/>
              <a:t>электронную презентацию по проекту.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9408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19442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/>
              <a:t>Чтобы показать знаки сложения или вычитания использовался </a:t>
            </a:r>
            <a:r>
              <a:rPr lang="ru-RU" sz="1800" dirty="0" smtClean="0"/>
              <a:t>специальный иероглиф. Если </a:t>
            </a:r>
            <a:r>
              <a:rPr lang="ru-RU" sz="1800" dirty="0"/>
              <a:t>направление ног у этого иероглифа совпадало с направлением письма, тогда он означал «сложение», в других случаях он означал «вычитание».  Египтяне писали справа налево, и младшие разряды числа записывались первыми, так что, в конечном счете, порядок цифр соответствовал нашему</a:t>
            </a:r>
            <a:r>
              <a:rPr lang="ru-RU" sz="1800" dirty="0" smtClean="0"/>
              <a:t>. </a:t>
            </a:r>
            <a:endParaRPr lang="ru-RU" sz="1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779912" y="3789040"/>
            <a:ext cx="216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877229" y="5733256"/>
            <a:ext cx="216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580112" y="3381712"/>
            <a:ext cx="1713399" cy="1980476"/>
          </a:xfrm>
          <a:prstGeom prst="rect">
            <a:avLst/>
          </a:prstGeom>
        </p:spPr>
      </p:pic>
      <p:pic>
        <p:nvPicPr>
          <p:cNvPr id="22" name="Рисунок 21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9632" y="3381712"/>
            <a:ext cx="1713399" cy="198047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516216" y="2366049"/>
            <a:ext cx="1152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47234" y="2394819"/>
            <a:ext cx="9381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-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89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1944216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2600" dirty="0" smtClean="0"/>
              <a:t>При  </a:t>
            </a:r>
            <a:r>
              <a:rPr lang="ru-RU" sz="2600" dirty="0"/>
              <a:t>такой цифровой системе было удобно производить сложение и вычитание. Сложение, например, сводилось к простому присчитыванию знаков одинакового разряда и к замене десяти знаков низшего разряда одним знаком высшего</a:t>
            </a:r>
            <a:r>
              <a:rPr lang="ru-RU" sz="2600" dirty="0" smtClean="0"/>
              <a:t>. </a:t>
            </a:r>
            <a:r>
              <a:rPr lang="ru-RU" sz="2600" dirty="0"/>
              <a:t>Если при сложении получается число большее десяти, тогда десяток записывается повышающим иероглифом.</a:t>
            </a:r>
          </a:p>
          <a:p>
            <a:pPr marL="0" indent="0" algn="ctr">
              <a:buNone/>
            </a:pPr>
            <a:endParaRPr lang="ru-RU" sz="29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2900" b="1" dirty="0" smtClean="0">
                <a:solidFill>
                  <a:srgbClr val="FF0000"/>
                </a:solidFill>
              </a:rPr>
              <a:t>Например</a:t>
            </a:r>
            <a:r>
              <a:rPr lang="ru-RU" sz="2900" b="1" dirty="0">
                <a:solidFill>
                  <a:srgbClr val="FF0000"/>
                </a:solidFill>
              </a:rPr>
              <a:t>: 2343 + </a:t>
            </a:r>
            <a:r>
              <a:rPr lang="ru-RU" sz="2900" b="1" dirty="0" smtClean="0">
                <a:solidFill>
                  <a:srgbClr val="FF0000"/>
                </a:solidFill>
              </a:rPr>
              <a:t>1671</a:t>
            </a:r>
            <a:endParaRPr lang="ru-RU" sz="29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000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232912" y="3787520"/>
            <a:ext cx="8620731" cy="2017744"/>
            <a:chOff x="232912" y="2939549"/>
            <a:chExt cx="8620731" cy="2017744"/>
          </a:xfrm>
        </p:grpSpPr>
        <p:pic>
          <p:nvPicPr>
            <p:cNvPr id="3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912" y="2993189"/>
              <a:ext cx="969554" cy="196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77"/>
            <a:stretch/>
          </p:blipFill>
          <p:spPr bwMode="auto">
            <a:xfrm>
              <a:off x="1008416" y="2992965"/>
              <a:ext cx="870883" cy="196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1812777" y="3015584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1838863" y="3687166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1838863" y="4285748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1463" y="4242164"/>
              <a:ext cx="176413" cy="66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0592" y="4242164"/>
              <a:ext cx="176413" cy="66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5572" y="4242163"/>
              <a:ext cx="176413" cy="66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2997674" y="2964347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0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2446468" y="2964347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3021746" y="3697470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2470540" y="3697470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" name="Группа 13"/>
            <p:cNvGrpSpPr/>
            <p:nvPr/>
          </p:nvGrpSpPr>
          <p:grpSpPr>
            <a:xfrm>
              <a:off x="4796620" y="2939549"/>
              <a:ext cx="4057023" cy="1964104"/>
              <a:chOff x="4932040" y="2940928"/>
              <a:chExt cx="4057023" cy="1964104"/>
            </a:xfrm>
          </p:grpSpPr>
          <p:pic>
            <p:nvPicPr>
              <p:cNvPr id="65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5" b="11283"/>
              <a:stretch/>
            </p:blipFill>
            <p:spPr bwMode="auto">
              <a:xfrm>
                <a:off x="7668344" y="2969924"/>
                <a:ext cx="418259" cy="499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5" b="11283"/>
              <a:stretch/>
            </p:blipFill>
            <p:spPr bwMode="auto">
              <a:xfrm>
                <a:off x="7191211" y="2969924"/>
                <a:ext cx="418259" cy="499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7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5" b="11283"/>
              <a:stretch/>
            </p:blipFill>
            <p:spPr bwMode="auto">
              <a:xfrm>
                <a:off x="7766489" y="3703047"/>
                <a:ext cx="418259" cy="499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8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5" b="11283"/>
              <a:stretch/>
            </p:blipFill>
            <p:spPr bwMode="auto">
              <a:xfrm>
                <a:off x="7215283" y="3703047"/>
                <a:ext cx="418259" cy="499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2040" y="2940928"/>
                <a:ext cx="969554" cy="1964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465" b="23023"/>
              <a:stretch/>
            </p:blipFill>
            <p:spPr bwMode="auto">
              <a:xfrm>
                <a:off x="5875508" y="2987848"/>
                <a:ext cx="618224" cy="5757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465" b="23023"/>
              <a:stretch/>
            </p:blipFill>
            <p:spPr bwMode="auto">
              <a:xfrm>
                <a:off x="5901594" y="3659430"/>
                <a:ext cx="618224" cy="5757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465" b="23023"/>
              <a:stretch/>
            </p:blipFill>
            <p:spPr bwMode="auto">
              <a:xfrm>
                <a:off x="5901594" y="4258012"/>
                <a:ext cx="618224" cy="5757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6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465" b="23023"/>
              <a:stretch/>
            </p:blipFill>
            <p:spPr bwMode="auto">
              <a:xfrm>
                <a:off x="6516020" y="2987847"/>
                <a:ext cx="618224" cy="5757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7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465" b="23023"/>
              <a:stretch/>
            </p:blipFill>
            <p:spPr bwMode="auto">
              <a:xfrm>
                <a:off x="6542106" y="3659429"/>
                <a:ext cx="618224" cy="5757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8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465" b="23023"/>
              <a:stretch/>
            </p:blipFill>
            <p:spPr bwMode="auto">
              <a:xfrm>
                <a:off x="6542106" y="4258011"/>
                <a:ext cx="618224" cy="5757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3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5" b="11283"/>
              <a:stretch/>
            </p:blipFill>
            <p:spPr bwMode="auto">
              <a:xfrm>
                <a:off x="8570804" y="2964347"/>
                <a:ext cx="418259" cy="499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4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5" b="11283"/>
              <a:stretch/>
            </p:blipFill>
            <p:spPr bwMode="auto">
              <a:xfrm>
                <a:off x="8124221" y="2960686"/>
                <a:ext cx="418259" cy="499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5" b="11283"/>
              <a:stretch/>
            </p:blipFill>
            <p:spPr bwMode="auto">
              <a:xfrm>
                <a:off x="8258197" y="3697470"/>
                <a:ext cx="418259" cy="499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7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85057" y="4242162"/>
                <a:ext cx="176413" cy="662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" name="TextBox 14"/>
            <p:cNvSpPr txBox="1"/>
            <p:nvPr/>
          </p:nvSpPr>
          <p:spPr>
            <a:xfrm>
              <a:off x="3923928" y="3356992"/>
              <a:ext cx="77852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b="1" dirty="0" smtClean="0"/>
                <a:t>+</a:t>
              </a:r>
              <a:endParaRPr lang="ru-RU" sz="8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1866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Собираем все однотипные иероглифы вместе и получаем:</a:t>
            </a:r>
            <a:endParaRPr lang="ru-RU" sz="2000" dirty="0"/>
          </a:p>
          <a:p>
            <a:pPr marL="0" indent="0">
              <a:buNone/>
            </a:pPr>
            <a:endParaRPr lang="ru-RU" sz="1400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1053099" y="2449708"/>
            <a:ext cx="7010676" cy="2061946"/>
            <a:chOff x="149709" y="1605980"/>
            <a:chExt cx="7010676" cy="2061946"/>
          </a:xfrm>
        </p:grpSpPr>
        <p:pic>
          <p:nvPicPr>
            <p:cNvPr id="8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4866320" y="3168304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5869174" y="2668682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5380056" y="3168304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09" y="1605980"/>
              <a:ext cx="969554" cy="196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77"/>
            <a:stretch/>
          </p:blipFill>
          <p:spPr bwMode="auto">
            <a:xfrm>
              <a:off x="962969" y="1632437"/>
              <a:ext cx="870883" cy="196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2691719" y="1642532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2744666" y="3006637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2691719" y="2326638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3972" y="1642530"/>
              <a:ext cx="176413" cy="66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7559" y="1637312"/>
              <a:ext cx="176413" cy="66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1642532"/>
              <a:ext cx="176413" cy="66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4866320" y="2660605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4846864" y="2160983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4846864" y="1605980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5364086" y="2125573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9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5364088" y="1625240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7539" y="1632437"/>
              <a:ext cx="969554" cy="196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1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3375979" y="1642531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4084228" y="1632905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4115069" y="2300181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4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3394291" y="2326637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5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3491880" y="3020840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4210546" y="3013693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7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5854141" y="1628399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8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5380056" y="2660605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9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25" b="11283"/>
            <a:stretch/>
          </p:blipFill>
          <p:spPr bwMode="auto">
            <a:xfrm>
              <a:off x="5859763" y="2144752"/>
              <a:ext cx="418259" cy="49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0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5065" y="1634371"/>
              <a:ext cx="176413" cy="66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1259631" y="1856889"/>
            <a:ext cx="2260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3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76367" y="1868366"/>
            <a:ext cx="2260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9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85684" y="1880329"/>
            <a:ext cx="1465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11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923216" y="1877303"/>
            <a:ext cx="1465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4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85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Собираем все однотипные иероглифы вместе и получаем:</a:t>
            </a:r>
            <a:endParaRPr lang="ru-RU" sz="2000" dirty="0"/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362" y="2486258"/>
            <a:ext cx="176413" cy="66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949" y="2481040"/>
            <a:ext cx="176413" cy="66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598" y="2486260"/>
            <a:ext cx="176413" cy="66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5" b="11283"/>
          <a:stretch/>
        </p:blipFill>
        <p:spPr bwMode="auto">
          <a:xfrm>
            <a:off x="6084168" y="2486260"/>
            <a:ext cx="418259" cy="49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611560" y="2449708"/>
            <a:ext cx="2467384" cy="1990561"/>
            <a:chOff x="1053099" y="2449708"/>
            <a:chExt cx="2467384" cy="1990561"/>
          </a:xfrm>
        </p:grpSpPr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3099" y="2449708"/>
              <a:ext cx="969554" cy="196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77"/>
            <a:stretch/>
          </p:blipFill>
          <p:spPr bwMode="auto">
            <a:xfrm>
              <a:off x="1866359" y="2476165"/>
              <a:ext cx="870883" cy="196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0929" y="2476165"/>
              <a:ext cx="969554" cy="196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65" b="23023"/>
          <a:stretch/>
        </p:blipFill>
        <p:spPr bwMode="auto">
          <a:xfrm>
            <a:off x="4788024" y="3857421"/>
            <a:ext cx="618224" cy="575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455" y="2478099"/>
            <a:ext cx="176413" cy="66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1" y="1856889"/>
            <a:ext cx="2260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3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76367" y="1868366"/>
            <a:ext cx="2260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10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80112" y="1880329"/>
            <a:ext cx="1465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1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923216" y="1877303"/>
            <a:ext cx="1465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4</a:t>
            </a:r>
            <a:endParaRPr lang="ru-RU" sz="2800" b="1" dirty="0">
              <a:solidFill>
                <a:srgbClr val="FF000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3322514" y="2476633"/>
            <a:ext cx="2041574" cy="2684590"/>
            <a:chOff x="3322514" y="2476633"/>
            <a:chExt cx="2041574" cy="2684590"/>
          </a:xfrm>
        </p:grpSpPr>
        <p:pic>
          <p:nvPicPr>
            <p:cNvPr id="53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3322514" y="2486260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3375461" y="3850365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3322514" y="3170366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1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4006774" y="2486259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4715023" y="2476633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4745864" y="3143909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4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4025086" y="3170365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5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4122675" y="3864568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65" b="23023"/>
            <a:stretch/>
          </p:blipFill>
          <p:spPr bwMode="auto">
            <a:xfrm>
              <a:off x="4130963" y="4585522"/>
              <a:ext cx="618224" cy="575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0329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Окончательный результат выглядит вот так:</a:t>
            </a:r>
            <a:endParaRPr lang="ru-RU" sz="1400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1317423" y="2175609"/>
            <a:ext cx="5621900" cy="1993177"/>
            <a:chOff x="291350" y="2447092"/>
            <a:chExt cx="5621900" cy="1993177"/>
          </a:xfrm>
        </p:grpSpPr>
        <p:pic>
          <p:nvPicPr>
            <p:cNvPr id="4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4" t="-1116" r="18112" b="1116"/>
            <a:stretch/>
          </p:blipFill>
          <p:spPr bwMode="auto">
            <a:xfrm>
              <a:off x="291350" y="2447092"/>
              <a:ext cx="764149" cy="196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24" r="13203"/>
            <a:stretch/>
          </p:blipFill>
          <p:spPr bwMode="auto">
            <a:xfrm>
              <a:off x="1033809" y="2449708"/>
              <a:ext cx="775374" cy="196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77"/>
            <a:stretch/>
          </p:blipFill>
          <p:spPr bwMode="auto">
            <a:xfrm>
              <a:off x="1820414" y="2476165"/>
              <a:ext cx="870883" cy="196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1130" y="2454881"/>
              <a:ext cx="969554" cy="1964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6062" y="2637005"/>
              <a:ext cx="1102189" cy="1584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" name="Группа 60"/>
            <p:cNvGrpSpPr/>
            <p:nvPr/>
          </p:nvGrpSpPr>
          <p:grpSpPr>
            <a:xfrm>
              <a:off x="4732082" y="2522956"/>
              <a:ext cx="1181168" cy="1582890"/>
              <a:chOff x="4599825" y="2232000"/>
              <a:chExt cx="2408632" cy="2483024"/>
            </a:xfrm>
          </p:grpSpPr>
          <p:pic>
            <p:nvPicPr>
              <p:cNvPr id="62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599825" y="2232000"/>
                <a:ext cx="653829" cy="248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208257" y="2232000"/>
                <a:ext cx="653829" cy="248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778564" y="2232000"/>
                <a:ext cx="653829" cy="248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354628" y="2232000"/>
                <a:ext cx="653829" cy="248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4" name="TextBox 13"/>
          <p:cNvSpPr txBox="1"/>
          <p:nvPr/>
        </p:nvSpPr>
        <p:spPr>
          <a:xfrm>
            <a:off x="2265655" y="4549676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4014</a:t>
            </a:r>
          </a:p>
          <a:p>
            <a:pPr algn="ctr"/>
            <a:endParaRPr lang="ru-RU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55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244827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 smtClean="0"/>
              <a:t>Умножение и деление при такой системе производить было очень сложно. Поэтому умножали египтяне обычным методом удвоения. Одно простое действие, которое сейчас легко делает школьник начальной школы, египтяне выполняли посредством целого ряда действий.</a:t>
            </a:r>
          </a:p>
          <a:p>
            <a:pPr marL="0" indent="0" algn="just">
              <a:buNone/>
            </a:pPr>
            <a:endParaRPr lang="ru-RU" sz="1800" dirty="0" smtClean="0"/>
          </a:p>
          <a:p>
            <a:pPr marL="0" indent="0" algn="just">
              <a:buNone/>
            </a:pPr>
            <a:r>
              <a:rPr lang="ru-RU" sz="1800" dirty="0" smtClean="0"/>
              <a:t>Чтобы правильно подобрать кратное число, нужно было знать следующую таблицу значений:</a:t>
            </a:r>
          </a:p>
          <a:p>
            <a:pPr marL="0" indent="0">
              <a:buNone/>
            </a:pPr>
            <a:r>
              <a:rPr lang="ru-RU" sz="1800" dirty="0" smtClean="0"/>
              <a:t> </a:t>
            </a:r>
            <a:endParaRPr lang="ru-RU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3125366" y="3063220"/>
            <a:ext cx="34563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x 2 = 2</a:t>
            </a:r>
          </a:p>
          <a:p>
            <a:r>
              <a:rPr 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x 2 = 4</a:t>
            </a:r>
          </a:p>
          <a:p>
            <a:r>
              <a:rPr 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x 2 = 8</a:t>
            </a:r>
          </a:p>
          <a:p>
            <a:r>
              <a:rPr 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x 2 = 16</a:t>
            </a:r>
          </a:p>
          <a:p>
            <a:r>
              <a:rPr 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 x 2 = 32</a:t>
            </a:r>
          </a:p>
          <a:p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709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20882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/>
              <a:t>Египтяне последовательно удваивали число, причем в правом столбце записывали результаты удвоения, а в левом соответствующие степени двойки. Первый столбец начинался с единицы, а второй с множимого. Затем каждое число в столбце удваивалось до тех пор, пока из некоторых чисел первого столбца не удастся сложить множитель. </a:t>
            </a:r>
          </a:p>
          <a:p>
            <a:pPr marL="0" indent="0" algn="just">
              <a:buNone/>
            </a:pPr>
            <a:r>
              <a:rPr lang="ru-RU" sz="1800" dirty="0"/>
              <a:t>Пример: умножим «13» на «238</a:t>
            </a:r>
            <a:r>
              <a:rPr lang="ru-RU" sz="1800" dirty="0" smtClean="0"/>
              <a:t>».</a:t>
            </a:r>
            <a:endParaRPr lang="ru-RU" sz="1800" dirty="0"/>
          </a:p>
          <a:p>
            <a:pPr marL="0" indent="0" algn="just">
              <a:buNone/>
            </a:pPr>
            <a:endParaRPr lang="ru-RU" sz="1800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657" y="2788444"/>
            <a:ext cx="3024336" cy="3137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35896" y="2924944"/>
            <a:ext cx="216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644016" y="4437112"/>
            <a:ext cx="216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680453" y="5157192"/>
            <a:ext cx="216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6084004"/>
            <a:ext cx="8712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данном случае это числа: 1+4+8=13. Складываем результаты и получаем </a:t>
            </a:r>
            <a:r>
              <a:rPr lang="ru-RU" dirty="0"/>
              <a:t>ответ: </a:t>
            </a:r>
            <a:r>
              <a:rPr lang="ru-RU" b="1" dirty="0">
                <a:solidFill>
                  <a:srgbClr val="FF0000"/>
                </a:solidFill>
              </a:rPr>
              <a:t>3094 </a:t>
            </a:r>
          </a:p>
        </p:txBody>
      </p:sp>
    </p:spTree>
    <p:extLst>
      <p:ext uri="{BB962C8B-B14F-4D97-AF65-F5344CB8AC3E}">
        <p14:creationId xmlns:p14="http://schemas.microsoft.com/office/powerpoint/2010/main" val="260327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2088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Деление происходило аналогично.  Если, например,  число 703 нужно было разделить на 19, то египтяне начинали последовательно удваивать делитель и продолжали это до тех пор, пока числа правого столбца оставались меньше 703. Затем из чисел правого столбца они пытались составить делимое, и тогда сумма чисел в левом столбце давала частное.</a:t>
            </a:r>
            <a:endParaRPr lang="ru-RU" sz="18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324" y="2276872"/>
            <a:ext cx="2833812" cy="421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839110" y="2492896"/>
            <a:ext cx="216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779912" y="3789040"/>
            <a:ext cx="216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877229" y="5733256"/>
            <a:ext cx="216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796136" y="2984753"/>
            <a:ext cx="29523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19+76+608=703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1+4+32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  <a:p>
            <a:pPr algn="ctr"/>
            <a:r>
              <a:rPr lang="ru-RU" sz="2800" dirty="0" smtClean="0"/>
              <a:t>Ответ: </a:t>
            </a:r>
            <a:r>
              <a:rPr lang="ru-RU" sz="2800" b="1" dirty="0" smtClean="0">
                <a:solidFill>
                  <a:srgbClr val="FF0000"/>
                </a:solidFill>
              </a:rPr>
              <a:t>37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2492896"/>
            <a:ext cx="50405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788024" y="3789040"/>
            <a:ext cx="50405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627575" y="5738719"/>
            <a:ext cx="819067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369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" grpId="0"/>
      <p:bldP spid="4" grpId="0" animBg="1"/>
      <p:bldP spid="18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200" b="1" dirty="0" smtClean="0"/>
              <a:t>ПРАКТИЧЕСКАЯ ЧАСТЬ</a:t>
            </a:r>
          </a:p>
          <a:p>
            <a:pPr marL="0" indent="0">
              <a:buNone/>
            </a:pPr>
            <a:r>
              <a:rPr lang="ru-RU" sz="2200" b="1" dirty="0" smtClean="0"/>
              <a:t>На </a:t>
            </a:r>
            <a:r>
              <a:rPr lang="ru-RU" sz="2200" b="1" dirty="0"/>
              <a:t>этапе исследования мы предложили ученикам 5 В класса примерить на себя роль древнеегипетских писцов и выполнить следующие задания</a:t>
            </a:r>
            <a:r>
              <a:rPr lang="ru-RU" sz="2200" b="1" dirty="0" smtClean="0"/>
              <a:t>:</a:t>
            </a:r>
          </a:p>
          <a:p>
            <a:pPr marL="0" indent="0">
              <a:buNone/>
            </a:pPr>
            <a:endParaRPr lang="ru-RU" sz="1800" dirty="0"/>
          </a:p>
          <a:p>
            <a:r>
              <a:rPr lang="ru-RU" sz="2200" dirty="0" smtClean="0"/>
              <a:t>выбрать </a:t>
            </a:r>
            <a:r>
              <a:rPr lang="ru-RU" sz="2200" dirty="0"/>
              <a:t>из предложенных вариантов записи древнеегипетскими </a:t>
            </a:r>
            <a:r>
              <a:rPr lang="ru-RU" sz="2200" dirty="0" smtClean="0"/>
              <a:t>иероглифами-цифрами</a:t>
            </a:r>
            <a:r>
              <a:rPr lang="ru-RU" sz="2200" dirty="0"/>
              <a:t>, запись, обозначающую текущий год; </a:t>
            </a:r>
          </a:p>
          <a:p>
            <a:r>
              <a:rPr lang="ru-RU" sz="2200" dirty="0" smtClean="0"/>
              <a:t>решить </a:t>
            </a:r>
            <a:r>
              <a:rPr lang="ru-RU" sz="2200" dirty="0"/>
              <a:t>пример на сложение записанный иероглифами;</a:t>
            </a:r>
          </a:p>
          <a:p>
            <a:r>
              <a:rPr lang="ru-RU" sz="2200" dirty="0" smtClean="0"/>
              <a:t>решить </a:t>
            </a:r>
            <a:r>
              <a:rPr lang="ru-RU" sz="2200" dirty="0"/>
              <a:t>пример на умножение, используя египетский способ умножения;</a:t>
            </a:r>
          </a:p>
          <a:p>
            <a:r>
              <a:rPr lang="ru-RU" sz="2200" dirty="0" smtClean="0"/>
              <a:t>решить </a:t>
            </a:r>
            <a:r>
              <a:rPr lang="ru-RU" sz="2200" dirty="0"/>
              <a:t>пример на деление, используя египетский способ деления;</a:t>
            </a:r>
          </a:p>
          <a:p>
            <a:r>
              <a:rPr lang="ru-RU" sz="2200" dirty="0" smtClean="0"/>
              <a:t>решить </a:t>
            </a:r>
            <a:r>
              <a:rPr lang="ru-RU" sz="2200" dirty="0"/>
              <a:t>несколько задач, условия которых взяты из древнеегипетских папирусов.</a:t>
            </a: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81789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216024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/>
              <a:t>По результатам исследования мы составили диаграмму, , </a:t>
            </a:r>
            <a:r>
              <a:rPr lang="ru-RU" sz="1800" dirty="0" smtClean="0"/>
              <a:t>проанализировав которую, </a:t>
            </a:r>
            <a:r>
              <a:rPr lang="ru-RU" sz="1800" dirty="0"/>
              <a:t>мы пришли к выводу, что система счёта в Древнем Египте, хотя и была достаточно сложной, понятна нам и сейчас. 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dirty="0" smtClean="0"/>
              <a:t>Способ </a:t>
            </a:r>
            <a:r>
              <a:rPr lang="ru-RU" sz="1800" dirty="0"/>
              <a:t>умножения и </a:t>
            </a:r>
            <a:r>
              <a:rPr lang="ru-RU" sz="1800" dirty="0" smtClean="0"/>
              <a:t>деления, которым пользовались египтяне, громоздкий, требует большого количества операций. Как видно из диаграммы, не все ученики справились с заданием на умножение и деление, многие справились только с одним примером из двух.</a:t>
            </a:r>
            <a:endParaRPr lang="ru-RU" sz="1800" dirty="0"/>
          </a:p>
          <a:p>
            <a:pPr marL="0" indent="0" algn="ctr">
              <a:buNone/>
            </a:pPr>
            <a:r>
              <a:rPr lang="ru-RU" sz="1800" dirty="0" smtClean="0"/>
              <a:t>Диаграмма </a:t>
            </a:r>
            <a:r>
              <a:rPr lang="ru-RU" sz="1800" dirty="0"/>
              <a:t>№ </a:t>
            </a:r>
            <a:r>
              <a:rPr lang="ru-RU" sz="1800" dirty="0" smtClean="0"/>
              <a:t>1 «</a:t>
            </a:r>
            <a:r>
              <a:rPr lang="ru-RU" sz="1800" dirty="0"/>
              <a:t>Примеры»</a:t>
            </a:r>
          </a:p>
          <a:p>
            <a:pPr marL="0" indent="0" algn="r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4061851875"/>
              </p:ext>
            </p:extLst>
          </p:nvPr>
        </p:nvGraphicFramePr>
        <p:xfrm>
          <a:off x="1403648" y="3212976"/>
          <a:ext cx="6696744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0548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11521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/>
              <a:t>К</a:t>
            </a:r>
            <a:r>
              <a:rPr lang="ru-RU" sz="1800" dirty="0" smtClean="0"/>
              <a:t>ультура </a:t>
            </a:r>
            <a:r>
              <a:rPr lang="ru-RU" sz="1800" dirty="0"/>
              <a:t>Древнего Египта с незапамятных времен привлекала к себе внимание всего человечества. </a:t>
            </a:r>
            <a:r>
              <a:rPr lang="ru-RU" sz="1800" dirty="0" smtClean="0"/>
              <a:t>У </a:t>
            </a:r>
            <a:r>
              <a:rPr lang="ru-RU" sz="1800" dirty="0"/>
              <a:t>египтян учились мудрости философы и ученые Древней Греции.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3999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612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18722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900" dirty="0" smtClean="0"/>
              <a:t>Как </a:t>
            </a:r>
            <a:r>
              <a:rPr lang="ru-RU" sz="1900" dirty="0"/>
              <a:t>видно из </a:t>
            </a:r>
            <a:r>
              <a:rPr lang="ru-RU" sz="1900" dirty="0" smtClean="0"/>
              <a:t>второй диаграммы</a:t>
            </a:r>
            <a:r>
              <a:rPr lang="ru-RU" sz="1900" dirty="0"/>
              <a:t>, наибольшую сложность вызвала задача № 3. Опросив учеников, мы пришли к выводу, что сложность состояла в самом тексте задачи, т.е. ученикам был не понятен вопрос задачи. После того, как ученикам был пояснён вопрос, задачу решили все ученики.</a:t>
            </a:r>
          </a:p>
          <a:p>
            <a:pPr marL="0" indent="0" algn="ctr">
              <a:buNone/>
            </a:pPr>
            <a:r>
              <a:rPr lang="ru-RU" sz="1900" dirty="0" smtClean="0"/>
              <a:t>Диаграмма </a:t>
            </a:r>
            <a:r>
              <a:rPr lang="ru-RU" sz="1900" dirty="0"/>
              <a:t>№ </a:t>
            </a:r>
            <a:r>
              <a:rPr lang="ru-RU" sz="1900" dirty="0" smtClean="0"/>
              <a:t>2 «Задачи»</a:t>
            </a:r>
            <a:endParaRPr lang="ru-RU" sz="1900" dirty="0"/>
          </a:p>
          <a:p>
            <a:pPr marL="0" indent="0" algn="r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785669037"/>
              </p:ext>
            </p:extLst>
          </p:nvPr>
        </p:nvGraphicFramePr>
        <p:xfrm>
          <a:off x="1331639" y="2708920"/>
          <a:ext cx="6665969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7684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10081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900" dirty="0"/>
              <a:t>Задача № 1, не вызвала сложности, но </a:t>
            </a:r>
            <a:r>
              <a:rPr lang="ru-RU" sz="1900" dirty="0" smtClean="0"/>
              <a:t>только </a:t>
            </a:r>
            <a:r>
              <a:rPr lang="ru-RU" sz="1900" u="sng" dirty="0"/>
              <a:t>один</a:t>
            </a:r>
            <a:r>
              <a:rPr lang="ru-RU" sz="1900" dirty="0"/>
              <a:t> ученик решил задачу так же, как решали её древние египтяне. Текст задачи следующий: Как разделить 7 хлебов на 8 человек</a:t>
            </a:r>
            <a:r>
              <a:rPr lang="ru-RU" sz="1900" dirty="0" smtClean="0"/>
              <a:t>?</a:t>
            </a:r>
          </a:p>
          <a:p>
            <a:pPr marL="0" indent="0" algn="just">
              <a:buNone/>
            </a:pPr>
            <a:endParaRPr lang="ru-RU" sz="1800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1332666" y="2996952"/>
            <a:ext cx="6479694" cy="1584176"/>
            <a:chOff x="2555776" y="2996952"/>
            <a:chExt cx="6479694" cy="1584176"/>
          </a:xfrm>
        </p:grpSpPr>
        <p:graphicFrame>
          <p:nvGraphicFramePr>
            <p:cNvPr id="15" name="Диаграмма 14"/>
            <p:cNvGraphicFramePr/>
            <p:nvPr>
              <p:extLst>
                <p:ext uri="{D42A27DB-BD31-4B8C-83A1-F6EECF244321}">
                  <p14:modId xmlns:p14="http://schemas.microsoft.com/office/powerpoint/2010/main" val="2272032299"/>
                </p:ext>
              </p:extLst>
            </p:nvPr>
          </p:nvGraphicFramePr>
          <p:xfrm>
            <a:off x="2555776" y="2996952"/>
            <a:ext cx="2184252" cy="15841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6" name="Диаграмма 15"/>
            <p:cNvGraphicFramePr/>
            <p:nvPr>
              <p:extLst>
                <p:ext uri="{D42A27DB-BD31-4B8C-83A1-F6EECF244321}">
                  <p14:modId xmlns:p14="http://schemas.microsoft.com/office/powerpoint/2010/main" val="2877864695"/>
                </p:ext>
              </p:extLst>
            </p:nvPr>
          </p:nvGraphicFramePr>
          <p:xfrm>
            <a:off x="4666966" y="2996952"/>
            <a:ext cx="2184252" cy="15841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7" name="Диаграмма 16"/>
            <p:cNvGraphicFramePr/>
            <p:nvPr>
              <p:extLst>
                <p:ext uri="{D42A27DB-BD31-4B8C-83A1-F6EECF244321}">
                  <p14:modId xmlns:p14="http://schemas.microsoft.com/office/powerpoint/2010/main" val="1298237542"/>
                </p:ext>
              </p:extLst>
            </p:nvPr>
          </p:nvGraphicFramePr>
          <p:xfrm>
            <a:off x="6851218" y="2996952"/>
            <a:ext cx="2184252" cy="15841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grpSp>
        <p:nvGrpSpPr>
          <p:cNvPr id="19" name="Группа 18"/>
          <p:cNvGrpSpPr/>
          <p:nvPr/>
        </p:nvGrpSpPr>
        <p:grpSpPr>
          <a:xfrm>
            <a:off x="403805" y="4869160"/>
            <a:ext cx="8711942" cy="1584176"/>
            <a:chOff x="323528" y="2996952"/>
            <a:chExt cx="8711942" cy="1584176"/>
          </a:xfrm>
        </p:grpSpPr>
        <p:graphicFrame>
          <p:nvGraphicFramePr>
            <p:cNvPr id="20" name="Диаграмма 19"/>
            <p:cNvGraphicFramePr/>
            <p:nvPr>
              <p:extLst>
                <p:ext uri="{D42A27DB-BD31-4B8C-83A1-F6EECF244321}">
                  <p14:modId xmlns:p14="http://schemas.microsoft.com/office/powerpoint/2010/main" val="1950490765"/>
                </p:ext>
              </p:extLst>
            </p:nvPr>
          </p:nvGraphicFramePr>
          <p:xfrm>
            <a:off x="323528" y="2996952"/>
            <a:ext cx="2184252" cy="15841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21" name="Диаграмма 20"/>
            <p:cNvGraphicFramePr/>
            <p:nvPr>
              <p:extLst>
                <p:ext uri="{D42A27DB-BD31-4B8C-83A1-F6EECF244321}">
                  <p14:modId xmlns:p14="http://schemas.microsoft.com/office/powerpoint/2010/main" val="1998894163"/>
                </p:ext>
              </p:extLst>
            </p:nvPr>
          </p:nvGraphicFramePr>
          <p:xfrm>
            <a:off x="2555776" y="2996952"/>
            <a:ext cx="2184252" cy="15841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22" name="Диаграмма 21"/>
            <p:cNvGraphicFramePr/>
            <p:nvPr>
              <p:extLst>
                <p:ext uri="{D42A27DB-BD31-4B8C-83A1-F6EECF244321}">
                  <p14:modId xmlns:p14="http://schemas.microsoft.com/office/powerpoint/2010/main" val="2403905894"/>
                </p:ext>
              </p:extLst>
            </p:nvPr>
          </p:nvGraphicFramePr>
          <p:xfrm>
            <a:off x="4666966" y="2996952"/>
            <a:ext cx="2184252" cy="15841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23" name="Диаграмма 22"/>
            <p:cNvGraphicFramePr/>
            <p:nvPr>
              <p:extLst>
                <p:ext uri="{D42A27DB-BD31-4B8C-83A1-F6EECF244321}">
                  <p14:modId xmlns:p14="http://schemas.microsoft.com/office/powerpoint/2010/main" val="885279074"/>
                </p:ext>
              </p:extLst>
            </p:nvPr>
          </p:nvGraphicFramePr>
          <p:xfrm>
            <a:off x="6851218" y="2996952"/>
            <a:ext cx="2184252" cy="15841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sp>
        <p:nvSpPr>
          <p:cNvPr id="18" name="TextBox 17"/>
          <p:cNvSpPr txBox="1"/>
          <p:nvPr/>
        </p:nvSpPr>
        <p:spPr>
          <a:xfrm>
            <a:off x="251520" y="1916832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Ученики решали задачу так: надо разрезать каждый хлеб на 8 равных частей и каждому дать по одной части каждого хлеба. Итого: 49 разрезов.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567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23042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900" dirty="0"/>
              <a:t>А вот как задача решена на папирусе: каждому человеку нужно дать по половине, четверти и восьмушке </a:t>
            </a:r>
            <a:r>
              <a:rPr lang="ru-RU" sz="1900" dirty="0" smtClean="0"/>
              <a:t>хлеба, т.е. </a:t>
            </a:r>
            <a:r>
              <a:rPr lang="ru-RU" sz="1900" dirty="0"/>
              <a:t>4 хлеба разрезать пополам, 2 хлеба на 4 части и только один хлеб – на 8 частей</a:t>
            </a:r>
            <a:r>
              <a:rPr lang="ru-RU" sz="1900" dirty="0" smtClean="0"/>
              <a:t>. </a:t>
            </a:r>
            <a:r>
              <a:rPr lang="ru-RU" sz="1800" dirty="0" smtClean="0"/>
              <a:t>Итого: 17 разрезов, </a:t>
            </a:r>
            <a:r>
              <a:rPr lang="ru-RU" sz="1800" dirty="0"/>
              <a:t>египетский способ почти в три раза экономичнее.</a:t>
            </a:r>
          </a:p>
          <a:p>
            <a:pPr marL="0" indent="0" algn="just">
              <a:buNone/>
            </a:pPr>
            <a:endParaRPr lang="ru-RU" sz="1800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546067" y="2420888"/>
            <a:ext cx="8172400" cy="1368152"/>
            <a:chOff x="107504" y="2132856"/>
            <a:chExt cx="9036496" cy="1728192"/>
          </a:xfrm>
        </p:grpSpPr>
        <p:graphicFrame>
          <p:nvGraphicFramePr>
            <p:cNvPr id="2" name="Диаграмма 1"/>
            <p:cNvGraphicFramePr/>
            <p:nvPr>
              <p:extLst>
                <p:ext uri="{D42A27DB-BD31-4B8C-83A1-F6EECF244321}">
                  <p14:modId xmlns:p14="http://schemas.microsoft.com/office/powerpoint/2010/main" val="1552025354"/>
                </p:ext>
              </p:extLst>
            </p:nvPr>
          </p:nvGraphicFramePr>
          <p:xfrm>
            <a:off x="107504" y="2132856"/>
            <a:ext cx="2411490" cy="17281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24" name="Диаграмма 23"/>
            <p:cNvGraphicFramePr/>
            <p:nvPr>
              <p:extLst>
                <p:ext uri="{D42A27DB-BD31-4B8C-83A1-F6EECF244321}">
                  <p14:modId xmlns:p14="http://schemas.microsoft.com/office/powerpoint/2010/main" val="2759014084"/>
                </p:ext>
              </p:extLst>
            </p:nvPr>
          </p:nvGraphicFramePr>
          <p:xfrm>
            <a:off x="2265655" y="2132856"/>
            <a:ext cx="2411490" cy="17281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25" name="Диаграмма 24"/>
            <p:cNvGraphicFramePr/>
            <p:nvPr>
              <p:extLst>
                <p:ext uri="{D42A27DB-BD31-4B8C-83A1-F6EECF244321}">
                  <p14:modId xmlns:p14="http://schemas.microsoft.com/office/powerpoint/2010/main" val="1319738244"/>
                </p:ext>
              </p:extLst>
            </p:nvPr>
          </p:nvGraphicFramePr>
          <p:xfrm>
            <a:off x="4558437" y="2132856"/>
            <a:ext cx="2411490" cy="17281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26" name="Диаграмма 25"/>
            <p:cNvGraphicFramePr/>
            <p:nvPr>
              <p:extLst>
                <p:ext uri="{D42A27DB-BD31-4B8C-83A1-F6EECF244321}">
                  <p14:modId xmlns:p14="http://schemas.microsoft.com/office/powerpoint/2010/main" val="1515305807"/>
                </p:ext>
              </p:extLst>
            </p:nvPr>
          </p:nvGraphicFramePr>
          <p:xfrm>
            <a:off x="6732510" y="2132856"/>
            <a:ext cx="2411490" cy="17281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900931502"/>
              </p:ext>
            </p:extLst>
          </p:nvPr>
        </p:nvGraphicFramePr>
        <p:xfrm>
          <a:off x="899592" y="4293096"/>
          <a:ext cx="2418367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3264736947"/>
              </p:ext>
            </p:extLst>
          </p:nvPr>
        </p:nvGraphicFramePr>
        <p:xfrm>
          <a:off x="3635896" y="4365104"/>
          <a:ext cx="2232248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1386326184"/>
              </p:ext>
            </p:extLst>
          </p:nvPr>
        </p:nvGraphicFramePr>
        <p:xfrm>
          <a:off x="6444208" y="4293096"/>
          <a:ext cx="2184252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80588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400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/>
              <a:t>ЗАКЛЮЧЕНИЕ</a:t>
            </a:r>
          </a:p>
          <a:p>
            <a:pPr marL="0" indent="0" algn="ctr">
              <a:buNone/>
            </a:pPr>
            <a:endParaRPr lang="ru-RU" sz="2400" b="1" dirty="0"/>
          </a:p>
          <a:p>
            <a:pPr marL="0" indent="0" algn="just">
              <a:buNone/>
            </a:pPr>
            <a:r>
              <a:rPr lang="ru-RU" sz="2400" dirty="0" smtClean="0"/>
              <a:t>Познакомились и научились пользоваться:</a:t>
            </a:r>
          </a:p>
          <a:p>
            <a:pPr algn="just"/>
            <a:r>
              <a:rPr lang="ru-RU" sz="2400" dirty="0" smtClean="0"/>
              <a:t>древнеегипетской </a:t>
            </a:r>
            <a:r>
              <a:rPr lang="ru-RU" sz="2400" dirty="0"/>
              <a:t>системой </a:t>
            </a:r>
            <a:r>
              <a:rPr lang="ru-RU" sz="2400" dirty="0" smtClean="0"/>
              <a:t>счёта;</a:t>
            </a:r>
          </a:p>
          <a:p>
            <a:pPr algn="just"/>
            <a:r>
              <a:rPr lang="ru-RU" sz="2400" dirty="0" smtClean="0"/>
              <a:t>системой деления и умножения.</a:t>
            </a:r>
          </a:p>
          <a:p>
            <a:pPr algn="just"/>
            <a:endParaRPr lang="ru-RU" sz="2400" dirty="0"/>
          </a:p>
          <a:p>
            <a:pPr marL="0" indent="0" algn="just">
              <a:buNone/>
            </a:pPr>
            <a:r>
              <a:rPr lang="ru-RU" sz="2400" dirty="0" smtClean="0"/>
              <a:t>Решили и проанализировали</a:t>
            </a:r>
          </a:p>
          <a:p>
            <a:pPr algn="just"/>
            <a:r>
              <a:rPr lang="ru-RU" sz="2400" dirty="0" smtClean="0"/>
              <a:t>задачи из древнеегипетских папирусов.</a:t>
            </a:r>
          </a:p>
          <a:p>
            <a:pPr marL="0" indent="0" algn="just">
              <a:buNone/>
            </a:pPr>
            <a:endParaRPr lang="ru-RU" sz="2400" dirty="0"/>
          </a:p>
          <a:p>
            <a:pPr marL="0" indent="0" algn="ctr">
              <a:buNone/>
            </a:pPr>
            <a:r>
              <a:rPr lang="ru-RU" sz="2400" b="1" dirty="0" smtClean="0"/>
              <a:t>Цель </a:t>
            </a:r>
            <a:r>
              <a:rPr lang="ru-RU" sz="2400" b="1" dirty="0"/>
              <a:t>нашей исследовательской работы достигнута, поставленные задачи решены. </a:t>
            </a:r>
          </a:p>
          <a:p>
            <a:pPr marL="0" indent="0" algn="just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34960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945" y="2924944"/>
            <a:ext cx="8856984" cy="12241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Спасибо за внимание</a:t>
            </a:r>
          </a:p>
          <a:p>
            <a:pPr marL="0" indent="0" algn="ctr">
              <a:buNone/>
            </a:pPr>
            <a:endParaRPr lang="ru-RU" sz="2800" dirty="0" smtClean="0"/>
          </a:p>
        </p:txBody>
      </p:sp>
      <p:grpSp>
        <p:nvGrpSpPr>
          <p:cNvPr id="13" name="Группа 12"/>
          <p:cNvGrpSpPr/>
          <p:nvPr/>
        </p:nvGrpSpPr>
        <p:grpSpPr>
          <a:xfrm>
            <a:off x="-27128" y="6094081"/>
            <a:ext cx="9171128" cy="763919"/>
            <a:chOff x="-27128" y="0"/>
            <a:chExt cx="9171128" cy="763919"/>
          </a:xfrm>
        </p:grpSpPr>
        <p:pic>
          <p:nvPicPr>
            <p:cNvPr id="14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6587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30666"/>
            <a:ext cx="6969779" cy="5227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115212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800" dirty="0" smtClean="0"/>
              <a:t>Наиболее древние </a:t>
            </a:r>
            <a:r>
              <a:rPr lang="ru-RU" sz="1800" dirty="0"/>
              <a:t>письменные математические тексты, известные в настоящее время, сохранились примерно от начала второго тысячелетия до н.э. К этому времени относится расцвет великих цивилизаций древнего Востока - Египта и Вавилона. Это были земледельческие государства.</a:t>
            </a:r>
          </a:p>
        </p:txBody>
      </p:sp>
    </p:spTree>
    <p:extLst>
      <p:ext uri="{BB962C8B-B14F-4D97-AF65-F5344CB8AC3E}">
        <p14:creationId xmlns:p14="http://schemas.microsoft.com/office/powerpoint/2010/main" val="77822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11521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/>
              <a:t>Именно в таких государствах появляются математические задачи, к которым приводит необходимость расчетов при проведении каналов, строительстве плотин, складов для зерна, дворцов, храмов и военных </a:t>
            </a:r>
            <a:r>
              <a:rPr lang="ru-RU" sz="1800" dirty="0" smtClean="0"/>
              <a:t>укреплений.</a:t>
            </a:r>
            <a:endParaRPr lang="ru-RU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408"/>
          <a:stretch/>
        </p:blipFill>
        <p:spPr bwMode="auto">
          <a:xfrm>
            <a:off x="724265" y="1738208"/>
            <a:ext cx="7668344" cy="514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269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3.infourok.ru/uploads/ex/050b/00065a22-11cf545d/hello_html_1afb3f98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2" y="1741587"/>
            <a:ext cx="9048750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108012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 smtClean="0"/>
              <a:t>Египтяне писали </a:t>
            </a:r>
            <a:r>
              <a:rPr lang="ru-RU" sz="1800" dirty="0"/>
              <a:t>на папирусе - бумаге, выделанной из стебля одноименного </a:t>
            </a:r>
            <a:r>
              <a:rPr lang="ru-RU" sz="1800" dirty="0" smtClean="0"/>
              <a:t>растения, который </a:t>
            </a:r>
            <a:r>
              <a:rPr lang="ru-RU" sz="1800" dirty="0"/>
              <a:t>сохраняется плохо, и поэтому в настоящее время знаний о математике Египта </a:t>
            </a:r>
            <a:r>
              <a:rPr lang="ru-RU" sz="1800" dirty="0" smtClean="0"/>
              <a:t>очень мало.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15201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skydive.ru/uploads/posts/2012-07/1343040685_muzeum-2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5" b="1750"/>
          <a:stretch/>
        </p:blipFill>
        <p:spPr bwMode="auto">
          <a:xfrm>
            <a:off x="1003684" y="2276872"/>
            <a:ext cx="6160604" cy="36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158417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800" dirty="0"/>
              <a:t>Знание древнеегипетской математики основано главным образом на двух папирусах, датируемых примерно 1700 до н.э</a:t>
            </a:r>
            <a:r>
              <a:rPr lang="ru-RU" sz="1800" dirty="0" smtClean="0"/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/>
              <a:t>Самый большой, сохранившийся до наших дней древнеегипетский математический текст - это так называемый папирус </a:t>
            </a:r>
            <a:r>
              <a:rPr lang="ru-RU" sz="1800" dirty="0" err="1"/>
              <a:t>Райнда</a:t>
            </a:r>
            <a:r>
              <a:rPr lang="ru-RU" sz="1800" dirty="0"/>
              <a:t> (</a:t>
            </a:r>
            <a:r>
              <a:rPr lang="ru-RU" sz="1800" dirty="0" err="1"/>
              <a:t>Ахмеса</a:t>
            </a:r>
            <a:r>
              <a:rPr lang="ru-RU" sz="1800" dirty="0"/>
              <a:t>) размером 5,25 м х 33 см, содержащий 84 задачи.</a:t>
            </a:r>
          </a:p>
        </p:txBody>
      </p:sp>
      <p:sp>
        <p:nvSpPr>
          <p:cNvPr id="2" name="Левая фигурная скобка 1"/>
          <p:cNvSpPr/>
          <p:nvPr/>
        </p:nvSpPr>
        <p:spPr>
          <a:xfrm rot="16200000">
            <a:off x="3975261" y="2801604"/>
            <a:ext cx="428401" cy="6723754"/>
          </a:xfrm>
          <a:prstGeom prst="leftBrace">
            <a:avLst>
              <a:gd name="adj1" fmla="val 66141"/>
              <a:gd name="adj2" fmla="val 4929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843806" y="6453336"/>
            <a:ext cx="252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5,25 м</a:t>
            </a:r>
            <a:endParaRPr lang="ru-RU" dirty="0"/>
          </a:p>
        </p:txBody>
      </p:sp>
      <p:sp>
        <p:nvSpPr>
          <p:cNvPr id="16" name="Левая фигурная скобка 15"/>
          <p:cNvSpPr/>
          <p:nvPr/>
        </p:nvSpPr>
        <p:spPr>
          <a:xfrm rot="10800000">
            <a:off x="7551339" y="2618910"/>
            <a:ext cx="289097" cy="3060340"/>
          </a:xfrm>
          <a:prstGeom prst="leftBrace">
            <a:avLst>
              <a:gd name="adj1" fmla="val 66141"/>
              <a:gd name="adj2" fmla="val 4929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997609" y="3964414"/>
            <a:ext cx="1146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33 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558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108012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800" dirty="0"/>
              <a:t>Другой папирус примерно такой же длины, но гораздо более </a:t>
            </a:r>
            <a:r>
              <a:rPr lang="ru-RU" sz="1800" dirty="0" smtClean="0"/>
              <a:t>узкий, приобретенный </a:t>
            </a:r>
            <a:r>
              <a:rPr lang="ru-RU" sz="1800" dirty="0"/>
              <a:t>в конце XIX века русским востоковедом В.С. Голенищевым, принадлежит московскому Музею изобразительных </a:t>
            </a:r>
            <a:r>
              <a:rPr lang="ru-RU" sz="1800" dirty="0" smtClean="0"/>
              <a:t>искусств </a:t>
            </a:r>
            <a:r>
              <a:rPr lang="ru-RU" sz="1800" dirty="0"/>
              <a:t>им. А.С. Пушкина. Этот свиток содержит 25 задач.</a:t>
            </a:r>
          </a:p>
        </p:txBody>
      </p:sp>
      <p:sp>
        <p:nvSpPr>
          <p:cNvPr id="2" name="Левая фигурная скобка 1"/>
          <p:cNvSpPr/>
          <p:nvPr/>
        </p:nvSpPr>
        <p:spPr>
          <a:xfrm rot="16200000">
            <a:off x="3814989" y="2241796"/>
            <a:ext cx="428401" cy="7843368"/>
          </a:xfrm>
          <a:prstGeom prst="leftBrace">
            <a:avLst>
              <a:gd name="adj1" fmla="val 66141"/>
              <a:gd name="adj2" fmla="val 4929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721188" y="6448722"/>
            <a:ext cx="252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5,44 м</a:t>
            </a:r>
            <a:endParaRPr lang="ru-RU" dirty="0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2060848"/>
            <a:ext cx="8063831" cy="3876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Левая фигурная скобка 21"/>
          <p:cNvSpPr/>
          <p:nvPr/>
        </p:nvSpPr>
        <p:spPr>
          <a:xfrm rot="10800000">
            <a:off x="8171335" y="2618910"/>
            <a:ext cx="289097" cy="3060340"/>
          </a:xfrm>
          <a:prstGeom prst="leftBrace">
            <a:avLst>
              <a:gd name="adj1" fmla="val 66141"/>
              <a:gd name="adj2" fmla="val 49292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8316416" y="396441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8 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468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128" y="0"/>
            <a:ext cx="9171128" cy="763919"/>
            <a:chOff x="-27128" y="0"/>
            <a:chExt cx="9171128" cy="763919"/>
          </a:xfrm>
        </p:grpSpPr>
        <p:pic>
          <p:nvPicPr>
            <p:cNvPr id="205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128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263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655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2046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437" y="0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827" y="2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218" y="3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stencilkingdom.com/images/designs/egypt01_large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7609" y="1"/>
              <a:ext cx="1146391" cy="7639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2088232"/>
          </a:xfrm>
        </p:spPr>
        <p:txBody>
          <a:bodyPr>
            <a:noAutofit/>
          </a:bodyPr>
          <a:lstStyle/>
          <a:p>
            <a:pPr marL="0" indent="0" algn="ctr">
              <a:lnSpc>
                <a:spcPts val="1800"/>
              </a:lnSpc>
              <a:spcBef>
                <a:spcPts val="0"/>
              </a:spcBef>
              <a:buNone/>
            </a:pPr>
            <a:r>
              <a:rPr lang="ru-RU" sz="1800" b="1" dirty="0"/>
              <a:t>Система </a:t>
            </a:r>
            <a:r>
              <a:rPr lang="ru-RU" sz="1800" b="1" dirty="0" smtClean="0"/>
              <a:t>счёта</a:t>
            </a:r>
          </a:p>
          <a:p>
            <a:pPr marL="0" indent="0" algn="just">
              <a:lnSpc>
                <a:spcPts val="1800"/>
              </a:lnSpc>
              <a:spcBef>
                <a:spcPts val="0"/>
              </a:spcBef>
              <a:buNone/>
            </a:pPr>
            <a:r>
              <a:rPr lang="ru-RU" sz="1800" dirty="0"/>
              <a:t>На каждом шагу жизнь требовала от людей известных математических знаний. </a:t>
            </a:r>
            <a:r>
              <a:rPr lang="ru-RU" sz="1800" dirty="0" smtClean="0"/>
              <a:t>Не </a:t>
            </a:r>
            <a:r>
              <a:rPr lang="ru-RU" sz="1800" dirty="0"/>
              <a:t>было такой области человеческой деятельности, где бы ни требовалась математика.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44" y="1772816"/>
            <a:ext cx="7688585" cy="481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83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1057</TotalTime>
  <Words>1206</Words>
  <Application>Microsoft Office PowerPoint</Application>
  <PresentationFormat>Экран (4:3)</PresentationFormat>
  <Paragraphs>117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МАТЕМАТИКА Древнего Египта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 Древнего Египта</dc:title>
  <dc:creator>Наталья</dc:creator>
  <cp:lastModifiedBy>Наталья</cp:lastModifiedBy>
  <cp:revision>58</cp:revision>
  <dcterms:created xsi:type="dcterms:W3CDTF">2018-01-08T13:05:48Z</dcterms:created>
  <dcterms:modified xsi:type="dcterms:W3CDTF">2018-05-07T17:22:27Z</dcterms:modified>
</cp:coreProperties>
</file>