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9" r:id="rId2"/>
    <p:sldId id="283" r:id="rId3"/>
    <p:sldId id="282" r:id="rId4"/>
    <p:sldId id="256" r:id="rId5"/>
    <p:sldId id="257" r:id="rId6"/>
    <p:sldId id="284" r:id="rId7"/>
    <p:sldId id="258" r:id="rId8"/>
    <p:sldId id="259" r:id="rId9"/>
    <p:sldId id="260" r:id="rId10"/>
    <p:sldId id="261" r:id="rId11"/>
    <p:sldId id="262" r:id="rId12"/>
    <p:sldId id="264" r:id="rId13"/>
    <p:sldId id="265" r:id="rId14"/>
    <p:sldId id="266" r:id="rId15"/>
    <p:sldId id="285" r:id="rId16"/>
    <p:sldId id="296" r:id="rId17"/>
    <p:sldId id="308" r:id="rId18"/>
    <p:sldId id="306" r:id="rId19"/>
    <p:sldId id="307" r:id="rId20"/>
    <p:sldId id="267" r:id="rId21"/>
    <p:sldId id="286" r:id="rId22"/>
    <p:sldId id="303" r:id="rId23"/>
    <p:sldId id="269" r:id="rId24"/>
    <p:sldId id="270" r:id="rId25"/>
    <p:sldId id="292" r:id="rId26"/>
    <p:sldId id="271" r:id="rId27"/>
    <p:sldId id="272" r:id="rId28"/>
    <p:sldId id="273" r:id="rId29"/>
    <p:sldId id="274" r:id="rId30"/>
    <p:sldId id="275" r:id="rId31"/>
    <p:sldId id="293" r:id="rId32"/>
    <p:sldId id="276" r:id="rId33"/>
    <p:sldId id="278" r:id="rId34"/>
    <p:sldId id="294" r:id="rId35"/>
    <p:sldId id="277" r:id="rId36"/>
    <p:sldId id="295" r:id="rId37"/>
    <p:sldId id="279" r:id="rId38"/>
    <p:sldId id="297" r:id="rId39"/>
    <p:sldId id="299" r:id="rId40"/>
    <p:sldId id="280" r:id="rId41"/>
    <p:sldId id="298" r:id="rId42"/>
    <p:sldId id="290" r:id="rId43"/>
    <p:sldId id="288" r:id="rId44"/>
    <p:sldId id="301" r:id="rId45"/>
    <p:sldId id="309" r:id="rId46"/>
    <p:sldId id="310" r:id="rId47"/>
    <p:sldId id="302" r:id="rId48"/>
    <p:sldId id="281" r:id="rId49"/>
    <p:sldId id="30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1048;&#1089;&#1089;&#1083;&#1077;&#1076;&#1086;&#1074;&#1072;&#1085;&#1080;&#1103;%20&#1089;&#1086;&#1083;&#1100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ученики 3б класса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Лист1!$B$1:$G$1</c:f>
              <c:strCache>
                <c:ptCount val="6"/>
                <c:pt idx="0">
                  <c:v>"Борьба с гололёдом"</c:v>
                </c:pt>
                <c:pt idx="1">
                  <c:v>"Добыча соли"</c:v>
                </c:pt>
                <c:pt idx="2">
                  <c:v>"Цветы и соль"</c:v>
                </c:pt>
                <c:pt idx="3">
                  <c:v>"Мясо и соль"</c:v>
                </c:pt>
                <c:pt idx="4">
                  <c:v>"Сосуды и соль"</c:v>
                </c:pt>
                <c:pt idx="5">
                  <c:v>"Вырасти кристалл"</c:v>
                </c:pt>
              </c:strCache>
            </c:strRef>
          </c:cat>
          <c:val>
            <c:numRef>
              <c:f>Лист1!$B$2:$G$2</c:f>
              <c:numCache>
                <c:formatCode>0%</c:formatCode>
                <c:ptCount val="6"/>
                <c:pt idx="0">
                  <c:v>8.0000000000000085E-2</c:v>
                </c:pt>
                <c:pt idx="1">
                  <c:v>0.127</c:v>
                </c:pt>
                <c:pt idx="2">
                  <c:v>0.21400000000000013</c:v>
                </c:pt>
                <c:pt idx="3">
                  <c:v>0.18200000000000013</c:v>
                </c:pt>
                <c:pt idx="4">
                  <c:v>0.11000000000000006</c:v>
                </c:pt>
                <c:pt idx="5">
                  <c:v>0.29000000000000026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8321920"/>
        <c:axId val="84120640"/>
        <c:axId val="0"/>
      </c:bar3DChart>
      <c:catAx>
        <c:axId val="983219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4120640"/>
        <c:crosses val="autoZero"/>
        <c:auto val="1"/>
        <c:lblAlgn val="ctr"/>
        <c:lblOffset val="100"/>
        <c:noMultiLvlLbl val="0"/>
      </c:catAx>
      <c:valAx>
        <c:axId val="841206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83219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microsoft.com/office/2007/relationships/hdphoto" Target="../media/hdphoto12.wdp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48.jpeg"/><Relationship Id="rId4" Type="http://schemas.microsoft.com/office/2007/relationships/hdphoto" Target="../media/hdphoto1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microsoft.com/office/2007/relationships/hdphoto" Target="../media/hdphoto17.wdp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1.wdp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3.wdp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microsoft.com/office/2007/relationships/hdphoto" Target="../media/hdphoto26.wdp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microsoft.com/office/2007/relationships/hdphoto" Target="../media/hdphoto25.wdp"/><Relationship Id="rId4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8.wdp"/><Relationship Id="rId5" Type="http://schemas.openxmlformats.org/officeDocument/2006/relationships/image" Target="../media/image75.jpeg"/><Relationship Id="rId4" Type="http://schemas.microsoft.com/office/2007/relationships/hdphoto" Target="../media/hdphoto27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microsoft.com/office/2007/relationships/hdphoto" Target="../media/hdphoto5.wdp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jpeg"/><Relationship Id="rId9" Type="http://schemas.microsoft.com/office/2007/relationships/hdphoto" Target="../media/hdphoto4.wdp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0.wdp"/><Relationship Id="rId4" Type="http://schemas.openxmlformats.org/officeDocument/2006/relationships/image" Target="../media/image9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microsoft.com/office/2007/relationships/hdphoto" Target="../media/hdphoto31.wdp"/><Relationship Id="rId7" Type="http://schemas.microsoft.com/office/2007/relationships/hdphoto" Target="../media/hdphoto33.wdp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microsoft.com/office/2007/relationships/hdphoto" Target="../media/hdphoto32.wdp"/><Relationship Id="rId4" Type="http://schemas.openxmlformats.org/officeDocument/2006/relationships/image" Target="../media/image96.jpeg"/><Relationship Id="rId9" Type="http://schemas.microsoft.com/office/2007/relationships/hdphoto" Target="../media/hdphoto34.wdp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microsoft.com/office/2007/relationships/hdphoto" Target="../media/hdphoto36.wdp"/><Relationship Id="rId4" Type="http://schemas.openxmlformats.org/officeDocument/2006/relationships/image" Target="../media/image100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7.wdp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38.wdp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39.wdp"/><Relationship Id="rId7" Type="http://schemas.microsoft.com/office/2007/relationships/hdphoto" Target="../media/hdphoto41.wdp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microsoft.com/office/2007/relationships/hdphoto" Target="../media/hdphoto40.wdp"/><Relationship Id="rId4" Type="http://schemas.openxmlformats.org/officeDocument/2006/relationships/image" Target="../media/image117.jpe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42.wdp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43.wdp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4.wdp"/><Relationship Id="rId4" Type="http://schemas.openxmlformats.org/officeDocument/2006/relationships/image" Target="../media/image1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microsoft.com/office/2007/relationships/hdphoto" Target="../media/hdphoto45.wdp"/><Relationship Id="rId7" Type="http://schemas.microsoft.com/office/2007/relationships/hdphoto" Target="../media/hdphoto47.wdp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microsoft.com/office/2007/relationships/hdphoto" Target="../media/hdphoto46.wdp"/><Relationship Id="rId4" Type="http://schemas.openxmlformats.org/officeDocument/2006/relationships/image" Target="../media/image123.jpeg"/><Relationship Id="rId9" Type="http://schemas.microsoft.com/office/2007/relationships/hdphoto" Target="../media/hdphoto48.wdp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49.wdp"/><Relationship Id="rId7" Type="http://schemas.microsoft.com/office/2007/relationships/hdphoto" Target="../media/hdphoto51.wdp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eg"/><Relationship Id="rId5" Type="http://schemas.microsoft.com/office/2007/relationships/hdphoto" Target="../media/hdphoto50.wdp"/><Relationship Id="rId4" Type="http://schemas.openxmlformats.org/officeDocument/2006/relationships/image" Target="../media/image12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52.wdp"/><Relationship Id="rId7" Type="http://schemas.microsoft.com/office/2007/relationships/hdphoto" Target="../media/hdphoto54.wdp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microsoft.com/office/2007/relationships/hdphoto" Target="../media/hdphoto53.wdp"/><Relationship Id="rId4" Type="http://schemas.openxmlformats.org/officeDocument/2006/relationships/image" Target="../media/image131.jpe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55.wdp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microsoft.com/office/2007/relationships/hdphoto" Target="../media/hdphoto56.wdp"/><Relationship Id="rId4" Type="http://schemas.openxmlformats.org/officeDocument/2006/relationships/image" Target="../media/image134.jpe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57.wdp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jpeg"/><Relationship Id="rId5" Type="http://schemas.microsoft.com/office/2007/relationships/hdphoto" Target="../media/hdphoto58.wdp"/><Relationship Id="rId4" Type="http://schemas.openxmlformats.org/officeDocument/2006/relationships/image" Target="../media/image13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59.wdp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20529988064931d382cab8bd03887a3f17614e67f4_b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5534" y="3429000"/>
            <a:ext cx="4857784" cy="2428892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27584" y="476672"/>
            <a:ext cx="8001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Первые шаги в науку  - 6 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6457" y="1098375"/>
            <a:ext cx="6315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solidFill>
                  <a:srgbClr val="7030A0"/>
                </a:solidFill>
              </a:rPr>
              <a:t>Тема: «Соль - наш друг или враг</a:t>
            </a:r>
            <a:r>
              <a:rPr lang="en-US" sz="3200" b="1" u="sng" dirty="0" smtClean="0">
                <a:solidFill>
                  <a:srgbClr val="7030A0"/>
                </a:solidFill>
              </a:rPr>
              <a:t>?</a:t>
            </a:r>
            <a:r>
              <a:rPr lang="ru-RU" sz="3200" b="1" u="sng" dirty="0" smtClean="0">
                <a:solidFill>
                  <a:srgbClr val="7030A0"/>
                </a:solidFill>
              </a:rPr>
              <a:t>»</a:t>
            </a:r>
            <a:endParaRPr lang="ru-RU" sz="3200" b="1" u="sng" dirty="0">
              <a:solidFill>
                <a:srgbClr val="7030A0"/>
              </a:solidFill>
            </a:endParaRPr>
          </a:p>
        </p:txBody>
      </p:sp>
      <p:pic>
        <p:nvPicPr>
          <p:cNvPr id="8" name="Рисунок 7" descr="e0e9c7f0-2d6a-471b-b357-1e4a5b5c79db_670x0_resiz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7704" y="1724511"/>
            <a:ext cx="1822626" cy="1218711"/>
          </a:xfrm>
          <a:prstGeom prst="ellipse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Стрелка вниз 9"/>
          <p:cNvSpPr/>
          <p:nvPr/>
        </p:nvSpPr>
        <p:spPr>
          <a:xfrm rot="2610557">
            <a:off x="3230483" y="2585627"/>
            <a:ext cx="279038" cy="1025457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8834898">
            <a:off x="5816300" y="2651242"/>
            <a:ext cx="240205" cy="978408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55776" y="5661248"/>
            <a:ext cx="55359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Автор: Татаринова Алёна Петровна</a:t>
            </a:r>
          </a:p>
          <a:p>
            <a:r>
              <a:rPr lang="ru-RU" dirty="0" smtClean="0"/>
              <a:t>Руководитель: Митькина Юлия Валерьевна</a:t>
            </a:r>
          </a:p>
          <a:p>
            <a:r>
              <a:rPr lang="ru-RU" dirty="0" smtClean="0"/>
              <a:t>МДОУ «Детский сад № 12 «Солнышко», г. </a:t>
            </a:r>
            <a:r>
              <a:rPr lang="ru-RU" dirty="0" err="1" smtClean="0"/>
              <a:t>Новодвиснк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9144" y="182683"/>
            <a:ext cx="7264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Морская соль –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добывается из морей и океанов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144" y="1013377"/>
            <a:ext cx="7637319" cy="5727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42852"/>
            <a:ext cx="8892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Техническая соль –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неочищенная соль, в пищу не пригодна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980728"/>
            <a:ext cx="7560840" cy="5670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0298" y="0"/>
            <a:ext cx="585791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Виды добычи соли.</a:t>
            </a: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kar_s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72" y="1428736"/>
            <a:ext cx="3500462" cy="2300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Всё-самое-интересное-фэндомы-как-это-сделано-соль-3054575.jpe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4876" y="1357298"/>
            <a:ext cx="3522161" cy="224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Всё-самое-интересное-фэндомы-как-это-сделано-соль-3054580.jpe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71736" y="4000504"/>
            <a:ext cx="4143404" cy="2686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714348" y="857232"/>
            <a:ext cx="8422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1. Шахтный метод – </a:t>
            </a:r>
            <a:r>
              <a:rPr lang="ru-RU" sz="2000" dirty="0" smtClean="0"/>
              <a:t>добыча соли, находящейся в недрах нашей Земли</a:t>
            </a:r>
            <a:endParaRPr lang="ru-RU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40090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2. Бассейновый  (садочный) метод –</a:t>
            </a:r>
            <a:r>
              <a:rPr lang="ru-RU" sz="2400" dirty="0" smtClean="0"/>
              <a:t> получение соли из морской воды.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5" name="Рисунок 4" descr="1_bigg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86" y="1000108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olyanoy-karer-v-DNR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132" y="571480"/>
            <a:ext cx="2334582" cy="3505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obycha_soli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60147" y="4143380"/>
            <a:ext cx="470278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51520" y="4725144"/>
            <a:ext cx="2736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Вода под воздействием солнца и ветра испаряется, а соль выпадает в осадок.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19567"/>
            <a:ext cx="5393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3. </a:t>
            </a:r>
            <a:r>
              <a:rPr lang="ru-RU" sz="2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Ваккумный</a:t>
            </a: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 метод –</a:t>
            </a:r>
            <a:r>
              <a:rPr lang="ru-RU" sz="2400" dirty="0" smtClean="0"/>
              <a:t> выпаривание природных или искусственных рассолов в </a:t>
            </a:r>
            <a:r>
              <a:rPr lang="ru-RU" sz="2400" dirty="0" err="1" smtClean="0"/>
              <a:t>ваккумных</a:t>
            </a:r>
            <a:r>
              <a:rPr lang="ru-RU" sz="2400" dirty="0" smtClean="0"/>
              <a:t> аппаратах.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6" name="Рисунок 5" descr="52469577_w1024_h768_201249948599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3108" y="4143380"/>
            <a:ext cx="4690472" cy="2552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5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428604"/>
            <a:ext cx="2381250" cy="340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alt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1214422"/>
            <a:ext cx="3772164" cy="2805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3351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857414"/>
            <a:ext cx="381002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3352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7235" y="821695"/>
            <a:ext cx="3857652" cy="2893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3353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3697181"/>
            <a:ext cx="3714776" cy="2841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03369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714934"/>
            <a:ext cx="3786214" cy="283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475656" y="6488668"/>
            <a:ext cx="609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Через 1 час вода выпарилась, а соль осталась в виде осадка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214290"/>
            <a:ext cx="5978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Добыча соли разными методами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37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500" y="3714752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373.JPG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380" y="3679009"/>
            <a:ext cx="3571900" cy="2678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3071810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Бассейновый метод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429388" y="3143248"/>
            <a:ext cx="2143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Ваккумный</a:t>
            </a:r>
            <a:r>
              <a:rPr lang="ru-RU" sz="2000" dirty="0" smtClean="0"/>
              <a:t> метод</a:t>
            </a:r>
            <a:endParaRPr lang="ru-RU" sz="2000" dirty="0"/>
          </a:p>
        </p:txBody>
      </p:sp>
      <p:pic>
        <p:nvPicPr>
          <p:cNvPr id="8" name="Рисунок 7" descr="DSC03374.JPG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926" y="428603"/>
            <a:ext cx="3714776" cy="27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86423" y="6403377"/>
            <a:ext cx="31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Вода испарилась через 1 день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122" y="82890"/>
            <a:ext cx="3331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Применение соли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03438" y="375277"/>
            <a:ext cx="1548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1. В быту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874580"/>
            <a:ext cx="2238375" cy="2857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105413"/>
            <a:ext cx="4842228" cy="36316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3720746"/>
            <a:ext cx="4248472" cy="283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8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8794" y="285728"/>
            <a:ext cx="517160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Опыт 1. «Борьба с гололёдом»</a:t>
            </a:r>
            <a:endParaRPr lang="ru-RU" sz="2800" b="1" spc="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DSC03178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562" y="857232"/>
            <a:ext cx="4214842" cy="3161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3325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984" y="3857628"/>
            <a:ext cx="400049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172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946506"/>
            <a:ext cx="3976748" cy="2982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284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511" y="6215082"/>
            <a:ext cx="3743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Лёд с солью растаял через 1 час 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642336" y="6229546"/>
            <a:ext cx="3044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Лёд растаял через 7 часов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6103" y="173518"/>
            <a:ext cx="5098285" cy="31947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3487848"/>
            <a:ext cx="2736304" cy="265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698"/>
          <a:stretch/>
        </p:blipFill>
        <p:spPr>
          <a:xfrm>
            <a:off x="5358621" y="3469937"/>
            <a:ext cx="3322351" cy="29392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43570" y="285728"/>
            <a:ext cx="1088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+ 2С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SC02591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4483414" y="2413870"/>
            <a:ext cx="464347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6TyozbGk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6578" y="1500174"/>
            <a:ext cx="1071570" cy="7417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8926" y="1"/>
            <a:ext cx="2888932" cy="6429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Актуальность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3Cq-Y1XziOc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720" y="928670"/>
            <a:ext cx="2857520" cy="392909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Стрелка вправо 9"/>
          <p:cNvSpPr/>
          <p:nvPr/>
        </p:nvSpPr>
        <p:spPr>
          <a:xfrm>
            <a:off x="3428992" y="2857496"/>
            <a:ext cx="178595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asha-09february1711103610-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72" y="3834936"/>
            <a:ext cx="3784504" cy="2523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0010-003-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810" y="517322"/>
            <a:ext cx="3433584" cy="2575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epositphotos_19625457-Window-washing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6394" y="524940"/>
            <a:ext cx="4248472" cy="2601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soveti_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7102" y="3834936"/>
            <a:ext cx="3891112" cy="2597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243938"/>
            <a:ext cx="341670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Опыт 2 «Цветы и соль»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377" y="2179955"/>
            <a:ext cx="4999100" cy="4265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54" y="822927"/>
            <a:ext cx="4392488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6327"/>
            <a:ext cx="4062200" cy="30466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930303"/>
            <a:ext cx="4956043" cy="37170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40152" y="2348880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Через 4 дня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20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16" y="357166"/>
            <a:ext cx="2452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2. В кулинарии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depositphotos_6686399-stock-photo-salt-shak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928670"/>
            <a:ext cx="3393273" cy="2262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4065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562" y="1000108"/>
            <a:ext cx="3690950" cy="1941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214810" y="857232"/>
            <a:ext cx="4357718" cy="221457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4429124" y="857232"/>
            <a:ext cx="4071966" cy="21431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8" name="Рисунок 17" descr="c6678080bf795cfd37c9747eea5e53cc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752" y="3643314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a0c28360bd07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76" y="3357562"/>
            <a:ext cx="2500330" cy="3154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03343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380" y="3964785"/>
            <a:ext cx="3857620" cy="289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341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422" y="2071678"/>
            <a:ext cx="4143404" cy="3107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357554" y="428604"/>
            <a:ext cx="336617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Опыт 3. «Мясо и соль»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DSC03340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678662"/>
            <a:ext cx="3786214" cy="2839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34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240" y="142852"/>
            <a:ext cx="3071802" cy="230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3458.JPG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282" y="2714620"/>
            <a:ext cx="3744195" cy="3602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57224" y="6286520"/>
            <a:ext cx="147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Через 6 дней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43636" y="6286520"/>
            <a:ext cx="1701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Через 3 недели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2646861"/>
            <a:ext cx="4789987" cy="3592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05245" y="2281284"/>
            <a:ext cx="156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Пресное мясо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04248" y="2136757"/>
            <a:ext cx="1555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Солёное мясо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5" y="197771"/>
            <a:ext cx="8893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3. В косметологии -</a:t>
            </a:r>
          </a:p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соль входит в состав мазей, шампуней, кремов,  масок…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54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2924944"/>
            <a:ext cx="5808042" cy="376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998450"/>
            <a:ext cx="4807110" cy="4590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643570" y="2571744"/>
            <a:ext cx="2613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Соль для принятия ванн.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3" y="197771"/>
            <a:ext cx="2748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4. Животноводстве.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sol-lizunets-v-kormushk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14" y="3786190"/>
            <a:ext cx="3714776" cy="247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ому ещё, кроме человека, нужна соль . Соль любят лизать лошади и коровы.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3643314"/>
            <a:ext cx="357190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4ec01f959a46832b5ce57bccd923c050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6889" y="1071546"/>
            <a:ext cx="376083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6fd45376aa1402883cb43a0bdca2a55b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818" y="785794"/>
            <a:ext cx="2571768" cy="2790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702398" y="622647"/>
            <a:ext cx="3186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качестве кормовой добавки.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14290"/>
            <a:ext cx="7992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5. В промышленности соль применяется при изготовлении: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1654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282" y="1357299"/>
            <a:ext cx="282222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28596" y="1000108"/>
            <a:ext cx="1179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пластмасс</a:t>
            </a:r>
            <a:endParaRPr lang="ru-RU" dirty="0"/>
          </a:p>
        </p:txBody>
      </p:sp>
      <p:pic>
        <p:nvPicPr>
          <p:cNvPr id="8" name="Рисунок 7" descr="img4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7554" y="1285860"/>
            <a:ext cx="207170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86116" y="1000108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алюминия</a:t>
            </a:r>
            <a:endParaRPr lang="ru-RU" dirty="0"/>
          </a:p>
        </p:txBody>
      </p:sp>
      <p:pic>
        <p:nvPicPr>
          <p:cNvPr id="10" name="Рисунок 9" descr="KMO_105759_00216_1_t218_13163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7884" y="1428736"/>
            <a:ext cx="2643206" cy="1647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857884" y="1071546"/>
            <a:ext cx="880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бумаги</a:t>
            </a:r>
            <a:endParaRPr lang="ru-RU" dirty="0"/>
          </a:p>
        </p:txBody>
      </p:sp>
      <p:pic>
        <p:nvPicPr>
          <p:cNvPr id="12" name="Рисунок 11" descr="0007-005-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3714752"/>
            <a:ext cx="200026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85720" y="3357562"/>
            <a:ext cx="2165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мыла и моющие средства</a:t>
            </a:r>
            <a:endParaRPr lang="ru-RU" sz="1400" dirty="0"/>
          </a:p>
        </p:txBody>
      </p:sp>
      <p:pic>
        <p:nvPicPr>
          <p:cNvPr id="14" name="Рисунок 13" descr="glass-sheets2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430" y="3714752"/>
            <a:ext cx="2143140" cy="1483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3714744" y="3286124"/>
            <a:ext cx="820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стекла</a:t>
            </a:r>
            <a:endParaRPr lang="ru-RU" dirty="0"/>
          </a:p>
        </p:txBody>
      </p:sp>
      <p:pic>
        <p:nvPicPr>
          <p:cNvPr id="16" name="Рисунок 15" descr="205dba8b61554c08c7b43062d37da4df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918" y="5500702"/>
            <a:ext cx="1500198" cy="1221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hinchilla Skin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248" y="5429264"/>
            <a:ext cx="1885688" cy="1218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photo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826" y="3500438"/>
            <a:ext cx="1928802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6357950" y="3143248"/>
            <a:ext cx="2345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Взрывчатые вещества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43108" y="5143512"/>
            <a:ext cx="692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кожи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429124" y="5143512"/>
            <a:ext cx="664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меха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16" y="285728"/>
            <a:ext cx="2698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6. В медицине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8814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1214422"/>
            <a:ext cx="3571900" cy="2519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429256" y="857232"/>
            <a:ext cx="2967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Простудные заболевания</a:t>
            </a:r>
            <a:endParaRPr lang="ru-RU" sz="2000" dirty="0"/>
          </a:p>
        </p:txBody>
      </p:sp>
      <p:pic>
        <p:nvPicPr>
          <p:cNvPr id="9" name="Рисунок 8" descr="adfaa1ba1c30824b9fe255fcd70ee82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1500174"/>
            <a:ext cx="3286148" cy="2193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43631" y="792288"/>
            <a:ext cx="3428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Приготовление медицинских растворов</a:t>
            </a:r>
            <a:endParaRPr lang="ru-RU" sz="2000" dirty="0"/>
          </a:p>
        </p:txBody>
      </p:sp>
      <p:pic>
        <p:nvPicPr>
          <p:cNvPr id="11" name="Рисунок 10" descr="Без названия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8992" y="3929066"/>
            <a:ext cx="4929222" cy="2738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трелка вниз 11"/>
          <p:cNvSpPr/>
          <p:nvPr/>
        </p:nvSpPr>
        <p:spPr>
          <a:xfrm>
            <a:off x="6286512" y="3643314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DSC03386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99294" y="1829472"/>
            <a:ext cx="3286149" cy="2484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herep-narisovan-na-soli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042" b="-23529"/>
          <a:stretch>
            <a:fillRect/>
          </a:stretch>
        </p:blipFill>
        <p:spPr>
          <a:xfrm rot="980806">
            <a:off x="3005503" y="37151"/>
            <a:ext cx="2571768" cy="1928826"/>
          </a:xfrm>
          <a:prstGeom prst="wedgeEllipseCallout">
            <a:avLst>
              <a:gd name="adj1" fmla="val -59733"/>
              <a:gd name="adj2" fmla="val 82571"/>
            </a:avLst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786446" y="1000108"/>
            <a:ext cx="258538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«Соль -белый яд»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pic>
        <p:nvPicPr>
          <p:cNvPr id="10" name="Рисунок 9" descr="Question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2022">
            <a:off x="4481873" y="2267303"/>
            <a:ext cx="626899" cy="626899"/>
          </a:xfrm>
          <a:prstGeom prst="rect">
            <a:avLst/>
          </a:prstGeom>
        </p:spPr>
      </p:pic>
      <p:pic>
        <p:nvPicPr>
          <p:cNvPr id="11" name="Рисунок 10" descr="Question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182" y="2071678"/>
            <a:ext cx="626899" cy="626899"/>
          </a:xfrm>
          <a:prstGeom prst="rect">
            <a:avLst/>
          </a:prstGeom>
        </p:spPr>
      </p:pic>
      <p:pic>
        <p:nvPicPr>
          <p:cNvPr id="12" name="Рисунок 11" descr="Question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6148">
            <a:off x="2974393" y="2331459"/>
            <a:ext cx="626899" cy="6268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6326"/>
          <a:stretch>
            <a:fillRect/>
          </a:stretch>
        </p:blipFill>
        <p:spPr>
          <a:xfrm>
            <a:off x="3143240" y="2786058"/>
            <a:ext cx="2273816" cy="3474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6446" y="4500570"/>
            <a:ext cx="1377722" cy="2143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27014" y="4500570"/>
            <a:ext cx="241698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5857884" y="0"/>
            <a:ext cx="194200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Гипотеза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7715272" y="1785926"/>
            <a:ext cx="928694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5802964" y="1840846"/>
            <a:ext cx="967095" cy="2857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00694" y="2643182"/>
            <a:ext cx="128588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ПРАВДА</a:t>
            </a:r>
            <a:endParaRPr lang="ru-RU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7715272" y="2643182"/>
            <a:ext cx="1285884" cy="4001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ЛОЖЬ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6182" y="428604"/>
            <a:ext cx="1952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Полоскания горла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DSC03396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720" y="714356"/>
            <a:ext cx="514353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3399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248" y="3214686"/>
            <a:ext cx="4667281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400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40502" y="988202"/>
            <a:ext cx="333377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401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625058"/>
            <a:ext cx="4071966" cy="3053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3406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194" y="4000503"/>
            <a:ext cx="3500462" cy="2625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3402.JPG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10" y="3946925"/>
            <a:ext cx="3500462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286116" y="214290"/>
            <a:ext cx="2235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Нагрев соли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3306" y="142852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Соленая пещера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DSC03482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250911" y="1036673"/>
            <a:ext cx="4000528" cy="3070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475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86182" y="500042"/>
            <a:ext cx="4786346" cy="3786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3480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8992" y="4339810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03848" y="470394"/>
            <a:ext cx="1858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Беседа с врачом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839726"/>
            <a:ext cx="6552728" cy="49145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39585" y="6093296"/>
            <a:ext cx="3876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Педиатр </a:t>
            </a:r>
            <a:r>
              <a:rPr lang="ru-RU" dirty="0" err="1" smtClean="0"/>
              <a:t>Талецкая</a:t>
            </a:r>
            <a:r>
              <a:rPr lang="ru-RU" dirty="0" smtClean="0"/>
              <a:t> Галина Васильевна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419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642918"/>
            <a:ext cx="8096305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928926" y="214290"/>
            <a:ext cx="3599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Суточная норма потребления соли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5786455"/>
            <a:ext cx="1214446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Взрослые </a:t>
            </a:r>
          </a:p>
          <a:p>
            <a:pPr algn="ctr"/>
            <a:r>
              <a:rPr lang="ru-RU" sz="1200" dirty="0" smtClean="0"/>
              <a:t>6гр  ₌ 1 чайная ложка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5786455"/>
            <a:ext cx="121444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Дети 6 – 12 лет </a:t>
            </a:r>
          </a:p>
          <a:p>
            <a:pPr algn="ctr"/>
            <a:r>
              <a:rPr lang="ru-RU" sz="1200" dirty="0" smtClean="0"/>
              <a:t>4гр  ₌ 1/2 чайная ложка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000892" y="5786455"/>
            <a:ext cx="114300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Дети  1 – 6 лет </a:t>
            </a:r>
          </a:p>
          <a:p>
            <a:pPr algn="ctr"/>
            <a:r>
              <a:rPr lang="ru-RU" sz="1200" dirty="0" smtClean="0"/>
              <a:t>2гр  ₌ 1/4 чайная ложка</a:t>
            </a:r>
            <a:endParaRPr lang="ru-RU" sz="1200" dirty="0"/>
          </a:p>
        </p:txBody>
      </p:sp>
      <p:pic>
        <p:nvPicPr>
          <p:cNvPr id="9" name="Рисунок 8" descr="depositphotos_65406895-stock-illustration-cartoon-development-stages-of-man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4546" y="5429264"/>
            <a:ext cx="357190" cy="1016304"/>
          </a:xfrm>
          <a:prstGeom prst="rect">
            <a:avLst/>
          </a:prstGeom>
        </p:spPr>
      </p:pic>
      <p:pic>
        <p:nvPicPr>
          <p:cNvPr id="10" name="Рисунок 9" descr="depositphotos_65406895-stock-illustration-cartoon-development-stages-of-man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4810" y="5500702"/>
            <a:ext cx="399596" cy="983286"/>
          </a:xfrm>
          <a:prstGeom prst="rect">
            <a:avLst/>
          </a:prstGeom>
        </p:spPr>
      </p:pic>
      <p:pic>
        <p:nvPicPr>
          <p:cNvPr id="11" name="Рисунок 10" descr="depositphotos_65406895-stock-illustration-cartoon-development-stages-of-man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21"/>
          <a:stretch>
            <a:fillRect/>
          </a:stretch>
        </p:blipFill>
        <p:spPr>
          <a:xfrm>
            <a:off x="6286512" y="5715016"/>
            <a:ext cx="642910" cy="687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71802" y="285728"/>
            <a:ext cx="2714644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Польза соли</a:t>
            </a:r>
          </a:p>
          <a:p>
            <a:r>
              <a:rPr lang="ru-RU" sz="3200" dirty="0" smtClean="0"/>
              <a:t>(норма соли)</a:t>
            </a:r>
            <a:endParaRPr lang="ru-RU" sz="3200" dirty="0"/>
          </a:p>
        </p:txBody>
      </p:sp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48" y="1357298"/>
            <a:ext cx="2357454" cy="2776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01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5007" y="1500174"/>
            <a:ext cx="2640423" cy="2675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Крест 7"/>
          <p:cNvSpPr/>
          <p:nvPr/>
        </p:nvSpPr>
        <p:spPr>
          <a:xfrm>
            <a:off x="4500562" y="2357430"/>
            <a:ext cx="357190" cy="285752"/>
          </a:xfrm>
          <a:prstGeom prst="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photo (1)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48" y="4357694"/>
            <a:ext cx="3643338" cy="2290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mueckenstich-11758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0329" y="4357694"/>
            <a:ext cx="3000396" cy="2124280"/>
          </a:xfrm>
          <a:prstGeom prst="ellipse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6" name="Прямая соединительная линия 15"/>
          <p:cNvCxnSpPr>
            <a:stCxn id="14" idx="1"/>
            <a:endCxn id="14" idx="5"/>
          </p:cNvCxnSpPr>
          <p:nvPr/>
        </p:nvCxnSpPr>
        <p:spPr>
          <a:xfrm>
            <a:off x="5779727" y="4668788"/>
            <a:ext cx="2121600" cy="15020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14" idx="7"/>
            <a:endCxn id="14" idx="3"/>
          </p:cNvCxnSpPr>
          <p:nvPr/>
        </p:nvCxnSpPr>
        <p:spPr>
          <a:xfrm flipH="1">
            <a:off x="5779727" y="4668788"/>
            <a:ext cx="2121600" cy="15020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8926" y="428604"/>
            <a:ext cx="2125454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Вред соли</a:t>
            </a:r>
          </a:p>
          <a:p>
            <a:pPr algn="ctr"/>
            <a:r>
              <a:rPr lang="ru-RU" dirty="0" smtClean="0"/>
              <a:t>(переизбыток соли)</a:t>
            </a:r>
            <a:endParaRPr lang="ru-RU" dirty="0"/>
          </a:p>
        </p:txBody>
      </p:sp>
      <p:pic>
        <p:nvPicPr>
          <p:cNvPr id="5" name="Рисунок 4" descr="depositphotos_39466085-Kidney-Mascot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1357298"/>
            <a:ext cx="1643074" cy="21460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dieta-pri-cirroze-pecheni-recepty_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926" y="2143116"/>
            <a:ext cx="2283175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Es-mejor-evitar-la-acidez-crónica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4357694"/>
            <a:ext cx="1785950" cy="2422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overweight-760x1417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132" y="3786190"/>
            <a:ext cx="1571636" cy="2930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143240" y="1142984"/>
            <a:ext cx="1525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Заболевание: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785794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почек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00430" y="1643050"/>
            <a:ext cx="893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печени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286644" y="642918"/>
            <a:ext cx="877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сердца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3857628"/>
            <a:ext cx="2269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пищеварительной системы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5429256" y="3500438"/>
            <a:ext cx="16741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оттеки, лишний вес</a:t>
            </a:r>
            <a:endParaRPr lang="ru-RU" sz="1400" dirty="0"/>
          </a:p>
        </p:txBody>
      </p:sp>
      <p:pic>
        <p:nvPicPr>
          <p:cNvPr id="15" name="Рисунок 14" descr="hello_html_4e95c146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264" y="1214422"/>
            <a:ext cx="2428892" cy="21841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SC03349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066" y="3857628"/>
            <a:ext cx="3857652" cy="28932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DSC03347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0232" y="2071678"/>
            <a:ext cx="3810024" cy="2857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74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Опыт 4. «Сосуды и соль»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DSC03345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928670"/>
            <a:ext cx="3143272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423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224" y="928670"/>
            <a:ext cx="7143800" cy="53578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500430" y="285728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Через 3 дня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060848"/>
            <a:ext cx="5931952" cy="44489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188640"/>
            <a:ext cx="3821374" cy="3516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0e9c7f0-2d6a-471b-b357-1e4a5b5c79db_670x0_resiz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36" y="142852"/>
            <a:ext cx="3595668" cy="2404268"/>
          </a:xfrm>
          <a:prstGeom prst="ellipse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620529988064931d382cab8bd03887a3f17614e67f4_b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472" y="3071810"/>
            <a:ext cx="7500990" cy="368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/>
          <p:cNvSpPr/>
          <p:nvPr/>
        </p:nvSpPr>
        <p:spPr>
          <a:xfrm rot="2621857">
            <a:off x="5653752" y="2374244"/>
            <a:ext cx="1461059" cy="421344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 rot="19165410">
            <a:off x="1776527" y="2387310"/>
            <a:ext cx="1336716" cy="376367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5720" y="214290"/>
            <a:ext cx="140307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00298" y="285728"/>
            <a:ext cx="5066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7. В творчестве и проведения опытов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714356"/>
            <a:ext cx="280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 Солёное тесто для лепки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4" name="Рисунок 3" descr="DSC03309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000108"/>
            <a:ext cx="3857652" cy="289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3313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628" y="1053661"/>
            <a:ext cx="3714776" cy="27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3314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3839744"/>
            <a:ext cx="3786214" cy="283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3315.JPG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628" y="3946925"/>
            <a:ext cx="3714776" cy="2786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324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29058" y="285728"/>
            <a:ext cx="5107408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322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5" y="3536158"/>
            <a:ext cx="3667150" cy="2750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3318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410745"/>
            <a:ext cx="3643340" cy="2732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71480"/>
            <a:ext cx="2176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 Краска для картин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3" name="Рисунок 2" descr="148834841075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1071538" y="1500174"/>
            <a:ext cx="687558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428604"/>
            <a:ext cx="4169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Опыт  5 «Вырасти кристалл»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DSC03377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1000108"/>
            <a:ext cx="3810027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3383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9752" y="3439420"/>
            <a:ext cx="3647296" cy="3412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3381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35364" y="1000108"/>
            <a:ext cx="3643338" cy="3495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384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243214"/>
            <a:ext cx="3783364" cy="2837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385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294657"/>
            <a:ext cx="3714775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2852936"/>
            <a:ext cx="5454908" cy="3807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285728"/>
            <a:ext cx="6828729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Лекция «Соль наш друг или враг» в 3 Б школы № 3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DSC03563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44" y="1000108"/>
            <a:ext cx="4230718" cy="2928958"/>
          </a:xfrm>
          <a:prstGeom prst="rect">
            <a:avLst/>
          </a:prstGeom>
        </p:spPr>
      </p:pic>
      <p:pic>
        <p:nvPicPr>
          <p:cNvPr id="6" name="Рисунок 5" descr="DSC03574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9124" y="1000108"/>
            <a:ext cx="4597358" cy="2928958"/>
          </a:xfrm>
          <a:prstGeom prst="rect">
            <a:avLst/>
          </a:prstGeom>
        </p:spPr>
      </p:pic>
      <p:pic>
        <p:nvPicPr>
          <p:cNvPr id="7" name="Рисунок 6" descr="DSC03572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04" y="4000504"/>
            <a:ext cx="6000792" cy="271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77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428604"/>
            <a:ext cx="465973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Самый познавательный опыт</a:t>
            </a:r>
            <a:endParaRPr lang="ru-RU" sz="28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28596" y="1428736"/>
          <a:ext cx="857256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159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692696"/>
            <a:ext cx="8100392" cy="60752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63888" y="23221"/>
            <a:ext cx="16514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Вывод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-286fafa23ac4fa330848efb4ac1ccbd8d0802a2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15951" y="106182"/>
            <a:ext cx="5081218" cy="4738497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5292080" y="642918"/>
            <a:ext cx="3429024" cy="1777970"/>
          </a:xfrm>
          <a:prstGeom prst="wedgeEllipseCallout">
            <a:avLst>
              <a:gd name="adj1" fmla="val -109679"/>
              <a:gd name="adj2" fmla="val -4239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/>
              <a:t>«»»</a:t>
            </a:r>
            <a:r>
              <a:rPr lang="ru-RU" sz="3200" dirty="0" smtClean="0">
                <a:solidFill>
                  <a:schemeClr val="tx1"/>
                </a:solidFill>
              </a:rPr>
              <a:t>Всё хорошо, что в меру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795329" y="5157192"/>
            <a:ext cx="50914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Гиппократ 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древнегреческий врач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200108"/>
            <a:ext cx="8606539" cy="6447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1686" y="692696"/>
            <a:ext cx="180020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ДРУГ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033730" y="4293096"/>
            <a:ext cx="1656184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ВРАГ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амоучитель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14290"/>
            <a:ext cx="1870395" cy="1944008"/>
          </a:xfrm>
          <a:prstGeom prst="round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b21-ai-01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285992"/>
            <a:ext cx="1981049" cy="1928810"/>
          </a:xfrm>
          <a:prstGeom prst="ellipse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Без названия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926" y="5143512"/>
            <a:ext cx="2786058" cy="1547810"/>
          </a:xfrm>
          <a:prstGeom prst="round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0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34" y="4357694"/>
            <a:ext cx="1714512" cy="2286015"/>
          </a:xfrm>
          <a:prstGeom prst="round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1441878396_vyvod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636" y="4786322"/>
            <a:ext cx="2827754" cy="1357322"/>
          </a:xfrm>
          <a:prstGeom prst="round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teacher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578" y="2071678"/>
            <a:ext cx="2169043" cy="1643050"/>
          </a:xfrm>
          <a:prstGeom prst="round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Стрелка влево 10"/>
          <p:cNvSpPr/>
          <p:nvPr/>
        </p:nvSpPr>
        <p:spPr>
          <a:xfrm rot="3035149">
            <a:off x="2122073" y="1546189"/>
            <a:ext cx="960131" cy="214314"/>
          </a:xfrm>
          <a:prstGeom prst="leftArrow">
            <a:avLst>
              <a:gd name="adj1" fmla="val 42024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2214546" y="3071810"/>
            <a:ext cx="1071570" cy="214314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19562492">
            <a:off x="2251796" y="4351640"/>
            <a:ext cx="1133356" cy="2236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6200000">
            <a:off x="4214812" y="4643445"/>
            <a:ext cx="642942" cy="214315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3440821">
            <a:off x="5837411" y="4134792"/>
            <a:ext cx="759115" cy="185999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10800000">
            <a:off x="5822069" y="2844742"/>
            <a:ext cx="642942" cy="157665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DSC03237.JPG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86116" y="1643050"/>
            <a:ext cx="2428892" cy="2671782"/>
          </a:xfrm>
          <a:prstGeom prst="ellipse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Скругленная прямоугольная выноска 16"/>
          <p:cNvSpPr/>
          <p:nvPr/>
        </p:nvSpPr>
        <p:spPr>
          <a:xfrm rot="267199">
            <a:off x="5009218" y="200230"/>
            <a:ext cx="2147275" cy="1189480"/>
          </a:xfrm>
          <a:prstGeom prst="wedgeRoundRectCallout">
            <a:avLst>
              <a:gd name="adj1" fmla="val -44941"/>
              <a:gd name="adj2" fmla="val 13818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план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ide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728" y="928670"/>
            <a:ext cx="642942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42844" y="214290"/>
            <a:ext cx="87868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Соль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 это белое кристаллическое вещество с острым вкусом, растворяющиеся в воде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214818"/>
            <a:ext cx="331654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Природное название «</a:t>
            </a:r>
            <a:r>
              <a:rPr lang="ru-RU" b="1" spc="50" dirty="0" err="1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галит</a:t>
            </a:r>
            <a:r>
              <a:rPr lang="ru-RU" b="1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" dirty="0">
              <a:ln w="11430"/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shop_items_catalog_image74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10" y="4786322"/>
            <a:ext cx="2571794" cy="1928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786314" y="4143380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Минерал, который употребляют в пищу</a:t>
            </a:r>
            <a:endParaRPr lang="ru-RU" b="1" spc="50" dirty="0">
              <a:ln w="11430"/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0010-011-Sol-pischa-i-priprava-k-bljudam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0694" y="4750598"/>
            <a:ext cx="2809868" cy="2107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802" y="2428868"/>
            <a:ext cx="3000396" cy="14465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Это интересно!</a:t>
            </a:r>
            <a:endParaRPr lang="ru-RU" sz="4400" dirty="0"/>
          </a:p>
        </p:txBody>
      </p:sp>
      <p:pic>
        <p:nvPicPr>
          <p:cNvPr id="5" name="Рисунок 4" descr="73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8860" y="208314"/>
            <a:ext cx="1928826" cy="144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ictur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818" y="142145"/>
            <a:ext cx="1571636" cy="150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Равно 6"/>
          <p:cNvSpPr/>
          <p:nvPr/>
        </p:nvSpPr>
        <p:spPr>
          <a:xfrm>
            <a:off x="4500562" y="714356"/>
            <a:ext cx="628648" cy="428628"/>
          </a:xfrm>
          <a:prstGeom prst="mathEqua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hello_html_m1262970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2096112"/>
            <a:ext cx="2436482" cy="2019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slide_1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86116" y="4643446"/>
            <a:ext cx="280037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353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7950" y="2285992"/>
            <a:ext cx="2604468" cy="1698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2" name="Прямая со стрелкой 11"/>
          <p:cNvCxnSpPr/>
          <p:nvPr/>
        </p:nvCxnSpPr>
        <p:spPr>
          <a:xfrm rot="5400000" flipH="1" flipV="1">
            <a:off x="4429124" y="1785926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2714612" y="3071810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4358480" y="4285462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143636" y="3000372"/>
            <a:ext cx="35719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3139" y="169033"/>
            <a:ext cx="6579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Каменная соль –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натуральная соль из шахт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013379"/>
            <a:ext cx="7272808" cy="5454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29393"/>
            <a:ext cx="8862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Поваренная соль –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очищенная и отбеленная каменная соль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9236" y="1196752"/>
            <a:ext cx="6588742" cy="5409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</TotalTime>
  <Words>445</Words>
  <Application>Microsoft Office PowerPoint</Application>
  <PresentationFormat>Экран (4:3)</PresentationFormat>
  <Paragraphs>97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Работа</dc:creator>
  <cp:lastModifiedBy>Наталья</cp:lastModifiedBy>
  <cp:revision>146</cp:revision>
  <dcterms:created xsi:type="dcterms:W3CDTF">2017-10-10T12:46:53Z</dcterms:created>
  <dcterms:modified xsi:type="dcterms:W3CDTF">2018-10-17T09:22:25Z</dcterms:modified>
</cp:coreProperties>
</file>