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3"/>
  </p:notesMasterIdLst>
  <p:sldIdLst>
    <p:sldId id="286" r:id="rId2"/>
    <p:sldId id="258" r:id="rId3"/>
    <p:sldId id="289" r:id="rId4"/>
    <p:sldId id="277" r:id="rId5"/>
    <p:sldId id="278" r:id="rId6"/>
    <p:sldId id="279" r:id="rId7"/>
    <p:sldId id="280" r:id="rId8"/>
    <p:sldId id="281" r:id="rId9"/>
    <p:sldId id="263" r:id="rId10"/>
    <p:sldId id="275" r:id="rId11"/>
    <p:sldId id="276" r:id="rId12"/>
    <p:sldId id="264" r:id="rId13"/>
    <p:sldId id="266" r:id="rId14"/>
    <p:sldId id="267" r:id="rId15"/>
    <p:sldId id="282" r:id="rId16"/>
    <p:sldId id="283" r:id="rId17"/>
    <p:sldId id="284" r:id="rId18"/>
    <p:sldId id="268" r:id="rId19"/>
    <p:sldId id="269" r:id="rId20"/>
    <p:sldId id="287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850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88001796513384"/>
          <c:y val="6.4271628549208842E-2"/>
          <c:w val="0.62665452755905582"/>
          <c:h val="0.83400516732283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0.8300000000000004</c:v>
                </c:pt>
                <c:pt idx="1">
                  <c:v>2.0000000000000018E-2</c:v>
                </c:pt>
                <c:pt idx="2">
                  <c:v>0.15000000000000011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взрослые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cat>
            <c:strRef>
              <c:f>Лист1!$A$2:$A$5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0.66000000000000059</c:v>
                </c:pt>
                <c:pt idx="1">
                  <c:v>0.15000000000000011</c:v>
                </c:pt>
                <c:pt idx="2">
                  <c:v>0.19000000000000011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541312"/>
        <c:axId val="86011840"/>
      </c:barChart>
      <c:catAx>
        <c:axId val="465413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86011840"/>
        <c:crosses val="autoZero"/>
        <c:auto val="1"/>
        <c:lblAlgn val="ctr"/>
        <c:lblOffset val="100"/>
        <c:noMultiLvlLbl val="0"/>
      </c:catAx>
      <c:valAx>
        <c:axId val="860118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4654131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000">
                <a:latin typeface="Arial" pitchFamily="34" charset="0"/>
                <a:cs typeface="Arial" pitchFamily="34" charset="0"/>
              </a:defRPr>
            </a:pPr>
            <a:endParaRPr lang="ru-RU"/>
          </a:p>
        </c:txPr>
      </c:legendEntry>
      <c:layout/>
      <c:overlay val="0"/>
      <c:txPr>
        <a:bodyPr/>
        <a:lstStyle/>
        <a:p>
          <a:pPr>
            <a:defRPr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lt1"/>
    </a:solidFill>
    <a:ln w="38100" cap="flat" cmpd="sng" algn="ctr">
      <a:solidFill>
        <a:schemeClr val="accent4">
          <a:lumMod val="50000"/>
        </a:schemeClr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0.15356</cdr:x>
      <cdr:y>0.03544</cdr:y>
    </cdr:from>
    <cdr:to>
      <cdr:x>0.21262</cdr:x>
      <cdr:y>0.12403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36104" y="144016"/>
          <a:ext cx="360040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83</a:t>
          </a:r>
          <a:r>
            <a:rPr lang="ru-RU" sz="1400" b="1" dirty="0" smtClean="0"/>
            <a:t>%</a:t>
          </a:r>
          <a:endParaRPr lang="ru-RU" sz="1400" b="1" dirty="0"/>
        </a:p>
      </cdr:txBody>
    </cdr:sp>
  </cdr:relSizeAnchor>
  <cdr:relSizeAnchor xmlns:cdr="http://schemas.openxmlformats.org/drawingml/2006/chartDrawing">
    <cdr:from>
      <cdr:x>0.21262</cdr:x>
      <cdr:y>0.17719</cdr:y>
    </cdr:from>
    <cdr:to>
      <cdr:x>0.2835</cdr:x>
      <cdr:y>0.24806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6144" y="720080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66%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0.3051</cdr:x>
      <cdr:y>0.8</cdr:y>
    </cdr:from>
    <cdr:to>
      <cdr:x>0.37048</cdr:x>
      <cdr:y>0.85714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016224" y="4032448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2%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0.34869</cdr:x>
      <cdr:y>0.68571</cdr:y>
    </cdr:from>
    <cdr:to>
      <cdr:x>0.41407</cdr:x>
      <cdr:y>0.74286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304256" y="3456384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>
              <a:latin typeface="Arial" pitchFamily="34" charset="0"/>
              <a:cs typeface="Arial" pitchFamily="34" charset="0"/>
            </a:rPr>
            <a:t>1</a:t>
          </a:r>
          <a:r>
            <a:rPr lang="ru-RU" sz="2000" b="1" dirty="0" smtClean="0">
              <a:latin typeface="Arial" pitchFamily="34" charset="0"/>
              <a:cs typeface="Arial" pitchFamily="34" charset="0"/>
            </a:rPr>
            <a:t>5%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0.45403</cdr:x>
      <cdr:y>0.69446</cdr:y>
    </cdr:from>
    <cdr:to>
      <cdr:x>0.5303</cdr:x>
      <cdr:y>0.7516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000396" y="3500462"/>
          <a:ext cx="504019" cy="288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15%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0.50124</cdr:x>
      <cdr:y>0.64286</cdr:y>
    </cdr:from>
    <cdr:to>
      <cdr:x>0.57751</cdr:x>
      <cdr:y>0.7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312368" y="3240360"/>
          <a:ext cx="504056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19%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E6F28-3227-42D1-85FA-43CC27F4A563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F83A38-00F8-4194-9BAF-C7E3BC88F1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198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F83A38-00F8-4194-9BAF-C7E3BC88F15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081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6000"/>
            <a:duotone>
              <a:schemeClr val="bg2">
                <a:shade val="12000"/>
                <a:satMod val="240000"/>
              </a:schemeClr>
              <a:schemeClr val="bg2">
                <a:tint val="65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microsoft.com/office/2007/relationships/hdphoto" Target="../media/hdphoto3.wdp"/><Relationship Id="rId4" Type="http://schemas.openxmlformats.org/officeDocument/2006/relationships/image" Target="../media/image10.jpeg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роцесс 5"/>
          <p:cNvSpPr/>
          <p:nvPr/>
        </p:nvSpPr>
        <p:spPr>
          <a:xfrm>
            <a:off x="857224" y="1214422"/>
            <a:ext cx="7500990" cy="2714644"/>
          </a:xfrm>
          <a:prstGeom prst="flowChartProcess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«ДЕТСТВО ПОД УГРОЗОЙ</a:t>
            </a:r>
            <a:r>
              <a:rPr lang="en-US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ПОЛЬЗА И ВРЕД ДЕТСКИХ МУЛЬТФИЛЬМОВ»</a:t>
            </a:r>
          </a:p>
          <a:p>
            <a:pPr algn="ctr"/>
            <a:endParaRPr lang="ru-RU" sz="32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Исследовательская работа</a:t>
            </a:r>
            <a:endParaRPr lang="ru-RU" sz="32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3108" y="214290"/>
            <a:ext cx="5109156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Arial" pitchFamily="34" charset="0"/>
                <a:cs typeface="Arial" pitchFamily="34" charset="0"/>
              </a:rPr>
              <a:t>ПЕРВЫЕ ШАГИ В НАУКУ - 6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4357694"/>
            <a:ext cx="60721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Автор: Татаринова Алиса Петровна  </a:t>
            </a:r>
          </a:p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ученицы 4 «Б» класса МОУ «СОШ № 3»</a:t>
            </a:r>
          </a:p>
          <a:p>
            <a:pPr algn="r"/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Руководитель: Белозёрова Ирина Евгеньевна </a:t>
            </a:r>
          </a:p>
          <a:p>
            <a:pPr algn="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учитель начальных классов МОУ «СОШ № 3»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75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d21b54000d93e116f0e2e5574291123_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720" y="1214422"/>
            <a:ext cx="4218216" cy="2000264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 descr="5780e6e5cb148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3438" y="1071546"/>
            <a:ext cx="4143372" cy="2581862"/>
          </a:xfrm>
          <a:prstGeom prst="rect">
            <a:avLst/>
          </a:prstGeom>
        </p:spPr>
      </p:pic>
      <p:pic>
        <p:nvPicPr>
          <p:cNvPr id="4" name="Рисунок 3" descr="1280x720-cxX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14" y="4149080"/>
            <a:ext cx="3936996" cy="2214560"/>
          </a:xfrm>
          <a:prstGeom prst="rect">
            <a:avLst/>
          </a:prstGeom>
        </p:spPr>
      </p:pic>
      <p:pic>
        <p:nvPicPr>
          <p:cNvPr id="5" name="Рисунок 4" descr="smescharik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3" y="4375296"/>
            <a:ext cx="3366923" cy="17621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43042" y="3429000"/>
            <a:ext cx="1742442" cy="461665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Фиксики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3786190"/>
            <a:ext cx="1749197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Барбоскины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6286520"/>
            <a:ext cx="2250424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«Маша и медведь»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330" y="6363640"/>
            <a:ext cx="1694695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Смешарики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5027" y="279147"/>
            <a:ext cx="63419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Российские мультфильмы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13930377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83" y="834970"/>
            <a:ext cx="2316843" cy="2522021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" name="Рисунок 2" descr="prost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28670"/>
            <a:ext cx="4033834" cy="3050798"/>
          </a:xfrm>
          <a:prstGeom prst="rect">
            <a:avLst/>
          </a:prstGeom>
        </p:spPr>
      </p:pic>
      <p:pic>
        <p:nvPicPr>
          <p:cNvPr id="4" name="Рисунок 3" descr="24_12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3849621"/>
            <a:ext cx="3615574" cy="27098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43636" y="4071942"/>
            <a:ext cx="2131994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«Простоквашино»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8104" y="6125294"/>
            <a:ext cx="1333507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Карлсон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188640"/>
            <a:ext cx="6052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Советские мультфильмы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13299" y="3480289"/>
            <a:ext cx="1827744" cy="369332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«Крошка Енот»</a:t>
            </a:r>
            <a:endParaRPr lang="ru-RU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80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281" y="277456"/>
            <a:ext cx="5858434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39952" y="2996953"/>
            <a:ext cx="4790306" cy="3648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07454" y="285728"/>
            <a:ext cx="3536546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М/ф «Крошка Енот»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7290" y="5500702"/>
            <a:ext cx="2750305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М/ф «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Фиксики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02813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2844" y="130639"/>
            <a:ext cx="5077228" cy="3941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DSC02818.JPG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928933"/>
            <a:ext cx="5294360" cy="3750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214942" y="332656"/>
            <a:ext cx="3714776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М/ф «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Гравити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Фолз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142852"/>
            <a:ext cx="8715436" cy="25545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Отсутствие положительных персонажей среди главных героев. 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Неуважение к образу взрослых 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Одобрение зла. «Доброе зло» или добро в «упаковке» зла.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 Присутствие зомби, демонов, крови.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-Герои этого мультфильма искажают представление детей о строение человеческого тела, его пропорциях. Можно видеть выпуклые глаза. Огромные зубы, большая голова.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3143248"/>
            <a:ext cx="4893124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graviti_folz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1512" y="2071678"/>
            <a:ext cx="4392488" cy="3285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500694" y="5288340"/>
            <a:ext cx="2857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12 +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88641"/>
            <a:ext cx="7255049" cy="6669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93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5" y="332656"/>
            <a:ext cx="8280920" cy="6048672"/>
          </a:xfrm>
          <a:prstGeom prst="rect">
            <a:avLst/>
          </a:prstGeom>
          <a:ln w="1270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262"/>
          <a:stretch/>
        </p:blipFill>
        <p:spPr bwMode="auto">
          <a:xfrm>
            <a:off x="285720" y="214290"/>
            <a:ext cx="5631655" cy="2739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9796" y="692696"/>
            <a:ext cx="3702307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000503"/>
            <a:ext cx="6767514" cy="2662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29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83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-1997"/>
          <a:stretch/>
        </p:blipFill>
        <p:spPr>
          <a:xfrm>
            <a:off x="2786050" y="1571612"/>
            <a:ext cx="3528123" cy="3563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34084" y="182417"/>
            <a:ext cx="2599671" cy="110799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200" b="1" u="sng" dirty="0" smtClean="0">
                <a:latin typeface="Arial" pitchFamily="34" charset="0"/>
                <a:cs typeface="Arial" pitchFamily="34" charset="0"/>
              </a:rPr>
              <a:t>Отрицательные стороны негативных м/ф</a:t>
            </a:r>
            <a:endParaRPr lang="ru-RU" sz="22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9766" y="214290"/>
            <a:ext cx="2964234" cy="101566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Положительное стороны «правильных» м/ф</a:t>
            </a:r>
            <a:endParaRPr lang="ru-RU" sz="2000" b="1" u="sng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357298"/>
            <a:ext cx="2714644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Переизбыток агрессии и жестокости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71942"/>
            <a:ext cx="2714612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Негативно влияет на поведение и эмоциональное  состояние ребенка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22" y="5436160"/>
            <a:ext cx="265419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Притупление чувства страха, опасности,       смерти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109841"/>
            <a:ext cx="2714611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Неуважительное отношение к людям, к животным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52" y="3212976"/>
            <a:ext cx="270086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Нет четкой границы между добром и злом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8938" y="5112995"/>
            <a:ext cx="276506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Хорошее настроение,         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отдых ребенка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57950" y="1357298"/>
            <a:ext cx="278605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Развивает фантазию, логику,          мышление, творческие способности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02250" y="2710005"/>
            <a:ext cx="2741750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Формирует понятие о добре и зле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57950" y="3536141"/>
            <a:ext cx="278605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Учат размышлять, 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чувствовать,                  сопереживать,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радоваться победам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5429264"/>
            <a:ext cx="3231392" cy="9848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Психолог высшей категории                                 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Агеева Татьяна Анатольевна</a:t>
            </a:r>
            <a:endParaRPr lang="ru-RU" sz="2000" b="1" u="sng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2832.JPG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1736" y="1285860"/>
            <a:ext cx="3864427" cy="4204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71472" y="214290"/>
            <a:ext cx="7775847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Влияние мультфильмов на развитие речи</a:t>
            </a:r>
            <a:endParaRPr lang="ru-RU" sz="2800" b="1" u="sng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156" y="882865"/>
            <a:ext cx="2767894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u="sng" dirty="0" smtClean="0">
                <a:latin typeface="Arial" pitchFamily="34" charset="0"/>
                <a:cs typeface="Arial" pitchFamily="34" charset="0"/>
              </a:rPr>
              <a:t>Негативное влияние современных м/ф</a:t>
            </a:r>
            <a:endParaRPr lang="ru-RU" sz="20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857364"/>
            <a:ext cx="242886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Много междометий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500306"/>
            <a:ext cx="242886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Слова «паразиты»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214686"/>
            <a:ext cx="241480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Снижение культуры речи, лексики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214818"/>
            <a:ext cx="2428860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Негативный речевой опыт для детей младшего возрасти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6176" y="882865"/>
            <a:ext cx="2987824" cy="707886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Положительное влияние советских м/ф</a:t>
            </a:r>
            <a:endParaRPr lang="ru-RU" sz="2000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1857364"/>
            <a:ext cx="2714612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Соблюдены литературные нормы озвучивания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3071810"/>
            <a:ext cx="2699792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Речь в мультфильмах четкая, 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выразительная, </a:t>
            </a:r>
          </a:p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 быстрая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4209" y="4643446"/>
            <a:ext cx="2699791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Образец богатства русского языка </a:t>
            </a:r>
            <a:endParaRPr lang="ru-RU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35765" y="5629890"/>
            <a:ext cx="3864427" cy="98488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 Логопед                                                                         </a:t>
            </a:r>
            <a:r>
              <a:rPr lang="ru-RU" sz="2000" b="1" u="sng" dirty="0" smtClean="0">
                <a:solidFill>
                  <a:schemeClr val="accent4">
                    <a:lumMod val="50000"/>
                  </a:schemeClr>
                </a:solidFill>
              </a:rPr>
              <a:t>Федькина Юлия Александровна </a:t>
            </a:r>
            <a:endParaRPr lang="ru-RU" sz="2000" b="1" u="sng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357166"/>
            <a:ext cx="7518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Любишь ли ты смотреть мультфильмы</a:t>
            </a:r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146457256"/>
              </p:ext>
            </p:extLst>
          </p:nvPr>
        </p:nvGraphicFramePr>
        <p:xfrm>
          <a:off x="1285852" y="1142984"/>
          <a:ext cx="66083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752528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52333" y="476672"/>
            <a:ext cx="4048481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Офтальмолог</a:t>
            </a:r>
          </a:p>
          <a:p>
            <a:pPr algn="ctr"/>
            <a:r>
              <a:rPr lang="ru-RU" sz="2400" b="1" u="sng" dirty="0" err="1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Сизова</a:t>
            </a:r>
            <a:r>
              <a:rPr lang="ru-RU" sz="2400" b="1" u="sn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Анна Николаевна</a:t>
            </a:r>
            <a:endParaRPr lang="ru-RU" sz="2400" b="1" u="sng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3" y="2786058"/>
            <a:ext cx="5648587" cy="3857652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12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703" y="571480"/>
            <a:ext cx="8471831" cy="5643602"/>
          </a:xfrm>
          <a:prstGeom prst="rect">
            <a:avLst/>
          </a:prstGeom>
          <a:ln w="1270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146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357298"/>
            <a:ext cx="4714908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Задачи исследования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20" y="2071678"/>
            <a:ext cx="1584176" cy="64633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1.Изучить </a:t>
            </a:r>
            <a:r>
              <a:rPr lang="ru-RU" dirty="0">
                <a:latin typeface="Arial" pitchFamily="34" charset="0"/>
                <a:cs typeface="Arial" pitchFamily="34" charset="0"/>
              </a:rPr>
              <a:t>историю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ru-RU" dirty="0">
                <a:latin typeface="Arial" pitchFamily="34" charset="0"/>
                <a:cs typeface="Arial" pitchFamily="34" charset="0"/>
              </a:rPr>
              <a:t>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3506044"/>
            <a:ext cx="1843547" cy="646331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Arial" pitchFamily="34" charset="0"/>
                <a:cs typeface="Arial" pitchFamily="34" charset="0"/>
              </a:rPr>
              <a:t>2.Рассмотреть виды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м/ф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2928934"/>
            <a:ext cx="2088232" cy="120032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3.Провести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анкетирование,   опрос , 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интернет </a:t>
            </a:r>
            <a:r>
              <a:rPr lang="ru-RU" dirty="0">
                <a:latin typeface="Arial" pitchFamily="34" charset="0"/>
                <a:cs typeface="Arial" pitchFamily="34" charset="0"/>
              </a:rPr>
              <a:t>опрос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58054" y="1978960"/>
            <a:ext cx="2834929" cy="92333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4.Провести наблюдение за поведением детей при просмотре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м/ф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80699" y="3135451"/>
            <a:ext cx="3316242" cy="92333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5.Проанализировать программу двух детских телевизионных каналов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1142976" y="1785926"/>
            <a:ext cx="933590" cy="1864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763688" y="1975291"/>
            <a:ext cx="1089961" cy="138170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786182" y="2000240"/>
            <a:ext cx="0" cy="9389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00628" y="1928802"/>
            <a:ext cx="548659" cy="11781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643702" y="1785926"/>
            <a:ext cx="1166083" cy="15315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500298" y="4714884"/>
            <a:ext cx="4256614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u="sng" dirty="0" smtClean="0">
                <a:latin typeface="Arial" pitchFamily="34" charset="0"/>
                <a:cs typeface="Arial" pitchFamily="34" charset="0"/>
              </a:rPr>
              <a:t>Методы исследования</a:t>
            </a:r>
            <a:endParaRPr lang="ru-RU" sz="2800" b="1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528" y="5437396"/>
            <a:ext cx="1440160" cy="92333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Сбор и анализ литературы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878857" y="5806728"/>
            <a:ext cx="1789592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анкетирование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25203" y="5663709"/>
            <a:ext cx="1509324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наблюдения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13748" y="5490313"/>
            <a:ext cx="809837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опрос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63969" y="6340702"/>
            <a:ext cx="3682418" cy="369332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Консультация со специалистами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1357290" y="5143512"/>
            <a:ext cx="898671" cy="170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795988" y="5437396"/>
            <a:ext cx="319393" cy="33317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4355976" y="5392380"/>
            <a:ext cx="0" cy="64066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710173" y="5397912"/>
            <a:ext cx="557342" cy="13289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6437290" y="5341807"/>
            <a:ext cx="1476458" cy="1225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57158" y="214290"/>
            <a:ext cx="8572560" cy="95410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Гипотеза.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Предположим, что не все мультфильмы способствуют гармоничному развитию ребенка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87"/>
          <a:stretch/>
        </p:blipFill>
        <p:spPr>
          <a:xfrm>
            <a:off x="107504" y="188640"/>
            <a:ext cx="6237043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322126"/>
            <a:ext cx="4392488" cy="32943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14282" y="4437112"/>
            <a:ext cx="4357718" cy="181588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Лекция для родителей по теме 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«Польза и Вред мультфильмов»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88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496" y="214290"/>
            <a:ext cx="4896544" cy="3672408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663" y="3604536"/>
            <a:ext cx="4214842" cy="3029633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9" y="332656"/>
            <a:ext cx="3528392" cy="2952327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Стрелка влево 6"/>
          <p:cNvSpPr/>
          <p:nvPr/>
        </p:nvSpPr>
        <p:spPr>
          <a:xfrm>
            <a:off x="3635896" y="1861071"/>
            <a:ext cx="720080" cy="343793"/>
          </a:xfrm>
          <a:prstGeom prst="lef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81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242646"/>
            <a:ext cx="8424936" cy="6318702"/>
          </a:xfrm>
          <a:prstGeom prst="rect">
            <a:avLst/>
          </a:prstGeom>
          <a:ln w="1270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07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5" y="188640"/>
            <a:ext cx="4896544" cy="2763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7984" y="3998485"/>
            <a:ext cx="4368022" cy="2442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4088" y="188640"/>
            <a:ext cx="3148594" cy="2858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884791"/>
            <a:ext cx="3735447" cy="2556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119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500042"/>
            <a:ext cx="8408065" cy="5857916"/>
          </a:xfrm>
          <a:prstGeom prst="rect">
            <a:avLst/>
          </a:prstGeom>
          <a:ln w="38100" cap="sq">
            <a:solidFill>
              <a:schemeClr val="accent4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71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raviti_folz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158" y="428604"/>
            <a:ext cx="2708998" cy="1715777"/>
          </a:xfrm>
          <a:prstGeom prst="rect">
            <a:avLst/>
          </a:prstGeom>
          <a:ln w="127000" cap="sq">
            <a:solidFill>
              <a:srgbClr val="C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Рисунок 9" descr="tom_idzhery.jpe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283" y="738740"/>
            <a:ext cx="2446882" cy="1618690"/>
          </a:xfrm>
          <a:prstGeom prst="rect">
            <a:avLst/>
          </a:prstGeom>
        </p:spPr>
      </p:pic>
      <p:pic>
        <p:nvPicPr>
          <p:cNvPr id="11" name="Рисунок 10" descr="04966688-photo-phineas-ferb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482" y="642918"/>
            <a:ext cx="2500330" cy="2000264"/>
          </a:xfrm>
          <a:prstGeom prst="rect">
            <a:avLst/>
          </a:prstGeom>
        </p:spPr>
      </p:pic>
      <p:pic>
        <p:nvPicPr>
          <p:cNvPr id="12" name="Рисунок 11" descr="1393639_e3847a584cd0c0acf24c0dd2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540" y="2675347"/>
            <a:ext cx="2521626" cy="1888067"/>
          </a:xfrm>
          <a:prstGeom prst="rect">
            <a:avLst/>
          </a:prstGeom>
        </p:spPr>
      </p:pic>
      <p:pic>
        <p:nvPicPr>
          <p:cNvPr id="13" name="Рисунок 12" descr="c1ab4c57-50de-11e3-807a-000423c1865a-B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3306" y="2500306"/>
            <a:ext cx="2612990" cy="1865675"/>
          </a:xfrm>
          <a:prstGeom prst="rect">
            <a:avLst/>
          </a:prstGeom>
        </p:spPr>
      </p:pic>
      <p:pic>
        <p:nvPicPr>
          <p:cNvPr id="14" name="Рисунок 13" descr="maxresdefault (1)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9372" y="2864712"/>
            <a:ext cx="2357422" cy="1740865"/>
          </a:xfrm>
          <a:prstGeom prst="rect">
            <a:avLst/>
          </a:prstGeom>
        </p:spPr>
      </p:pic>
      <p:pic>
        <p:nvPicPr>
          <p:cNvPr id="15" name="Рисунок 14" descr="470237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2" y="4857760"/>
            <a:ext cx="2500330" cy="1827164"/>
          </a:xfrm>
          <a:prstGeom prst="rect">
            <a:avLst/>
          </a:prstGeom>
        </p:spPr>
      </p:pic>
      <p:pic>
        <p:nvPicPr>
          <p:cNvPr id="16" name="Рисунок 15" descr="1013591491.jpg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86116" y="4551148"/>
            <a:ext cx="2214578" cy="2306852"/>
          </a:xfrm>
          <a:prstGeom prst="rect">
            <a:avLst/>
          </a:prstGeom>
        </p:spPr>
      </p:pic>
      <p:pic>
        <p:nvPicPr>
          <p:cNvPr id="17" name="Рисунок 16" descr="Romy-Alexa-and-Nori-barbie-and-the-secret-door-E2-99-A5-37508699-1280-720.jpg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0760" y="5072074"/>
            <a:ext cx="2786050" cy="156715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7158" y="2071678"/>
            <a:ext cx="2432076" cy="461665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u="sng" dirty="0" smtClean="0">
                <a:solidFill>
                  <a:srgbClr val="C00000"/>
                </a:solidFill>
              </a:rPr>
              <a:t>«</a:t>
            </a:r>
            <a:r>
              <a:rPr lang="ru-RU" sz="2400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Гравити</a:t>
            </a:r>
            <a:r>
              <a:rPr lang="ru-RU" sz="24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u="sng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Фолз</a:t>
            </a:r>
            <a:r>
              <a:rPr lang="ru-RU" sz="2400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400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14744" y="1928802"/>
            <a:ext cx="1803314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«Том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Джери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57950" y="2214554"/>
            <a:ext cx="1935145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Фенис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Ферб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286256"/>
            <a:ext cx="1959447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«Свинка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Пеппи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3929066"/>
            <a:ext cx="1675459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«Монстр хай»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4286256"/>
            <a:ext cx="1510542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«Губка Боб»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6215082"/>
            <a:ext cx="1070486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Винкс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6116" y="6488668"/>
            <a:ext cx="2334293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Черепашки ниндзя»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15206" y="6215082"/>
            <a:ext cx="1109599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«Барби»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71868" y="0"/>
            <a:ext cx="5316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accent4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Иностранные мультфильмы</a:t>
            </a:r>
            <a:endParaRPr lang="ru-RU" sz="2800" b="1" u="sng" dirty="0">
              <a:solidFill>
                <a:schemeClr val="accent4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ysClr val="windowText" lastClr="000000"/>
      </a:dk1>
      <a:lt1>
        <a:srgbClr val="F2F2F2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834</TotalTime>
  <Words>415</Words>
  <Application>Microsoft Office PowerPoint</Application>
  <PresentationFormat>Экран (4:3)</PresentationFormat>
  <Paragraphs>92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Работа</dc:creator>
  <cp:lastModifiedBy>Наталья</cp:lastModifiedBy>
  <cp:revision>78</cp:revision>
  <dcterms:created xsi:type="dcterms:W3CDTF">2017-03-02T10:29:35Z</dcterms:created>
  <dcterms:modified xsi:type="dcterms:W3CDTF">2018-10-25T07:12:22Z</dcterms:modified>
</cp:coreProperties>
</file>