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301" r:id="rId3"/>
    <p:sldId id="299" r:id="rId4"/>
    <p:sldId id="269" r:id="rId5"/>
    <p:sldId id="300" r:id="rId6"/>
    <p:sldId id="28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3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467-2D4B-420D-B0DD-5CF12551F17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726F-1D8D-48CC-B702-21FF919EBF57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467-2D4B-420D-B0DD-5CF12551F17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726F-1D8D-48CC-B702-21FF919EB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467-2D4B-420D-B0DD-5CF12551F17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726F-1D8D-48CC-B702-21FF919EB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467-2D4B-420D-B0DD-5CF12551F17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726F-1D8D-48CC-B702-21FF919EB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467-2D4B-420D-B0DD-5CF12551F17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726F-1D8D-48CC-B702-21FF919EBF5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467-2D4B-420D-B0DD-5CF12551F17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726F-1D8D-48CC-B702-21FF919EB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467-2D4B-420D-B0DD-5CF12551F17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726F-1D8D-48CC-B702-21FF919EB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467-2D4B-420D-B0DD-5CF12551F17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726F-1D8D-48CC-B702-21FF919EB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467-2D4B-420D-B0DD-5CF12551F17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726F-1D8D-48CC-B702-21FF919EB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467-2D4B-420D-B0DD-5CF12551F17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726F-1D8D-48CC-B702-21FF919EBF57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E467-2D4B-420D-B0DD-5CF12551F17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726F-1D8D-48CC-B702-21FF919EBF57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A3CE467-2D4B-420D-B0DD-5CF12551F17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492726F-1D8D-48CC-B702-21FF919EBF5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writerstob.narod.ru/writers/nekrasov.ht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slide" Target="slide40.xml"/><Relationship Id="rId26" Type="http://schemas.openxmlformats.org/officeDocument/2006/relationships/slide" Target="slide16.xml"/><Relationship Id="rId3" Type="http://schemas.openxmlformats.org/officeDocument/2006/relationships/slide" Target="slide6.xml"/><Relationship Id="rId21" Type="http://schemas.openxmlformats.org/officeDocument/2006/relationships/slide" Target="slide27.xml"/><Relationship Id="rId34" Type="http://schemas.openxmlformats.org/officeDocument/2006/relationships/slide" Target="slide14.xml"/><Relationship Id="rId7" Type="http://schemas.openxmlformats.org/officeDocument/2006/relationships/slide" Target="slide7.xml"/><Relationship Id="rId12" Type="http://schemas.openxmlformats.org/officeDocument/2006/relationships/slide" Target="slide29.xml"/><Relationship Id="rId17" Type="http://schemas.openxmlformats.org/officeDocument/2006/relationships/slide" Target="slide17.xml"/><Relationship Id="rId25" Type="http://schemas.openxmlformats.org/officeDocument/2006/relationships/slide" Target="slide15.xml"/><Relationship Id="rId33" Type="http://schemas.openxmlformats.org/officeDocument/2006/relationships/slide" Target="slide37.xml"/><Relationship Id="rId2" Type="http://schemas.openxmlformats.org/officeDocument/2006/relationships/slide" Target="slide1.xml"/><Relationship Id="rId16" Type="http://schemas.openxmlformats.org/officeDocument/2006/relationships/slide" Target="slide12.xml"/><Relationship Id="rId20" Type="http://schemas.openxmlformats.org/officeDocument/2006/relationships/slide" Target="slide34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30.xml"/><Relationship Id="rId24" Type="http://schemas.openxmlformats.org/officeDocument/2006/relationships/slide" Target="slide22.xml"/><Relationship Id="rId32" Type="http://schemas.openxmlformats.org/officeDocument/2006/relationships/slide" Target="slide32.xml"/><Relationship Id="rId37" Type="http://schemas.openxmlformats.org/officeDocument/2006/relationships/slide" Target="slide19.xml"/><Relationship Id="rId5" Type="http://schemas.openxmlformats.org/officeDocument/2006/relationships/slide" Target="slide9.xml"/><Relationship Id="rId15" Type="http://schemas.openxmlformats.org/officeDocument/2006/relationships/slide" Target="slide18.xml"/><Relationship Id="rId23" Type="http://schemas.openxmlformats.org/officeDocument/2006/relationships/slide" Target="slide21.xml"/><Relationship Id="rId28" Type="http://schemas.openxmlformats.org/officeDocument/2006/relationships/slide" Target="slide39.xml"/><Relationship Id="rId36" Type="http://schemas.openxmlformats.org/officeDocument/2006/relationships/slide" Target="slide20.xml"/><Relationship Id="rId10" Type="http://schemas.openxmlformats.org/officeDocument/2006/relationships/slide" Target="slide35.xml"/><Relationship Id="rId19" Type="http://schemas.openxmlformats.org/officeDocument/2006/relationships/slide" Target="slide33.xml"/><Relationship Id="rId31" Type="http://schemas.openxmlformats.org/officeDocument/2006/relationships/slide" Target="slide31.xml"/><Relationship Id="rId4" Type="http://schemas.openxmlformats.org/officeDocument/2006/relationships/slide" Target="slide8.xml"/><Relationship Id="rId9" Type="http://schemas.openxmlformats.org/officeDocument/2006/relationships/slide" Target="slide36.xml"/><Relationship Id="rId14" Type="http://schemas.openxmlformats.org/officeDocument/2006/relationships/slide" Target="slide23.xml"/><Relationship Id="rId22" Type="http://schemas.openxmlformats.org/officeDocument/2006/relationships/slide" Target="slide28.xml"/><Relationship Id="rId27" Type="http://schemas.openxmlformats.org/officeDocument/2006/relationships/slide" Target="slide38.xml"/><Relationship Id="rId30" Type="http://schemas.openxmlformats.org/officeDocument/2006/relationships/slide" Target="slide25.xml"/><Relationship Id="rId35" Type="http://schemas.openxmlformats.org/officeDocument/2006/relationships/slide" Target="slide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look.com.ua/pic/201209/1024x600/look.com.ua-6302.jpg" TargetMode="External"/><Relationship Id="rId2" Type="http://schemas.openxmlformats.org/officeDocument/2006/relationships/hyperlink" Target="http://www.kartinkijane.ru/pic/201304/1920x1200/kartinkijane.ru-409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llscloud.net/uploads/cache/2034880074/colorful-maple-leaves-OZvN-1024x576-MM-90.jpg" TargetMode="External"/><Relationship Id="rId5" Type="http://schemas.openxmlformats.org/officeDocument/2006/relationships/hyperlink" Target="https://w-dog.ru/wallpapers/12/4/512752537152573.jpg" TargetMode="External"/><Relationship Id="rId4" Type="http://schemas.openxmlformats.org/officeDocument/2006/relationships/hyperlink" Target="https://zhukds14.edumsko.ru/uploads/3000/2320/section/142458/00.jpg?147360180422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latin typeface="+mj-lt"/>
              </a:rPr>
              <a:t>Интеллектуальная игра «Осенняя </a:t>
            </a:r>
            <a:r>
              <a:rPr lang="ru-RU" sz="3200" b="1" dirty="0" smtClean="0">
                <a:latin typeface="+mj-lt"/>
              </a:rPr>
              <a:t>мозаика»</a:t>
            </a:r>
          </a:p>
          <a:p>
            <a:pPr marL="0" indent="0">
              <a:buNone/>
            </a:pPr>
            <a:r>
              <a:rPr lang="ru-RU" sz="3200" b="1" u="sng" dirty="0" smtClean="0">
                <a:latin typeface="+mj-lt"/>
              </a:rPr>
              <a:t>Автор</a:t>
            </a:r>
            <a:r>
              <a:rPr lang="ru-RU" sz="3200" b="1" dirty="0">
                <a:latin typeface="+mj-lt"/>
              </a:rPr>
              <a:t>: Лазарева Ольга </a:t>
            </a:r>
            <a:r>
              <a:rPr lang="ru-RU" sz="3200" b="1" dirty="0" smtClean="0">
                <a:latin typeface="+mj-lt"/>
              </a:rPr>
              <a:t>Валерьевна</a:t>
            </a:r>
          </a:p>
          <a:p>
            <a:pPr marL="0" indent="0">
              <a:buNone/>
            </a:pPr>
            <a:r>
              <a:rPr lang="ru-RU" sz="3200" b="1" dirty="0"/>
              <a:t>«Учитель русского языка и литературы</a:t>
            </a:r>
            <a:r>
              <a:rPr lang="ru-RU" sz="3200" b="1" dirty="0" smtClean="0"/>
              <a:t>»</a:t>
            </a:r>
            <a:endParaRPr lang="ru-RU" sz="3200" b="1" dirty="0">
              <a:latin typeface="+mj-lt"/>
            </a:endParaRPr>
          </a:p>
          <a:p>
            <a:pPr marL="0" indent="0">
              <a:buNone/>
            </a:pPr>
            <a:r>
              <a:rPr lang="ru-RU" sz="3200" b="1" u="sng" dirty="0" smtClean="0">
                <a:latin typeface="+mj-lt"/>
              </a:rPr>
              <a:t>Место </a:t>
            </a:r>
            <a:r>
              <a:rPr lang="ru-RU" sz="3200" b="1" u="sng" dirty="0">
                <a:latin typeface="+mj-lt"/>
              </a:rPr>
              <a:t>работы</a:t>
            </a:r>
            <a:r>
              <a:rPr lang="ru-RU" sz="3200" b="1" dirty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ru-RU" sz="3200" b="1" dirty="0">
                <a:latin typeface="+mj-lt"/>
              </a:rPr>
              <a:t>  МОУ ИРМО «Хомутовская средняя общеобразовательная школа №2», Иркутская область, Иркутский </a:t>
            </a:r>
            <a:r>
              <a:rPr lang="ru-RU" sz="3200" b="1" dirty="0" smtClean="0">
                <a:latin typeface="+mj-lt"/>
              </a:rPr>
              <a:t>район,                  с. Хомутово.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6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Gvozdqova__O_V_Poleznye_sovety_na_oktjabrq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08984">
            <a:off x="5304258" y="3250587"/>
            <a:ext cx="3141039" cy="2921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428604"/>
            <a:ext cx="6072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Народная мудрость 50</a:t>
            </a:r>
            <a:endParaRPr lang="ru-RU" sz="3600" b="1" cap="none" spc="50" dirty="0">
              <a:ln w="11430"/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179512" y="1331929"/>
            <a:ext cx="8616231" cy="35372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По народному календарю отмечаются три встречи осени. Первая встреча – 2 августа - Илья Пророк.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Вторая – 21 сентября - Рождество Богородицы.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Третья – 26 сентября -  …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Дайте название третьей встречи.</a:t>
            </a:r>
            <a:endParaRPr lang="ru-RU" sz="3600" b="1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15206" y="5857892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5" y="4485019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  <a:t>Воздвиженье</a:t>
            </a:r>
            <a:endParaRPr lang="ru-RU"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7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pic_r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67105"/>
            <a:ext cx="5112568" cy="521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86319" y="53499"/>
            <a:ext cx="64294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Картины осени 10</a:t>
            </a:r>
            <a:endParaRPr lang="ru-RU" sz="36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29520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5913783"/>
            <a:ext cx="4979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«Золотая осень» 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И.Левитан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107505" y="699830"/>
            <a:ext cx="374441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228600" algn="just"/>
            <a:r>
              <a:rPr lang="ru-RU" sz="20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Эту картину Исаак Левитан написал в 1895г.</a:t>
            </a:r>
          </a:p>
          <a:p>
            <a:pPr indent="228600" algn="just"/>
            <a:endParaRPr lang="ru-RU" sz="2000" b="1" i="1" dirty="0" smtClean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 indent="228600" algn="just"/>
            <a:r>
              <a:rPr lang="ru-RU" sz="20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Её по праву можно назвать «энциклопедией</a:t>
            </a:r>
          </a:p>
          <a:p>
            <a:pPr indent="228600" algn="just"/>
            <a:r>
              <a:rPr lang="ru-RU" sz="20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р</a:t>
            </a:r>
            <a:r>
              <a:rPr lang="ru-RU" sz="20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усской осени».</a:t>
            </a:r>
          </a:p>
          <a:p>
            <a:pPr indent="228600" algn="just"/>
            <a:r>
              <a:rPr lang="ru-RU" sz="20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Она  заключает в себе образ торжественной, радостной в своём спокойствии осени.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02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58082" y="6072206"/>
            <a:ext cx="15001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86319" y="53499"/>
            <a:ext cx="64294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Картины осени </a:t>
            </a:r>
            <a:r>
              <a:rPr lang="ru-RU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36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36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370862" y="4365104"/>
            <a:ext cx="7543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228600" algn="just"/>
            <a:r>
              <a:rPr lang="en-US" sz="2400" b="1" i="1" dirty="0">
                <a:solidFill>
                  <a:srgbClr val="FFFF00"/>
                </a:solidFill>
                <a:cs typeface="Times New Roman" pitchFamily="18" charset="0"/>
              </a:rPr>
              <a:t>       </a:t>
            </a:r>
            <a:endParaRPr lang="en-US" sz="800" b="1" i="1" dirty="0">
              <a:solidFill>
                <a:srgbClr val="FFFF00"/>
              </a:solidFill>
              <a:cs typeface="Times New Roman" pitchFamily="18" charset="0"/>
            </a:endParaRPr>
          </a:p>
          <a:p>
            <a:pPr indent="228600" algn="just"/>
            <a:r>
              <a:rPr lang="en-US" sz="800" b="1" i="1" dirty="0">
                <a:solidFill>
                  <a:schemeClr val="bg2">
                    <a:lumMod val="20000"/>
                    <a:lumOff val="80000"/>
                  </a:schemeClr>
                </a:solidFill>
                <a:cs typeface="Times New Roman" pitchFamily="18" charset="0"/>
              </a:rPr>
              <a:t>                 </a:t>
            </a:r>
            <a:r>
              <a:rPr lang="ru-RU" sz="20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Октябрь  уж  наступил – уж  роща  </a:t>
            </a:r>
            <a:r>
              <a:rPr lang="ru-RU" sz="2000" b="1" i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отряхает</a:t>
            </a:r>
            <a:endParaRPr lang="ru-RU" sz="2000" b="1" i="1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indent="228600" algn="just"/>
            <a:r>
              <a:rPr lang="ru-RU" sz="20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       Последние  листы  с  нагих  своих  ветвей;</a:t>
            </a:r>
            <a:endParaRPr lang="ru-RU" sz="2000" b="1" i="1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indent="228600" algn="just"/>
            <a:r>
              <a:rPr lang="ru-RU" sz="20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       Дохнул  осенний  хлад – дорога  промерзает.</a:t>
            </a:r>
            <a:endParaRPr lang="ru-RU" sz="2000" b="1" i="1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indent="228600" algn="just"/>
            <a:r>
              <a:rPr lang="ru-RU" sz="20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       Журча  ещё  бежит  за  мельницу  ручей …</a:t>
            </a:r>
          </a:p>
          <a:p>
            <a:pPr indent="228600" algn="just"/>
            <a:r>
              <a:rPr lang="ru-RU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                     </a:t>
            </a:r>
            <a:r>
              <a:rPr lang="en-US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               </a:t>
            </a:r>
            <a:r>
              <a:rPr lang="ru-RU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                      </a:t>
            </a:r>
            <a:r>
              <a:rPr lang="en-US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        </a:t>
            </a:r>
            <a:endParaRPr lang="ru-RU" b="1" i="1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 indent="228600" algn="just"/>
            <a:r>
              <a:rPr lang="ru-RU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                                                                                А. С. Пушкин</a:t>
            </a:r>
            <a:endParaRPr lang="ru-RU" b="1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pic>
        <p:nvPicPr>
          <p:cNvPr id="7" name="Рисунок 3" descr="4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9830"/>
            <a:ext cx="5760640" cy="3953306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40152" y="1990291"/>
            <a:ext cx="33080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Левитан</a:t>
            </a:r>
          </a:p>
          <a:p>
            <a:r>
              <a:rPr lang="ru-RU" sz="3200" b="1" i="1" dirty="0" smtClean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«Осень</a:t>
            </a:r>
            <a:r>
              <a:rPr lang="ru-RU" sz="3200" b="1" i="1" dirty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. Мельница»</a:t>
            </a:r>
            <a:endParaRPr lang="ru-RU" sz="32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5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72396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86319" y="53499"/>
            <a:ext cx="64294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Картины осени 30</a:t>
            </a:r>
            <a:endParaRPr lang="ru-RU" sz="36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836712"/>
            <a:ext cx="53650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Сентябрь  холодный  бушевал,</a:t>
            </a:r>
            <a:endParaRPr lang="ru-RU" sz="2000" b="1" dirty="0">
              <a:latin typeface="Georgia" pitchFamily="18" charset="0"/>
            </a:endParaRPr>
          </a:p>
          <a:p>
            <a:pPr indent="228600"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С  деревьев  ржавый  лист  валился,</a:t>
            </a:r>
            <a:endParaRPr lang="ru-RU" sz="2000" b="1" dirty="0">
              <a:latin typeface="Georgia" pitchFamily="18" charset="0"/>
            </a:endParaRPr>
          </a:p>
          <a:p>
            <a:pPr indent="228600"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День  потухающий  дымился,</a:t>
            </a:r>
            <a:endParaRPr lang="ru-RU" sz="2000" b="1" dirty="0">
              <a:latin typeface="Georgia" pitchFamily="18" charset="0"/>
            </a:endParaRPr>
          </a:p>
          <a:p>
            <a:pPr indent="228600"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Сходила  ночь, туман  вставал.</a:t>
            </a:r>
            <a:endParaRPr lang="ru-RU" sz="2000" b="1" dirty="0">
              <a:latin typeface="Georgia" pitchFamily="18" charset="0"/>
            </a:endParaRPr>
          </a:p>
          <a:p>
            <a:pPr indent="228600"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  </a:t>
            </a:r>
            <a:endParaRPr lang="en-US" sz="2000" b="1" dirty="0">
              <a:latin typeface="Georgia" pitchFamily="18" charset="0"/>
              <a:cs typeface="Times New Roman" pitchFamily="18" charset="0"/>
            </a:endParaRPr>
          </a:p>
          <a:p>
            <a:pPr indent="228600"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И  всё  для  сердца  и  для  глаз</a:t>
            </a:r>
            <a:endParaRPr lang="ru-RU" sz="2000" b="1" dirty="0">
              <a:latin typeface="Georgia" pitchFamily="18" charset="0"/>
            </a:endParaRPr>
          </a:p>
          <a:p>
            <a:pPr indent="228600"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Так  было  холодно-бесцветно,</a:t>
            </a:r>
            <a:endParaRPr lang="ru-RU" sz="2000" b="1" dirty="0">
              <a:latin typeface="Georgia" pitchFamily="18" charset="0"/>
            </a:endParaRPr>
          </a:p>
          <a:p>
            <a:pPr indent="228600"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Так  было  грустно-безответно …</a:t>
            </a:r>
            <a:endParaRPr lang="ru-RU" sz="2000" b="1" dirty="0">
              <a:latin typeface="Georgia" pitchFamily="18" charset="0"/>
            </a:endParaRPr>
          </a:p>
          <a:p>
            <a:pPr indent="228600"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                         </a:t>
            </a:r>
            <a:endParaRPr lang="en-US" sz="2000" b="1" dirty="0">
              <a:latin typeface="Georgia" pitchFamily="18" charset="0"/>
              <a:cs typeface="Times New Roman" pitchFamily="18" charset="0"/>
            </a:endParaRPr>
          </a:p>
          <a:p>
            <a:pPr indent="228600"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           Ф. И. Тютчев  «Н. И. Кролю»</a:t>
            </a:r>
            <a:r>
              <a:rPr lang="ru-RU" sz="2000" b="1" dirty="0">
                <a:latin typeface="Times New Roman" charset="0"/>
                <a:cs typeface="Times New Roman" pitchFamily="18" charset="0"/>
              </a:rPr>
              <a:t>  </a:t>
            </a:r>
            <a:endParaRPr lang="ru-RU" sz="2000" b="1" dirty="0">
              <a:latin typeface="Times New Roman" charset="0"/>
            </a:endParaRPr>
          </a:p>
          <a:p>
            <a:pPr indent="228600"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charset="0"/>
            </a:endParaRPr>
          </a:p>
        </p:txBody>
      </p:sp>
      <p:pic>
        <p:nvPicPr>
          <p:cNvPr id="13" name="Picture 4" descr="071014133719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528392" cy="4824536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98886" y="5666590"/>
            <a:ext cx="525336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Левитан «Осенний  </a:t>
            </a:r>
            <a:r>
              <a:rPr lang="ru-RU" sz="28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день. </a:t>
            </a:r>
            <a:endParaRPr lang="ru-RU" sz="2800" b="1" i="1" dirty="0" smtClean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r>
              <a:rPr lang="ru-RU" sz="28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Сокольники</a:t>
            </a:r>
            <a:r>
              <a:rPr lang="ru-RU" sz="28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»</a:t>
            </a:r>
            <a:endParaRPr lang="ru-RU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7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00100" y="6143644"/>
            <a:ext cx="571504" cy="571504"/>
          </a:xfrm>
          <a:prstGeom prst="actionButtonHom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00959" y="6072206"/>
            <a:ext cx="16430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4" descr="Scan10001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5256584" cy="3672408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86319" y="53499"/>
            <a:ext cx="64294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Картины осени </a:t>
            </a:r>
            <a:r>
              <a:rPr lang="ru-RU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ru-RU" sz="36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36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395536" y="5104040"/>
            <a:ext cx="763284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228600" algn="just"/>
            <a:r>
              <a:rPr lang="en-US" b="1" i="1" dirty="0">
                <a:solidFill>
                  <a:srgbClr val="00823B"/>
                </a:solidFill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Лишь  кое – где  на  ветке  обнажённой</a:t>
            </a:r>
            <a:endParaRPr lang="ru-RU" sz="2400" b="1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indent="228600" algn="just"/>
            <a:r>
              <a:rPr lang="ru-RU" sz="24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 Трепещет  запоздалый  лист!</a:t>
            </a:r>
            <a:endParaRPr lang="ru-RU" sz="2400" b="1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indent="228600" algn="just"/>
            <a:r>
              <a:rPr lang="ru-RU" sz="20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                                        </a:t>
            </a:r>
            <a:r>
              <a:rPr lang="en-US" sz="20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    </a:t>
            </a:r>
            <a:r>
              <a:rPr lang="ru-RU" sz="20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А</a:t>
            </a:r>
            <a:r>
              <a:rPr lang="ru-RU" sz="20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. С. Пушкин</a:t>
            </a:r>
            <a:endParaRPr lang="ru-RU" sz="2000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2160" y="2715448"/>
            <a:ext cx="32758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Левитан</a:t>
            </a:r>
          </a:p>
          <a:p>
            <a:r>
              <a:rPr lang="ru-RU" sz="28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«Поздняя  </a:t>
            </a:r>
            <a:r>
              <a:rPr lang="ru-RU" sz="28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осень»</a:t>
            </a:r>
            <a:endParaRPr lang="ru-RU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7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00958" y="5929330"/>
            <a:ext cx="14010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86319" y="53499"/>
            <a:ext cx="64294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Картины осени </a:t>
            </a:r>
            <a:r>
              <a:rPr lang="ru-RU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ru-RU" sz="36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36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4" descr="Золотая Осень 1893 Полен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15" y="674430"/>
            <a:ext cx="5400600" cy="52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2478" y="6021663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В.Поленов</a:t>
            </a:r>
            <a:r>
              <a:rPr lang="ru-RU" sz="28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«Золотая осень»</a:t>
            </a:r>
            <a:endParaRPr lang="ru-RU" sz="28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-138402" y="2165795"/>
            <a:ext cx="4680518" cy="2246769"/>
          </a:xfrm>
          <a:prstGeom prst="rect">
            <a:avLst/>
          </a:prstGeom>
          <a:solidFill>
            <a:schemeClr val="accent6">
              <a:lumMod val="60000"/>
              <a:lumOff val="40000"/>
              <a:alpha val="1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indent="228600" algn="just"/>
            <a:r>
              <a:rPr lang="ru-RU" sz="20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Лес, точно </a:t>
            </a:r>
            <a:r>
              <a:rPr lang="ru-RU" sz="20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терем  </a:t>
            </a:r>
            <a:r>
              <a:rPr lang="ru-RU" sz="20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расписной,</a:t>
            </a:r>
            <a:endParaRPr lang="ru-RU" sz="2000" b="1" i="1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indent="228600" algn="just"/>
            <a:r>
              <a:rPr lang="ru-RU" sz="20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Лиловый, золотой, багряный,</a:t>
            </a:r>
            <a:endParaRPr lang="ru-RU" sz="2000" b="1" i="1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indent="228600" algn="just"/>
            <a:r>
              <a:rPr lang="ru-RU" sz="20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Весёлой, пёстрою  стеной</a:t>
            </a:r>
            <a:endParaRPr lang="ru-RU" sz="2000" b="1" i="1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indent="228600" algn="just"/>
            <a:r>
              <a:rPr lang="ru-RU" sz="20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Стоит </a:t>
            </a:r>
            <a:r>
              <a:rPr lang="ru-RU" sz="2000" b="1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надсветлою</a:t>
            </a:r>
            <a:r>
              <a:rPr lang="ru-RU" sz="20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  </a:t>
            </a:r>
            <a:r>
              <a:rPr lang="ru-RU" sz="20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поляной.                             </a:t>
            </a:r>
            <a:endParaRPr lang="ru-RU" sz="2000" b="1" i="1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indent="228600" algn="just"/>
            <a:r>
              <a:rPr lang="ru-RU" sz="20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Берёзы  жёлтою  резьбой</a:t>
            </a:r>
            <a:endParaRPr lang="ru-RU" sz="2000" b="1" i="1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indent="228600" algn="just"/>
            <a:r>
              <a:rPr lang="ru-RU" sz="20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Блестят  в  лазури  </a:t>
            </a:r>
            <a:r>
              <a:rPr lang="ru-RU" sz="20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голубой</a:t>
            </a:r>
            <a:r>
              <a:rPr lang="ru-RU" sz="20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sz="2000" b="1" i="1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indent="228600" algn="just"/>
            <a:r>
              <a:rPr lang="en-US" sz="20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Times New Roman" pitchFamily="18" charset="0"/>
              </a:rPr>
              <a:t>       </a:t>
            </a:r>
            <a:r>
              <a:rPr lang="ru-RU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И</a:t>
            </a:r>
            <a:r>
              <a:rPr lang="ru-RU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  <a:cs typeface="Times New Roman" pitchFamily="18" charset="0"/>
              </a:rPr>
              <a:t>. А. Бунин «Листопад»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0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72396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6319" y="53499"/>
            <a:ext cx="64294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Картины осени </a:t>
            </a:r>
            <a:r>
              <a:rPr lang="ru-RU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ru-RU" sz="36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36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4" descr="Золотая осе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14" y="599740"/>
            <a:ext cx="8326749" cy="540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643042" y="5903893"/>
            <a:ext cx="598004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/>
              <a:t>«Золотая осень. Слободка» </a:t>
            </a:r>
            <a:r>
              <a:rPr lang="ru-RU" sz="2800" b="1" dirty="0" err="1"/>
              <a:t>В.Поленов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7762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14290"/>
            <a:ext cx="58579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Пословицы 10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29520" y="6072206"/>
            <a:ext cx="15619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ответ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Picture 13" descr="i?id=35282534&amp;tov=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41728"/>
            <a:ext cx="2018460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0863" y="1987362"/>
            <a:ext cx="801754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4000" b="1" dirty="0" smtClean="0"/>
              <a:t>Сентябрь красное лето провожает, а ______ встречает. </a:t>
            </a:r>
            <a:endParaRPr lang="ru-RU" sz="4000" b="1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355356" y="4319698"/>
            <a:ext cx="41777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Осень золотую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7" descr="j04047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4666"/>
            <a:ext cx="21336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26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00958" y="5929330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2" descr="leaf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33" y="4415064"/>
            <a:ext cx="1420609" cy="151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042" y="2276872"/>
            <a:ext cx="8229600" cy="18002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400" b="1" dirty="0" smtClean="0"/>
              <a:t>Сентябрь пахнет яблоками, а октябрь _______.</a:t>
            </a:r>
            <a:endParaRPr lang="ru-RU" sz="4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214290"/>
            <a:ext cx="58579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Пословицы 20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6" descr="i?id=50839403&amp;tov=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4664"/>
            <a:ext cx="2449512" cy="16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355356" y="4319698"/>
            <a:ext cx="41777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капустой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6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86644" y="6000768"/>
            <a:ext cx="15619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ответ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000" b="1" dirty="0" smtClean="0"/>
              <a:t>В октябре до обеда осень, а после обеда ____.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188640"/>
            <a:ext cx="58579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Пословицы 30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228184" y="4319698"/>
            <a:ext cx="23048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зима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4" descr="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46" y="3030438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29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+mj-lt"/>
              </a:rPr>
              <a:t>Аннотация к работе:</a:t>
            </a:r>
          </a:p>
          <a:p>
            <a:pPr marL="0" indent="0">
              <a:buNone/>
            </a:pPr>
            <a:r>
              <a:rPr lang="ru-RU" sz="3200" b="1" dirty="0" smtClean="0">
                <a:latin typeface="+mj-lt"/>
              </a:rPr>
              <a:t>Интеллектуальная игра «Осенняя мозаика» составлена по типу телевизионной передачи «Своя игра» и предназначена для проведения во внеурочное время. Задания, представленные в игре, расширяют знания учащихся, развивают их и способствуют творческому развитию детей. Игру можно организовать как для команд, так и для </a:t>
            </a:r>
            <a:r>
              <a:rPr lang="ru-RU" sz="3200" b="1" smtClean="0">
                <a:latin typeface="+mj-lt"/>
              </a:rPr>
              <a:t>одиночного состязания.</a:t>
            </a:r>
            <a:endParaRPr lang="ru-RU" sz="3200" b="1" dirty="0" smtClean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85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58082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188640"/>
            <a:ext cx="58579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Пословицы 40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41559" y="1124744"/>
            <a:ext cx="8229600" cy="290892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 </a:t>
            </a:r>
            <a:r>
              <a:rPr lang="ru-RU" sz="4000" b="1" dirty="0" smtClean="0"/>
              <a:t>В ноябре зима с ______борется.</a:t>
            </a:r>
            <a:endParaRPr lang="ru-RU" sz="4000" b="1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228184" y="4319698"/>
            <a:ext cx="23048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осенью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6" descr="savrasov Весна 18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0"/>
          <a:stretch>
            <a:fillRect/>
          </a:stretch>
        </p:blipFill>
        <p:spPr bwMode="auto">
          <a:xfrm>
            <a:off x="179512" y="2328990"/>
            <a:ext cx="5306932" cy="398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94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00958" y="5857892"/>
            <a:ext cx="14010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188640"/>
            <a:ext cx="58579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Пословицы 50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41559" y="1124744"/>
            <a:ext cx="8229600" cy="290892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 </a:t>
            </a:r>
            <a:r>
              <a:rPr lang="ru-RU" sz="4000" b="1" dirty="0" smtClean="0"/>
              <a:t>Ноябрь - _____: то снег, то грязь, то грязь, то снег – ни колесу, ни полозу нет ходу.</a:t>
            </a:r>
            <a:endParaRPr lang="ru-RU" sz="4000" b="1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076056" y="4319698"/>
            <a:ext cx="38259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solidFill>
                  <a:schemeClr val="tx2">
                    <a:lumMod val="75000"/>
                  </a:schemeClr>
                </a:solidFill>
              </a:rPr>
              <a:t>бездорожник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8" descr="savrasov Вес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57" y="3068960"/>
            <a:ext cx="3949483" cy="29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04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86644" y="5929330"/>
            <a:ext cx="15619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ответ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188640"/>
            <a:ext cx="58579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Пословицы 60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51520" y="1124744"/>
            <a:ext cx="8419639" cy="290892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 </a:t>
            </a:r>
            <a:r>
              <a:rPr lang="ru-RU" sz="4000" b="1" dirty="0" smtClean="0"/>
              <a:t>Весна красна, да голодна, осень___.</a:t>
            </a:r>
            <a:endParaRPr lang="ru-RU" sz="4000" b="1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076056" y="4319698"/>
            <a:ext cx="382592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ождлива, да сытна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Рисунок 11" descr="priroda05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143248"/>
            <a:ext cx="4286280" cy="30718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Рисунок 4" descr="backgrounds_10005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01" y="1949993"/>
            <a:ext cx="19685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4" descr="backgrounds_10005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94" y="1900098"/>
            <a:ext cx="223004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58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928662" y="6143644"/>
            <a:ext cx="571504" cy="571504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72396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14290"/>
            <a:ext cx="7143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Поэзия осени 10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5" descr="12078_osennii_peizazh_6e7ca_5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6" y="1068841"/>
            <a:ext cx="2465388" cy="2790825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922176"/>
            <a:ext cx="54726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Славная осень! Здоровый, ядрёный</a:t>
            </a:r>
            <a:br>
              <a:rPr lang="ru-RU" sz="2400" b="1" dirty="0"/>
            </a:br>
            <a:r>
              <a:rPr lang="ru-RU" sz="2400" b="1" dirty="0"/>
              <a:t>Воздух усталые силы бодрит;</a:t>
            </a:r>
            <a:br>
              <a:rPr lang="ru-RU" sz="2400" b="1" dirty="0"/>
            </a:br>
            <a:r>
              <a:rPr lang="ru-RU" sz="2400" b="1" dirty="0"/>
              <a:t>Лёд неокрепший на речке студёной,</a:t>
            </a:r>
            <a:br>
              <a:rPr lang="ru-RU" sz="2400" b="1" dirty="0"/>
            </a:br>
            <a:r>
              <a:rPr lang="ru-RU" sz="2400" b="1" dirty="0"/>
              <a:t>Словно как тающий сахар лежит.</a:t>
            </a:r>
            <a:br>
              <a:rPr lang="ru-RU" sz="2400" b="1" dirty="0"/>
            </a:br>
            <a:r>
              <a:rPr lang="ru-RU" sz="2400" b="1" dirty="0"/>
              <a:t>Около леса, как в мягкой постели, </a:t>
            </a:r>
            <a:br>
              <a:rPr lang="ru-RU" sz="2400" b="1" dirty="0"/>
            </a:br>
            <a:r>
              <a:rPr lang="ru-RU" sz="2400" b="1" dirty="0"/>
              <a:t>Выспаться можно – покой и простор!</a:t>
            </a:r>
            <a:br>
              <a:rPr lang="ru-RU" sz="2400" b="1" dirty="0"/>
            </a:br>
            <a:r>
              <a:rPr lang="ru-RU" sz="2400" b="1" dirty="0"/>
              <a:t>Листья поблёкнуть ещё не успели,</a:t>
            </a:r>
            <a:br>
              <a:rPr lang="ru-RU" sz="2400" b="1" dirty="0"/>
            </a:br>
            <a:r>
              <a:rPr lang="ru-RU" sz="2400" b="1" dirty="0"/>
              <a:t>Жёлты и свежи, лежат, как ковёр.</a:t>
            </a:r>
            <a:br>
              <a:rPr lang="ru-RU" sz="2400" b="1" dirty="0"/>
            </a:br>
            <a:r>
              <a:rPr lang="ru-RU" sz="2400" b="1" dirty="0"/>
              <a:t>Славная осень! Морозные ночи,</a:t>
            </a:r>
            <a:br>
              <a:rPr lang="ru-RU" sz="2400" b="1" dirty="0"/>
            </a:br>
            <a:r>
              <a:rPr lang="ru-RU" sz="2400" b="1" dirty="0"/>
              <a:t>Ясные, тихие дни…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076056" y="4319698"/>
            <a:ext cx="38259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Н.А Некрасов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Picture 3" descr="File0214_">
            <a:hlinkClick r:id="rId4" tooltip="Николай Алексеевич Некрасов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919905"/>
            <a:ext cx="4141947" cy="5223739"/>
          </a:xfrm>
          <a:ln w="38100">
            <a:solidFill>
              <a:srgbClr val="9933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483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Pic_13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5655" y="908720"/>
            <a:ext cx="2463346" cy="3179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714348" y="6143644"/>
            <a:ext cx="571504" cy="57150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29520" y="5857892"/>
            <a:ext cx="13689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285728"/>
            <a:ext cx="59293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Поэзия осени 20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1754026"/>
            <a:ext cx="6768752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+mj-lt"/>
              </a:rPr>
              <a:t>И с каждой осенью я расцветаю вновь…</a:t>
            </a:r>
          </a:p>
          <a:p>
            <a:r>
              <a:rPr lang="ru-RU" sz="3200" b="1" i="1" dirty="0">
                <a:latin typeface="+mj-lt"/>
              </a:rPr>
              <a:t>Здоровью моему полезен русский холод…</a:t>
            </a:r>
          </a:p>
          <a:p>
            <a:endParaRPr lang="ru-RU" sz="2800" b="1" i="1" dirty="0">
              <a:latin typeface="+mj-lt"/>
            </a:endParaRPr>
          </a:p>
          <a:p>
            <a:r>
              <a:rPr lang="ru-RU" sz="2800" b="1" i="1" dirty="0">
                <a:latin typeface="+mj-lt"/>
              </a:rPr>
              <a:t>Дни поздней осени бранят обыкновенно,</a:t>
            </a:r>
          </a:p>
          <a:p>
            <a:r>
              <a:rPr lang="ru-RU" sz="2800" b="1" i="1" dirty="0">
                <a:latin typeface="+mj-lt"/>
              </a:rPr>
              <a:t>Но мне она мила, читатель дорогой.</a:t>
            </a:r>
            <a:endParaRPr lang="en-US" sz="2800" b="1" i="1" dirty="0">
              <a:latin typeface="+mj-lt"/>
            </a:endParaRPr>
          </a:p>
          <a:p>
            <a:r>
              <a:rPr lang="ru-RU" sz="2800" b="1" i="1" dirty="0">
                <a:latin typeface="+mj-lt"/>
              </a:rPr>
              <a:t>Красою тихою, блистающей смиренно.</a:t>
            </a:r>
          </a:p>
          <a:p>
            <a:r>
              <a:rPr lang="ru-RU" sz="2800" b="1" i="1" dirty="0">
                <a:latin typeface="+mj-lt"/>
              </a:rPr>
              <a:t>Из годовых времён я рад лишь ей одной.</a:t>
            </a:r>
          </a:p>
          <a:p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12" name="Picture 5" descr="ПУШК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993614"/>
            <a:ext cx="4147841" cy="50240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39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00958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225730"/>
            <a:ext cx="44834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Поэзия осени 30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1182013"/>
            <a:ext cx="4860032" cy="392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0" anchor="ctr">
            <a:spAutoFit/>
          </a:bodyPr>
          <a:lstStyle/>
          <a:p>
            <a:pPr algn="ctr"/>
            <a:r>
              <a:rPr lang="ru-RU" sz="2800" b="1" u="sng" dirty="0"/>
              <a:t>Осень</a:t>
            </a:r>
            <a:endParaRPr lang="ru-RU" sz="2800" b="1" i="1" dirty="0"/>
          </a:p>
          <a:p>
            <a:pPr algn="ctr"/>
            <a:r>
              <a:rPr lang="ru-RU" sz="2800" b="1" i="1" dirty="0"/>
              <a:t>Поспевает брусника,</a:t>
            </a:r>
          </a:p>
          <a:p>
            <a:pPr algn="ctr"/>
            <a:r>
              <a:rPr lang="ru-RU" sz="2800" b="1" dirty="0"/>
              <a:t> </a:t>
            </a:r>
            <a:r>
              <a:rPr lang="ru-RU" sz="2800" b="1" i="1" dirty="0"/>
              <a:t>Стали дни холоднее,</a:t>
            </a:r>
            <a:r>
              <a:rPr lang="ru-RU" sz="2800" b="1" dirty="0"/>
              <a:t> </a:t>
            </a:r>
          </a:p>
          <a:p>
            <a:pPr algn="ctr"/>
            <a:r>
              <a:rPr lang="ru-RU" sz="2800" b="1" i="1" dirty="0"/>
              <a:t>И от птичьего крика</a:t>
            </a:r>
            <a:r>
              <a:rPr lang="ru-RU" sz="2800" b="1" dirty="0"/>
              <a:t> </a:t>
            </a:r>
          </a:p>
          <a:p>
            <a:pPr algn="ctr"/>
            <a:r>
              <a:rPr lang="ru-RU" sz="2800" b="1" i="1" dirty="0"/>
              <a:t>В сердце только грустнее.</a:t>
            </a:r>
          </a:p>
          <a:p>
            <a:pPr algn="ctr"/>
            <a:r>
              <a:rPr lang="ru-RU" sz="2800" b="1" dirty="0"/>
              <a:t> </a:t>
            </a:r>
            <a:r>
              <a:rPr lang="ru-RU" sz="2800" b="1" i="1" dirty="0"/>
              <a:t>Стаи птиц улетают</a:t>
            </a:r>
          </a:p>
          <a:p>
            <a:pPr algn="ctr"/>
            <a:r>
              <a:rPr lang="ru-RU" sz="2800" b="1" dirty="0"/>
              <a:t> </a:t>
            </a:r>
            <a:r>
              <a:rPr lang="ru-RU" sz="2800" b="1" i="1" dirty="0"/>
              <a:t>Прочь, за синее море,</a:t>
            </a:r>
          </a:p>
          <a:p>
            <a:pPr algn="ctr"/>
            <a:r>
              <a:rPr lang="ru-RU" sz="2800" b="1" dirty="0"/>
              <a:t> </a:t>
            </a:r>
            <a:r>
              <a:rPr lang="ru-RU" sz="2800" b="1" i="1" dirty="0"/>
              <a:t>Все деревья блистают</a:t>
            </a:r>
            <a:r>
              <a:rPr lang="ru-RU" sz="2800" b="1" dirty="0"/>
              <a:t> </a:t>
            </a:r>
          </a:p>
          <a:p>
            <a:pPr algn="ctr"/>
            <a:r>
              <a:rPr lang="ru-RU" sz="2800" b="1" i="1" dirty="0"/>
              <a:t>В разноцветном </a:t>
            </a:r>
            <a:r>
              <a:rPr lang="ru-RU" sz="2800" b="1" i="1" dirty="0" smtClean="0"/>
              <a:t>уборе…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14460" y="5666590"/>
            <a:ext cx="54780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Константин Дмитриевич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Бальмонт </a:t>
            </a:r>
          </a:p>
        </p:txBody>
      </p:sp>
      <p:pic>
        <p:nvPicPr>
          <p:cNvPr id="12" name="Picture 6" descr="Цвета осе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496" y="971650"/>
            <a:ext cx="4248488" cy="483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savrasov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/>
          <a:stretch/>
        </p:blipFill>
        <p:spPr bwMode="auto">
          <a:xfrm>
            <a:off x="342972" y="922176"/>
            <a:ext cx="8579025" cy="522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785786" y="6143644"/>
            <a:ext cx="571504" cy="57150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29520" y="5929330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290"/>
            <a:ext cx="57150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Поэзия осени 40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922176"/>
            <a:ext cx="4716016" cy="4062651"/>
          </a:xfrm>
          <a:prstGeom prst="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Есть в осени первоначальной</a:t>
            </a:r>
            <a:b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Короткая, но дивная пора – </a:t>
            </a:r>
            <a:b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Весь день стоит как бы хрустальный</a:t>
            </a:r>
            <a:b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И лучезарны вечера…</a:t>
            </a:r>
            <a:b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Где бодрый серп гулял и падал колос,</a:t>
            </a:r>
            <a:b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Теперь уж пусто все – простор везде,-</a:t>
            </a:r>
            <a:b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Лишь паутины тонкий волос</a:t>
            </a:r>
            <a:b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Блестит на праздной борозде.</a:t>
            </a:r>
            <a:b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Пустеет воздух, птиц не слышно боле,</a:t>
            </a:r>
            <a:b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Но далеко еще до первых зимних бурь – </a:t>
            </a:r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 </a:t>
            </a:r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льется чистая и теплая лазурь</a:t>
            </a:r>
            <a:b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На отдыхающее поле.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19520" y="5867775"/>
            <a:ext cx="38259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Ф.И Тютчев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5" descr="Тютче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483" y="999868"/>
            <a:ext cx="3990080" cy="494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07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85786" y="6072206"/>
            <a:ext cx="571504" cy="57150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72396" y="6000768"/>
            <a:ext cx="13689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14290"/>
            <a:ext cx="63579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Поэзия осени 50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233944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Ласточки пропали,                                                                         </a:t>
            </a:r>
          </a:p>
          <a:p>
            <a:r>
              <a:rPr lang="ru-RU" sz="2400" b="1" dirty="0"/>
              <a:t>А вчера зарей	</a:t>
            </a:r>
            <a:endParaRPr lang="ru-RU" sz="2400" b="1" dirty="0" smtClean="0"/>
          </a:p>
          <a:p>
            <a:r>
              <a:rPr lang="ru-RU" sz="2400" b="1" dirty="0" smtClean="0"/>
              <a:t>Всё </a:t>
            </a:r>
            <a:r>
              <a:rPr lang="ru-RU" sz="2400" b="1" dirty="0"/>
              <a:t>грачи летали	</a:t>
            </a:r>
            <a:endParaRPr lang="ru-RU" sz="2400" b="1" dirty="0" smtClean="0"/>
          </a:p>
          <a:p>
            <a:r>
              <a:rPr lang="ru-RU" sz="2400" b="1" dirty="0" smtClean="0"/>
              <a:t>Да</a:t>
            </a:r>
            <a:r>
              <a:rPr lang="ru-RU" sz="2400" b="1" dirty="0"/>
              <a:t>, как сеть, мелькали	</a:t>
            </a:r>
            <a:r>
              <a:rPr lang="ru-RU" sz="2400" b="1" dirty="0" smtClean="0"/>
              <a:t>                                  Вот </a:t>
            </a:r>
            <a:r>
              <a:rPr lang="ru-RU" sz="2400" b="1" dirty="0"/>
              <a:t>над той горой</a:t>
            </a:r>
            <a:r>
              <a:rPr lang="ru-RU" sz="2400" b="1" dirty="0" smtClean="0"/>
              <a:t>.</a:t>
            </a:r>
          </a:p>
          <a:p>
            <a:endParaRPr lang="ru-RU" sz="2400" b="1" dirty="0"/>
          </a:p>
          <a:p>
            <a:r>
              <a:rPr lang="ru-RU" sz="2400" b="1" dirty="0" smtClean="0"/>
              <a:t>С </a:t>
            </a:r>
            <a:r>
              <a:rPr lang="ru-RU" sz="2400" b="1" dirty="0"/>
              <a:t>вечера всё спится, 	</a:t>
            </a:r>
            <a:r>
              <a:rPr lang="ru-RU" sz="2400" b="1" dirty="0" smtClean="0"/>
              <a:t>                                          На </a:t>
            </a:r>
            <a:r>
              <a:rPr lang="ru-RU" sz="2400" b="1" dirty="0"/>
              <a:t>дворе темно.	</a:t>
            </a:r>
            <a:r>
              <a:rPr lang="ru-RU" sz="2400" b="1" dirty="0" smtClean="0"/>
              <a:t>                                                         Лист </a:t>
            </a:r>
            <a:r>
              <a:rPr lang="ru-RU" sz="2400" b="1" dirty="0"/>
              <a:t>сухой валится,	</a:t>
            </a:r>
          </a:p>
          <a:p>
            <a:r>
              <a:rPr lang="ru-RU" sz="2400" b="1" dirty="0"/>
              <a:t>Ночью ветер злится</a:t>
            </a:r>
          </a:p>
          <a:p>
            <a:r>
              <a:rPr lang="ru-RU" sz="2400" b="1" dirty="0"/>
              <a:t>Да стучит в окно.</a:t>
            </a:r>
          </a:p>
        </p:txBody>
      </p:sp>
      <p:pic>
        <p:nvPicPr>
          <p:cNvPr id="11" name="Рисунок 10" descr="bir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1267" y="2081721"/>
            <a:ext cx="3781425" cy="2264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Фе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082326"/>
            <a:ext cx="403225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719520" y="5867775"/>
            <a:ext cx="38259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А.А Фет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500034" y="6143644"/>
            <a:ext cx="571504" cy="57150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00958" y="5929330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290"/>
            <a:ext cx="60007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Поэзия осени 60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23394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Топи да болота,</a:t>
            </a:r>
          </a:p>
          <a:p>
            <a:r>
              <a:rPr lang="ru-RU" sz="2400" b="1" dirty="0" smtClean="0"/>
              <a:t>Синий плат небес.</a:t>
            </a:r>
          </a:p>
          <a:p>
            <a:r>
              <a:rPr lang="ru-RU" sz="2400" b="1" dirty="0" smtClean="0"/>
              <a:t>Хвойной позолотой </a:t>
            </a:r>
          </a:p>
          <a:p>
            <a:r>
              <a:rPr lang="ru-RU" sz="2400" b="1" dirty="0" err="1" smtClean="0"/>
              <a:t>Взвенивает</a:t>
            </a:r>
            <a:r>
              <a:rPr lang="ru-RU" sz="2400" b="1" dirty="0" smtClean="0"/>
              <a:t> лес.</a:t>
            </a:r>
          </a:p>
          <a:p>
            <a:endParaRPr lang="ru-RU" sz="2400" b="1" dirty="0"/>
          </a:p>
          <a:p>
            <a:r>
              <a:rPr lang="ru-RU" sz="2400" b="1" dirty="0" smtClean="0"/>
              <a:t>Тенькает синица</a:t>
            </a:r>
          </a:p>
          <a:p>
            <a:r>
              <a:rPr lang="ru-RU" sz="2400" b="1" dirty="0" smtClean="0"/>
              <a:t>Меж лесных кудрей,</a:t>
            </a:r>
          </a:p>
          <a:p>
            <a:r>
              <a:rPr lang="ru-RU" sz="2400" b="1" dirty="0" smtClean="0"/>
              <a:t>Тёмным елям снится</a:t>
            </a:r>
          </a:p>
          <a:p>
            <a:r>
              <a:rPr lang="ru-RU" sz="2400" b="1" dirty="0" smtClean="0"/>
              <a:t>Гомон косарей…</a:t>
            </a:r>
          </a:p>
          <a:p>
            <a:endParaRPr lang="ru-RU" sz="2400" b="1" dirty="0"/>
          </a:p>
        </p:txBody>
      </p:sp>
      <p:pic>
        <p:nvPicPr>
          <p:cNvPr id="12" name="Содержимое 3" descr="2008-10-03 14-11-34_005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79157" y="1124744"/>
            <a:ext cx="5422825" cy="4392488"/>
          </a:xfrm>
        </p:spPr>
      </p:pic>
      <p:pic>
        <p:nvPicPr>
          <p:cNvPr id="13" name="Содержимое 3" descr="f_59283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889054"/>
            <a:ext cx="3423894" cy="4973393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719520" y="5867775"/>
            <a:ext cx="38259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Сергей Есенин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5572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Изобразительные средства 10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55576" y="1600201"/>
            <a:ext cx="7931224" cy="3052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/>
              <a:t>             …Скоро </a:t>
            </a:r>
            <a:r>
              <a:rPr lang="ru-RU" sz="4000" b="1" dirty="0"/>
              <a:t>осень проснётся -</a:t>
            </a:r>
          </a:p>
          <a:p>
            <a:pPr marL="0" indent="0">
              <a:buNone/>
            </a:pPr>
            <a:r>
              <a:rPr lang="ru-RU" sz="4000" b="1" dirty="0"/>
              <a:t>	</a:t>
            </a:r>
            <a:r>
              <a:rPr lang="ru-RU" sz="4000" b="1" dirty="0" smtClean="0"/>
              <a:t>      И </a:t>
            </a:r>
            <a:r>
              <a:rPr lang="ru-RU" sz="4000" b="1" dirty="0"/>
              <a:t>заплачет спросонья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445013" y="3212976"/>
            <a:ext cx="6383062" cy="2467732"/>
          </a:xfrm>
          <a:prstGeom prst="horizontalScroll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/>
              <a:t>Олицетворение</a:t>
            </a:r>
            <a:endParaRPr lang="ru-RU" sz="60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768" y="5929330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274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511" y="617261"/>
            <a:ext cx="8858808" cy="1008112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Интеллектуальная игра</a:t>
            </a:r>
            <a:endParaRPr lang="ru-RU" sz="5400" i="1" dirty="0">
              <a:solidFill>
                <a:schemeClr val="accent3">
                  <a:lumMod val="60000"/>
                  <a:lumOff val="4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941168"/>
            <a:ext cx="8231832" cy="1656184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4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5400" b="1" i="1" dirty="0" smtClean="0">
                <a:solidFill>
                  <a:srgbClr val="FFC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«ОСЕННЯЯ МОЗАИКА»</a:t>
            </a:r>
            <a:endParaRPr lang="ru-RU" sz="5400" b="1" i="1" dirty="0">
              <a:solidFill>
                <a:srgbClr val="FFC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Picture 20" descr="E:\9f7333afa73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0888">
            <a:off x="6273627" y="1848251"/>
            <a:ext cx="2535968" cy="3436577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3" descr="bfoto_ru_40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854650"/>
            <a:ext cx="3327648" cy="3168352"/>
          </a:xfrm>
          <a:prstGeom prst="rect">
            <a:avLst/>
          </a:prstGeom>
          <a:ln w="57150">
            <a:solidFill>
              <a:schemeClr val="bg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3" descr="8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563" y="1833194"/>
            <a:ext cx="2232248" cy="3168352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55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85728"/>
            <a:ext cx="58579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Изобразительные средства 20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894653" y="3566004"/>
            <a:ext cx="7211818" cy="2304870"/>
          </a:xfrm>
          <a:prstGeom prst="flowChartPunchedTape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/>
              <a:t>эпитеты</a:t>
            </a:r>
            <a:endParaRPr lang="ru-RU" sz="60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72330" y="5857892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95536" y="1600201"/>
            <a:ext cx="8291264" cy="247687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</a:t>
            </a:r>
            <a:r>
              <a:rPr lang="ru-RU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Есть </a:t>
            </a:r>
            <a:r>
              <a:rPr lang="ru-RU" sz="4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в осени первоначальной</a:t>
            </a:r>
            <a:br>
              <a:rPr lang="ru-RU" sz="4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  Короткая</a:t>
            </a:r>
            <a:r>
              <a:rPr lang="ru-RU" sz="4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но дивная пора </a:t>
            </a:r>
            <a:r>
              <a:rPr lang="ru-RU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…</a:t>
            </a:r>
            <a:r>
              <a:rPr lang="ru-RU" sz="4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 </a:t>
            </a:r>
            <a:br>
              <a:rPr lang="ru-RU" sz="4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1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14290"/>
            <a:ext cx="5572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Изобразительные средства 30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3568" y="1600201"/>
            <a:ext cx="8003232" cy="37010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sz="4000" dirty="0" smtClean="0"/>
              <a:t>В </a:t>
            </a:r>
            <a:r>
              <a:rPr lang="ru-RU" sz="4000" dirty="0"/>
              <a:t>жёлтых клёнах флигеля,</a:t>
            </a:r>
          </a:p>
          <a:p>
            <a:pPr marL="0" indent="0">
              <a:buNone/>
            </a:pPr>
            <a:r>
              <a:rPr lang="ru-RU" sz="4000" dirty="0" smtClean="0"/>
              <a:t>    Словно </a:t>
            </a:r>
            <a:r>
              <a:rPr lang="ru-RU" sz="4000" dirty="0"/>
              <a:t>в золочёных рамах.</a:t>
            </a:r>
          </a:p>
          <a:p>
            <a:pPr algn="ctr">
              <a:buNone/>
            </a:pPr>
            <a:r>
              <a:rPr lang="ru-RU" sz="4000" dirty="0" smtClean="0"/>
              <a:t> 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29520" y="5786454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894653" y="3566004"/>
            <a:ext cx="7211818" cy="2304870"/>
          </a:xfrm>
          <a:prstGeom prst="flowChartPunchedTape">
            <a:avLst/>
          </a:prstGeom>
          <a:solidFill>
            <a:schemeClr val="bg2">
              <a:lumMod val="60000"/>
              <a:lumOff val="40000"/>
              <a:alpha val="2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/>
              <a:t>сравнение</a:t>
            </a:r>
            <a:endParaRPr lang="ru-RU" sz="6000" b="1" i="1" dirty="0"/>
          </a:p>
        </p:txBody>
      </p:sp>
    </p:spTree>
    <p:extLst>
      <p:ext uri="{BB962C8B-B14F-4D97-AF65-F5344CB8AC3E}">
        <p14:creationId xmlns:p14="http://schemas.microsoft.com/office/powerpoint/2010/main" val="336283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57150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Изобразительные средства 40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3568" y="1600201"/>
            <a:ext cx="8003232" cy="31249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Горит костёр рябины красной</a:t>
            </a:r>
            <a:endParaRPr lang="ru-RU" sz="4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72330" y="5786454"/>
            <a:ext cx="1813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445013" y="3212976"/>
            <a:ext cx="6383062" cy="2467732"/>
          </a:xfrm>
          <a:prstGeom prst="horizontalScroll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/>
              <a:t>метафора</a:t>
            </a:r>
            <a:endParaRPr lang="ru-RU" sz="6000" b="1" i="1" dirty="0"/>
          </a:p>
        </p:txBody>
      </p:sp>
    </p:spTree>
    <p:extLst>
      <p:ext uri="{BB962C8B-B14F-4D97-AF65-F5344CB8AC3E}">
        <p14:creationId xmlns:p14="http://schemas.microsoft.com/office/powerpoint/2010/main" val="101281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42852"/>
            <a:ext cx="607223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Изобразительные средства 50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459199"/>
            <a:ext cx="7387184" cy="4411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    </a:t>
            </a:r>
            <a:r>
              <a:rPr lang="ru-RU" sz="4000" b="1" dirty="0"/>
              <a:t>Осенний лес…</a:t>
            </a:r>
          </a:p>
          <a:p>
            <a:pPr marL="0" indent="0">
              <a:buNone/>
            </a:pPr>
            <a:r>
              <a:rPr lang="ru-RU" sz="4000" b="1" dirty="0" smtClean="0"/>
              <a:t>     В </a:t>
            </a:r>
            <a:r>
              <a:rPr lang="ru-RU" sz="4000" b="1" dirty="0"/>
              <a:t>нём тень, и сон, и тишина.</a:t>
            </a:r>
          </a:p>
          <a:p>
            <a:pPr marL="0" indent="0">
              <a:buNone/>
            </a:pPr>
            <a:r>
              <a:rPr lang="ru-RU" sz="4000" b="1" dirty="0"/>
              <a:t> </a:t>
            </a:r>
            <a:r>
              <a:rPr lang="ru-RU" sz="4000" b="1" dirty="0" smtClean="0"/>
              <a:t>    Ни </a:t>
            </a:r>
            <a:r>
              <a:rPr lang="ru-RU" sz="4000" b="1" dirty="0"/>
              <a:t>белка, ни сова, ни дятел</a:t>
            </a:r>
          </a:p>
          <a:p>
            <a:pPr marL="0" indent="0">
              <a:buNone/>
            </a:pPr>
            <a:r>
              <a:rPr lang="ru-RU" sz="4000" b="1" dirty="0" smtClean="0"/>
              <a:t>     </a:t>
            </a:r>
            <a:r>
              <a:rPr lang="ru-RU" sz="4000" b="1" dirty="0"/>
              <a:t>Его не будят ото сна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58082" y="6000768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1835696" y="4328181"/>
            <a:ext cx="6747471" cy="2026530"/>
          </a:xfrm>
          <a:prstGeom prst="flowChartPunchedTape">
            <a:avLst/>
          </a:prstGeom>
          <a:solidFill>
            <a:schemeClr val="bg2">
              <a:lumMod val="60000"/>
              <a:lumOff val="40000"/>
              <a:alpha val="2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/>
              <a:t>р</a:t>
            </a:r>
            <a:r>
              <a:rPr lang="ru-RU" sz="4800" b="1" i="1" dirty="0" smtClean="0"/>
              <a:t>яды однородных членов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val="217766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70723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Изобразительные средства 60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Вот наступит октябрь – и покажутся вдруг журавли!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И разбудят меня, позовут журавлиные клики…</a:t>
            </a:r>
            <a:endParaRPr lang="ru-RU" sz="3600" b="1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29454" y="5857892"/>
            <a:ext cx="18165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1331640" y="4077072"/>
            <a:ext cx="6696744" cy="1766419"/>
          </a:xfrm>
          <a:prstGeom prst="doubleWave">
            <a:avLst>
              <a:gd name="adj1" fmla="val 6250"/>
              <a:gd name="adj2" fmla="val -1254"/>
            </a:avLst>
          </a:prstGeom>
          <a:solidFill>
            <a:schemeClr val="accent2">
              <a:lumMod val="60000"/>
              <a:lumOff val="40000"/>
              <a:alpha val="2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/>
              <a:t>в</a:t>
            </a:r>
            <a:r>
              <a:rPr lang="ru-RU" sz="4800" b="1" i="1" dirty="0" smtClean="0"/>
              <a:t>осклицание; инверсия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val="280367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29520" y="5857892"/>
            <a:ext cx="14651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ответ</a:t>
            </a:r>
            <a:endParaRPr lang="ru-RU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32117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4400" b="1" i="1" dirty="0" smtClean="0">
                <a:solidFill>
                  <a:schemeClr val="tx1">
                    <a:lumMod val="95000"/>
                  </a:schemeClr>
                </a:solidFill>
              </a:rPr>
              <a:t>«Повести Белкина» – первое законченное прозаическое произведение А.С Пушкина.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tx1">
                    <a:lumMod val="95000"/>
                  </a:schemeClr>
                </a:solidFill>
              </a:rPr>
              <a:t>Они созданы в знаменитую  осень 1830 года.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tx1">
                    <a:lumMod val="95000"/>
                  </a:schemeClr>
                </a:solidFill>
              </a:rPr>
              <a:t>Какое название получила эта осень?</a:t>
            </a:r>
            <a:endParaRPr lang="ru-RU" sz="4400" b="1" i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214290"/>
            <a:ext cx="70723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Всё про осень 10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77622780_Kopiya_63878288_PicsDesktop_net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940504"/>
            <a:ext cx="7746084" cy="5038322"/>
          </a:xfrm>
          <a:prstGeom prst="rect">
            <a:avLst/>
          </a:prstGeom>
        </p:spPr>
      </p:pic>
      <p:sp>
        <p:nvSpPr>
          <p:cNvPr id="11" name="Oval 5" descr="Pushkin_26"/>
          <p:cNvSpPr>
            <a:spLocks noChangeArrowheads="1"/>
          </p:cNvSpPr>
          <p:nvPr/>
        </p:nvSpPr>
        <p:spPr bwMode="auto">
          <a:xfrm>
            <a:off x="5353780" y="2348880"/>
            <a:ext cx="2808312" cy="3214884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49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rot="20921538">
            <a:off x="758329" y="1393317"/>
            <a:ext cx="4819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kern="10" dirty="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Болдинская </a:t>
            </a:r>
          </a:p>
          <a:p>
            <a:pPr algn="ctr"/>
            <a:r>
              <a:rPr lang="ru-RU" sz="5400" b="1" i="1" kern="10" dirty="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Осень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87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11" grpId="0" animBg="1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8" descr="1024-91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15074" y="5715016"/>
            <a:ext cx="27480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11828" y="119281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3200" b="1" dirty="0">
                <a:latin typeface="Monotype Corsiva" pitchFamily="66" charset="0"/>
              </a:rPr>
              <a:t>Унылая пора! очей очарованье!</a:t>
            </a:r>
            <a:br>
              <a:rPr lang="ru-RU" sz="3200" b="1" dirty="0">
                <a:latin typeface="Monotype Corsiva" pitchFamily="66" charset="0"/>
              </a:rPr>
            </a:br>
            <a:r>
              <a:rPr lang="ru-RU" sz="3200" b="1" dirty="0">
                <a:latin typeface="Monotype Corsiva" pitchFamily="66" charset="0"/>
              </a:rPr>
              <a:t>Приятна мне твоя прощальная краса —</a:t>
            </a:r>
            <a:br>
              <a:rPr lang="ru-RU" sz="3200" b="1" dirty="0">
                <a:latin typeface="Monotype Corsiva" pitchFamily="66" charset="0"/>
              </a:rPr>
            </a:br>
            <a:r>
              <a:rPr lang="ru-RU" sz="3200" b="1" dirty="0">
                <a:latin typeface="Monotype Corsiva" pitchFamily="66" charset="0"/>
              </a:rPr>
              <a:t>Люблю я пышное природы увяданье,</a:t>
            </a:r>
            <a:br>
              <a:rPr lang="ru-RU" sz="3200" b="1" dirty="0">
                <a:latin typeface="Monotype Corsiva" pitchFamily="66" charset="0"/>
              </a:rPr>
            </a:br>
            <a:r>
              <a:rPr lang="ru-RU" sz="3200" b="1" dirty="0">
                <a:latin typeface="Monotype Corsiva" pitchFamily="66" charset="0"/>
              </a:rPr>
              <a:t>В багрец и в золото одетые леса,</a:t>
            </a:r>
            <a:br>
              <a:rPr lang="ru-RU" sz="3200" b="1" dirty="0">
                <a:latin typeface="Monotype Corsiva" pitchFamily="66" charset="0"/>
              </a:rPr>
            </a:br>
            <a:r>
              <a:rPr lang="ru-RU" sz="3200" b="1" dirty="0">
                <a:latin typeface="Monotype Corsiva" pitchFamily="66" charset="0"/>
              </a:rPr>
              <a:t>В их сенях ветра шум и свежее дыханье,</a:t>
            </a:r>
            <a:br>
              <a:rPr lang="ru-RU" sz="3200" b="1" dirty="0">
                <a:latin typeface="Monotype Corsiva" pitchFamily="66" charset="0"/>
              </a:rPr>
            </a:br>
            <a:r>
              <a:rPr lang="ru-RU" sz="3200" b="1" dirty="0">
                <a:latin typeface="Monotype Corsiva" pitchFamily="66" charset="0"/>
              </a:rPr>
              <a:t>И мглой волнистою покрыты небеса,</a:t>
            </a:r>
            <a:br>
              <a:rPr lang="ru-RU" sz="3200" b="1" dirty="0">
                <a:latin typeface="Monotype Corsiva" pitchFamily="66" charset="0"/>
              </a:rPr>
            </a:br>
            <a:r>
              <a:rPr lang="ru-RU" sz="3200" b="1" dirty="0">
                <a:latin typeface="Monotype Corsiva" pitchFamily="66" charset="0"/>
              </a:rPr>
              <a:t>И редкий солнца луч, и первые морозы,</a:t>
            </a:r>
            <a:br>
              <a:rPr lang="ru-RU" sz="3200" b="1" dirty="0">
                <a:latin typeface="Monotype Corsiva" pitchFamily="66" charset="0"/>
              </a:rPr>
            </a:br>
            <a:r>
              <a:rPr lang="ru-RU" sz="3200" b="1" dirty="0">
                <a:latin typeface="Monotype Corsiva" pitchFamily="66" charset="0"/>
              </a:rPr>
              <a:t>И отдалённые седой зимы угрозы.</a:t>
            </a:r>
            <a:endParaRPr lang="en-US" sz="3200" b="1" dirty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/>
              <a:t>Из какого стихотворения А.С Пушкина приведен отрывок?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214290"/>
            <a:ext cx="70723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Всё про осень 20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719520" y="5867775"/>
            <a:ext cx="38259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«ОСЕНЬ»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7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72396" y="5929330"/>
            <a:ext cx="13474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ru-RU" sz="3200" b="1" i="1" dirty="0"/>
              <a:t>Мне летние просто невнятны улыбки, </a:t>
            </a:r>
            <a:br>
              <a:rPr lang="ru-RU" sz="3200" b="1" i="1" dirty="0"/>
            </a:br>
            <a:r>
              <a:rPr lang="ru-RU" sz="3200" b="1" i="1" dirty="0"/>
              <a:t>И тайны в зиме не найду, </a:t>
            </a:r>
            <a:br>
              <a:rPr lang="ru-RU" sz="3200" b="1" i="1" dirty="0"/>
            </a:br>
            <a:r>
              <a:rPr lang="ru-RU" sz="3200" b="1" i="1" dirty="0"/>
              <a:t>Но я наблюдала почти без ошибки </a:t>
            </a:r>
            <a:br>
              <a:rPr lang="ru-RU" sz="3200" b="1" i="1" dirty="0"/>
            </a:br>
            <a:r>
              <a:rPr lang="ru-RU" sz="3200" b="1" i="1" dirty="0"/>
              <a:t>Три осени в каждом году.</a:t>
            </a:r>
          </a:p>
          <a:p>
            <a:pPr marL="0" indent="0">
              <a:buNone/>
            </a:pPr>
            <a:r>
              <a:rPr lang="ru-RU" sz="2800" b="1" dirty="0" smtClean="0"/>
              <a:t>Это </a:t>
            </a:r>
            <a:r>
              <a:rPr lang="ru-RU" sz="2800" b="1" dirty="0"/>
              <a:t>отрывок из стихотворения Анны Андреевны Ахматовой – замечательной русской поэтессы. </a:t>
            </a:r>
            <a:r>
              <a:rPr lang="ru-RU" sz="2800" b="1" dirty="0" smtClean="0"/>
              <a:t>Как </a:t>
            </a:r>
            <a:r>
              <a:rPr lang="ru-RU" sz="2800" b="1" dirty="0"/>
              <a:t>вы думаете, какие три осени Анна Андреевна описала в своём стихотворении?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214290"/>
            <a:ext cx="70723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Всё про осень 30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6934" y="5498443"/>
            <a:ext cx="49653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Три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периода осени: ранняя, золотая,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поздняя</a:t>
            </a:r>
            <a:r>
              <a:rPr lang="ru-RU" i="1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84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29520" y="5929330"/>
            <a:ext cx="13474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600200"/>
            <a:ext cx="429339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200" b="1" dirty="0" smtClean="0"/>
              <a:t>Пришла без красок</a:t>
            </a:r>
          </a:p>
          <a:p>
            <a:pPr marL="0" indent="0">
              <a:buNone/>
            </a:pPr>
            <a:r>
              <a:rPr lang="ru-RU" sz="3200" b="1" dirty="0"/>
              <a:t> </a:t>
            </a:r>
            <a:r>
              <a:rPr lang="ru-RU" sz="3200" b="1" dirty="0" smtClean="0"/>
              <a:t>И без кисти</a:t>
            </a:r>
          </a:p>
          <a:p>
            <a:pPr marL="0" indent="0">
              <a:buNone/>
            </a:pPr>
            <a:r>
              <a:rPr lang="ru-RU" sz="3200" b="1" dirty="0"/>
              <a:t> </a:t>
            </a:r>
            <a:r>
              <a:rPr lang="ru-RU" sz="3200" b="1" dirty="0" smtClean="0"/>
              <a:t>И перекрасила все    листья.</a:t>
            </a:r>
          </a:p>
          <a:p>
            <a:pPr marL="0" indent="0">
              <a:buNone/>
            </a:pPr>
            <a:endParaRPr lang="ru-RU" sz="3200" b="1" dirty="0"/>
          </a:p>
          <a:p>
            <a:pPr marL="0" indent="0">
              <a:buNone/>
            </a:pPr>
            <a:r>
              <a:rPr lang="ru-RU" sz="3200" b="1" dirty="0" smtClean="0"/>
              <a:t>О чём идёт речь?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214290"/>
            <a:ext cx="70723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Всё про осень 40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i-main-pic" descr="Картинка 78 из 26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196752"/>
            <a:ext cx="4349020" cy="458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66934" y="5498443"/>
            <a:ext cx="4965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Об ОСЕНИ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6817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00958" y="5929330"/>
            <a:ext cx="13689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214290"/>
            <a:ext cx="70723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Всё про осень 50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400" b="1" dirty="0" smtClean="0"/>
              <a:t>Листья каких деревьев осенью    краснеют? </a:t>
            </a:r>
            <a:endParaRPr lang="ru-RU" sz="4400" b="1" dirty="0"/>
          </a:p>
        </p:txBody>
      </p:sp>
      <p:pic>
        <p:nvPicPr>
          <p:cNvPr id="11" name="Рисунок 10" descr="C:\Documents and Settings\Admin\Рабочий стол\article144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312368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707904" y="4941168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Осины, рябины, клёна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1271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381260"/>
              </p:ext>
            </p:extLst>
          </p:nvPr>
        </p:nvGraphicFramePr>
        <p:xfrm>
          <a:off x="251518" y="357166"/>
          <a:ext cx="8463883" cy="5376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8"/>
                <a:gridCol w="806135"/>
                <a:gridCol w="1070698"/>
                <a:gridCol w="1070698"/>
                <a:gridCol w="1070698"/>
                <a:gridCol w="1070698"/>
                <a:gridCol w="1070698"/>
              </a:tblGrid>
              <a:tr h="857256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  </a:t>
                      </a:r>
                      <a:r>
                        <a:rPr lang="ru-RU" sz="2400" b="1" i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ru-RU" sz="2400" b="1" i="1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Народная мудрость</a:t>
                      </a:r>
                      <a:endParaRPr lang="ru-RU" sz="2400" b="1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400" b="1" i="1" dirty="0" smtClean="0">
                          <a:solidFill>
                            <a:schemeClr val="bg1"/>
                          </a:solidFill>
                        </a:rPr>
                        <a:t>Картины </a:t>
                      </a:r>
                    </a:p>
                    <a:p>
                      <a:r>
                        <a:rPr lang="ru-RU" sz="2400" b="1" i="1" dirty="0" smtClean="0">
                          <a:solidFill>
                            <a:schemeClr val="bg1"/>
                          </a:solidFill>
                        </a:rPr>
                        <a:t> осени</a:t>
                      </a:r>
                      <a:endParaRPr lang="ru-RU" sz="24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chemeClr val="bg1"/>
                          </a:solidFill>
                        </a:rPr>
                        <a:t>Пословицы</a:t>
                      </a:r>
                      <a:endParaRPr lang="ru-RU" sz="24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1993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400" b="1" i="1" dirty="0" smtClean="0">
                          <a:solidFill>
                            <a:schemeClr val="bg1"/>
                          </a:solidFill>
                        </a:rPr>
                        <a:t>Поэзия    </a:t>
                      </a:r>
                    </a:p>
                    <a:p>
                      <a:r>
                        <a:rPr lang="ru-RU" sz="2400" b="1" i="1" dirty="0" smtClean="0">
                          <a:solidFill>
                            <a:schemeClr val="bg1"/>
                          </a:solidFill>
                        </a:rPr>
                        <a:t> осени</a:t>
                      </a:r>
                      <a:endParaRPr lang="ru-RU" sz="24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1993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bg1"/>
                          </a:solidFill>
                        </a:rPr>
                        <a:t> Изобразительные средства</a:t>
                      </a:r>
                      <a:endParaRPr lang="ru-RU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1183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bg1"/>
                          </a:solidFill>
                        </a:rPr>
                        <a:t>Все про осень</a:t>
                      </a:r>
                      <a:endParaRPr lang="ru-RU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643174" y="357166"/>
            <a:ext cx="914400" cy="8429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2" action="ppaction://hlinksldjump"/>
              </a:rPr>
              <a:t>10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643306" y="357166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3" action="ppaction://hlinksldjump"/>
              </a:rPr>
              <a:t>20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4714876" y="357166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4" action="ppaction://hlinksldjump"/>
              </a:rPr>
              <a:t>30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5715008" y="357166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5" action="ppaction://hlinksldjump"/>
              </a:rPr>
              <a:t>40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>
            <a:hlinkClick r:id="rId6" action="ppaction://hlinksldjump"/>
          </p:cNvPr>
          <p:cNvSpPr/>
          <p:nvPr/>
        </p:nvSpPr>
        <p:spPr>
          <a:xfrm>
            <a:off x="6715140" y="357166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6" action="ppaction://hlinksldjump"/>
              </a:rPr>
              <a:t>50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7786710" y="357166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7" action="ppaction://hlinksldjump"/>
              </a:rPr>
              <a:t>60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>
            <a:hlinkClick r:id="rId8" action="ppaction://hlinksldjump"/>
          </p:cNvPr>
          <p:cNvSpPr/>
          <p:nvPr/>
        </p:nvSpPr>
        <p:spPr>
          <a:xfrm>
            <a:off x="2643174" y="1214422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8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>
            <a:hlinkClick r:id="rId9" action="ppaction://hlinksldjump"/>
          </p:cNvPr>
          <p:cNvSpPr/>
          <p:nvPr/>
        </p:nvSpPr>
        <p:spPr>
          <a:xfrm>
            <a:off x="3643306" y="4714884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9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>
            <a:hlinkClick r:id="rId10" action="ppaction://hlinksldjump"/>
          </p:cNvPr>
          <p:cNvSpPr/>
          <p:nvPr/>
        </p:nvSpPr>
        <p:spPr>
          <a:xfrm>
            <a:off x="2643174" y="4714884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0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>
            <a:hlinkClick r:id="rId11" action="ppaction://hlinksldjump"/>
          </p:cNvPr>
          <p:cNvSpPr/>
          <p:nvPr/>
        </p:nvSpPr>
        <p:spPr>
          <a:xfrm>
            <a:off x="3643306" y="3786190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1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>
            <a:hlinkClick r:id="rId12" action="ppaction://hlinksldjump"/>
          </p:cNvPr>
          <p:cNvSpPr/>
          <p:nvPr/>
        </p:nvSpPr>
        <p:spPr>
          <a:xfrm>
            <a:off x="2643174" y="3786190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2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>
            <a:hlinkClick r:id="rId13" action="ppaction://hlinksldjump"/>
          </p:cNvPr>
          <p:cNvSpPr/>
          <p:nvPr/>
        </p:nvSpPr>
        <p:spPr>
          <a:xfrm>
            <a:off x="3643306" y="2857496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3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>
            <a:hlinkClick r:id="rId14" action="ppaction://hlinksldjump"/>
          </p:cNvPr>
          <p:cNvSpPr/>
          <p:nvPr/>
        </p:nvSpPr>
        <p:spPr>
          <a:xfrm>
            <a:off x="2643174" y="2857496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4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>
            <a:hlinkClick r:id="rId15" action="ppaction://hlinksldjump"/>
          </p:cNvPr>
          <p:cNvSpPr/>
          <p:nvPr/>
        </p:nvSpPr>
        <p:spPr>
          <a:xfrm>
            <a:off x="3643306" y="2071678"/>
            <a:ext cx="914400" cy="785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5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>
            <a:hlinkClick r:id="rId16" action="ppaction://hlinksldjump"/>
          </p:cNvPr>
          <p:cNvSpPr/>
          <p:nvPr/>
        </p:nvSpPr>
        <p:spPr>
          <a:xfrm>
            <a:off x="3643306" y="1214422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6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>
            <a:hlinkClick r:id="rId17" action="ppaction://hlinksldjump"/>
          </p:cNvPr>
          <p:cNvSpPr/>
          <p:nvPr/>
        </p:nvSpPr>
        <p:spPr>
          <a:xfrm>
            <a:off x="2643174" y="2071678"/>
            <a:ext cx="914400" cy="785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7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>
            <a:hlinkClick r:id="rId18" action="ppaction://hlinksldjump"/>
          </p:cNvPr>
          <p:cNvSpPr/>
          <p:nvPr/>
        </p:nvSpPr>
        <p:spPr>
          <a:xfrm>
            <a:off x="7786710" y="4714884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8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>
            <a:hlinkClick r:id="rId19" action="ppaction://hlinksldjump"/>
          </p:cNvPr>
          <p:cNvSpPr/>
          <p:nvPr/>
        </p:nvSpPr>
        <p:spPr>
          <a:xfrm>
            <a:off x="6786578" y="3786190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9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4" name="Скругленный прямоугольник 23">
            <a:hlinkClick r:id="rId20" action="ppaction://hlinksldjump"/>
          </p:cNvPr>
          <p:cNvSpPr/>
          <p:nvPr/>
        </p:nvSpPr>
        <p:spPr>
          <a:xfrm>
            <a:off x="7786710" y="3786190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0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24">
            <a:hlinkClick r:id="rId21" action="ppaction://hlinksldjump"/>
          </p:cNvPr>
          <p:cNvSpPr/>
          <p:nvPr/>
        </p:nvSpPr>
        <p:spPr>
          <a:xfrm>
            <a:off x="6786578" y="2928934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1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>
            <a:hlinkClick r:id="rId22" action="ppaction://hlinksldjump"/>
          </p:cNvPr>
          <p:cNvSpPr/>
          <p:nvPr/>
        </p:nvSpPr>
        <p:spPr>
          <a:xfrm>
            <a:off x="7786710" y="2928934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2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>
            <a:hlinkClick r:id="rId23" action="ppaction://hlinksldjump"/>
          </p:cNvPr>
          <p:cNvSpPr/>
          <p:nvPr/>
        </p:nvSpPr>
        <p:spPr>
          <a:xfrm>
            <a:off x="6786578" y="2071678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3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>
            <a:hlinkClick r:id="rId24" action="ppaction://hlinksldjump"/>
          </p:cNvPr>
          <p:cNvSpPr/>
          <p:nvPr/>
        </p:nvSpPr>
        <p:spPr>
          <a:xfrm>
            <a:off x="7786710" y="2071678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4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>
            <a:hlinkClick r:id="rId25" action="ppaction://hlinksldjump"/>
          </p:cNvPr>
          <p:cNvSpPr/>
          <p:nvPr/>
        </p:nvSpPr>
        <p:spPr>
          <a:xfrm>
            <a:off x="6786578" y="1200128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5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0" name="Скругленный прямоугольник 29">
            <a:hlinkClick r:id="rId26" action="ppaction://hlinksldjump"/>
          </p:cNvPr>
          <p:cNvSpPr/>
          <p:nvPr/>
        </p:nvSpPr>
        <p:spPr>
          <a:xfrm>
            <a:off x="7786710" y="1214422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6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>
            <a:hlinkClick r:id="rId27" action="ppaction://hlinksldjump"/>
          </p:cNvPr>
          <p:cNvSpPr/>
          <p:nvPr/>
        </p:nvSpPr>
        <p:spPr>
          <a:xfrm>
            <a:off x="5715008" y="4714884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7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6" name="Скругленный прямоугольник 35">
            <a:hlinkClick r:id="rId28" action="ppaction://hlinksldjump"/>
          </p:cNvPr>
          <p:cNvSpPr/>
          <p:nvPr/>
        </p:nvSpPr>
        <p:spPr>
          <a:xfrm>
            <a:off x="6786578" y="4714884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8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7" name="Скругленный прямоугольник 36">
            <a:hlinkClick r:id="rId29" action="ppaction://hlinksldjump"/>
          </p:cNvPr>
          <p:cNvSpPr/>
          <p:nvPr/>
        </p:nvSpPr>
        <p:spPr>
          <a:xfrm>
            <a:off x="5715008" y="2857496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9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8" name="Скругленный прямоугольник 37">
            <a:hlinkClick r:id="rId30" action="ppaction://hlinksldjump"/>
          </p:cNvPr>
          <p:cNvSpPr/>
          <p:nvPr/>
        </p:nvSpPr>
        <p:spPr>
          <a:xfrm>
            <a:off x="4714876" y="2857496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0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9" name="Скругленный прямоугольник 38">
            <a:hlinkClick r:id="rId31" action="ppaction://hlinksldjump"/>
          </p:cNvPr>
          <p:cNvSpPr/>
          <p:nvPr/>
        </p:nvSpPr>
        <p:spPr>
          <a:xfrm>
            <a:off x="4714876" y="3786190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1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>
            <a:hlinkClick r:id="rId32" action="ppaction://hlinksldjump"/>
          </p:cNvPr>
          <p:cNvSpPr/>
          <p:nvPr/>
        </p:nvSpPr>
        <p:spPr>
          <a:xfrm>
            <a:off x="5715008" y="3767416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2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1" name="Скругленный прямоугольник 40">
            <a:hlinkClick r:id="rId33" action="ppaction://hlinksldjump"/>
          </p:cNvPr>
          <p:cNvSpPr/>
          <p:nvPr/>
        </p:nvSpPr>
        <p:spPr>
          <a:xfrm>
            <a:off x="4714876" y="4714884"/>
            <a:ext cx="914400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3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2" name="Скругленный прямоугольник 41">
            <a:hlinkClick r:id="rId34" action="ppaction://hlinksldjump"/>
          </p:cNvPr>
          <p:cNvSpPr/>
          <p:nvPr/>
        </p:nvSpPr>
        <p:spPr>
          <a:xfrm>
            <a:off x="5715008" y="1214422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4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3" name="Скругленный прямоугольник 42">
            <a:hlinkClick r:id="rId35" action="ppaction://hlinksldjump"/>
          </p:cNvPr>
          <p:cNvSpPr/>
          <p:nvPr/>
        </p:nvSpPr>
        <p:spPr>
          <a:xfrm>
            <a:off x="4714876" y="1214422"/>
            <a:ext cx="914400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5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4" name="Скругленный прямоугольник 43">
            <a:hlinkClick r:id="rId36" action="ppaction://hlinksldjump"/>
          </p:cNvPr>
          <p:cNvSpPr/>
          <p:nvPr/>
        </p:nvSpPr>
        <p:spPr>
          <a:xfrm>
            <a:off x="5715008" y="2071678"/>
            <a:ext cx="914400" cy="785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6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5" name="Скругленный прямоугольник 44">
            <a:hlinkClick r:id="rId37" action="ppaction://hlinksldjump"/>
          </p:cNvPr>
          <p:cNvSpPr/>
          <p:nvPr/>
        </p:nvSpPr>
        <p:spPr>
          <a:xfrm>
            <a:off x="4714876" y="2071678"/>
            <a:ext cx="914400" cy="785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7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5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29520" y="5857892"/>
            <a:ext cx="13689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571504" cy="57150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214290"/>
            <a:ext cx="70723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Всё про осень 60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i-main-pic" descr="Картинка 55 из 263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3333750" cy="4495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1"/>
          <p:cNvSpPr txBox="1">
            <a:spLocks/>
          </p:cNvSpPr>
          <p:nvPr/>
        </p:nvSpPr>
        <p:spPr>
          <a:xfrm>
            <a:off x="428596" y="1600200"/>
            <a:ext cx="45754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400" b="1" dirty="0" smtClean="0"/>
              <a:t>Какой цвет является символом осени? </a:t>
            </a:r>
            <a:endParaRPr lang="ru-RU" sz="4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886108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жёлтый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3328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>
                <a:solidFill>
                  <a:schemeClr val="tx1"/>
                </a:solidFill>
                <a:hlinkClick r:id="rId2"/>
              </a:rPr>
              <a:t>http://www.kartinkijane.ru/pic/201304/1920x1200/kartinkijane.ru-4092.jpg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u="sng" dirty="0">
                <a:solidFill>
                  <a:schemeClr val="tx1"/>
                </a:solidFill>
                <a:hlinkClick r:id="rId3"/>
              </a:rPr>
              <a:t>https://look.com.ua/pic/201209/1024x600/look.com.ua-6302.jpg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u="sng" dirty="0">
                <a:solidFill>
                  <a:schemeClr val="tx1"/>
                </a:solidFill>
                <a:hlinkClick r:id="rId4"/>
              </a:rPr>
              <a:t>https://zhukds14.edumsko.ru/uploads/3000/2320/section/142458/00.jpg?1473601804226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u="sng" dirty="0">
                <a:solidFill>
                  <a:schemeClr val="tx1"/>
                </a:solidFill>
                <a:hlinkClick r:id="rId5"/>
              </a:rPr>
              <a:t>https://w-dog.ru/wallpapers/12/4/512752537152573.jpg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u="sng" dirty="0">
                <a:solidFill>
                  <a:schemeClr val="tx1"/>
                </a:solidFill>
                <a:hlinkClick r:id="rId6"/>
              </a:rPr>
              <a:t>https://wallscloud.net/uploads/cache/2034880074/colorful-maple-leaves-OZvN-1024x576-MM-90.jpg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u="sng" dirty="0">
                <a:solidFill>
                  <a:schemeClr val="tx1"/>
                </a:solidFill>
                <a:hlinkClick r:id="rId5"/>
              </a:rPr>
              <a:t>https://w-dog.ru/wallpapers/12/4/512752537152573.jpg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514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14290"/>
            <a:ext cx="72152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Народная мудрость 10</a:t>
            </a:r>
            <a:endParaRPr lang="ru-RU" sz="3600" b="1" cap="none" spc="50" dirty="0">
              <a:ln w="11430"/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92919" y="1412776"/>
            <a:ext cx="8229600" cy="22322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/>
              <a:t>Как в народном календаре называют октябрь?</a:t>
            </a:r>
            <a:endParaRPr lang="ru-RU" sz="4400" b="1" i="1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29520" y="5929330"/>
            <a:ext cx="14010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3851920" y="3573016"/>
            <a:ext cx="4680520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</a:rPr>
              <a:t>ЛИСТОПАД, ГРЯЗНИК</a:t>
            </a:r>
            <a:endParaRPr lang="ru-RU" sz="5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 descr="wallpaper_1280x1024_009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065313"/>
            <a:ext cx="3571880" cy="28575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68877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685" y="836712"/>
            <a:ext cx="7572428" cy="3825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00100" y="214290"/>
            <a:ext cx="72152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Народная мудрость </a:t>
            </a:r>
            <a:r>
              <a:rPr lang="ru-RU" sz="3600" b="1" spc="50" dirty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3600" b="1" spc="50" dirty="0" smtClean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3600" b="1" cap="none" spc="50" dirty="0">
              <a:ln w="11430"/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4869160"/>
            <a:ext cx="8557250" cy="12744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400" b="1" i="1" dirty="0"/>
              <a:t>Лист хотя и пожелтел, но отпадает слабо </a:t>
            </a:r>
          </a:p>
          <a:p>
            <a:pPr marL="0" indent="0">
              <a:buNone/>
            </a:pPr>
            <a:r>
              <a:rPr lang="ru-RU" sz="4400" b="1" i="1" dirty="0"/>
              <a:t>   </a:t>
            </a:r>
            <a:r>
              <a:rPr lang="ru-RU" sz="4400" b="1" i="1" dirty="0">
                <a:solidFill>
                  <a:schemeClr val="tx2">
                    <a:lumMod val="90000"/>
                  </a:schemeClr>
                </a:solidFill>
              </a:rPr>
              <a:t>Что предсказывает эта примета?</a:t>
            </a:r>
            <a:endParaRPr lang="ru-RU" sz="4400" b="1" dirty="0">
              <a:solidFill>
                <a:schemeClr val="tx2">
                  <a:lumMod val="90000"/>
                </a:schemeClr>
              </a:solidFill>
            </a:endParaRPr>
          </a:p>
          <a:p>
            <a:pPr algn="ctr">
              <a:buNone/>
            </a:pPr>
            <a:endParaRPr lang="ru-RU" sz="4400" b="1" i="1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29520" y="5929330"/>
            <a:ext cx="14010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2051720" y="5929330"/>
            <a:ext cx="6480720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400" b="1" i="1" dirty="0">
                <a:solidFill>
                  <a:schemeClr val="accent1">
                    <a:lumMod val="75000"/>
                  </a:schemeClr>
                </a:solidFill>
              </a:rPr>
              <a:t>Морозы наступят не скоро.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8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214290"/>
            <a:ext cx="63579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Народная мудрость 60</a:t>
            </a:r>
            <a:endParaRPr lang="ru-RU" sz="3600" b="1" cap="none" spc="50" dirty="0">
              <a:ln w="11430"/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762758" y="860621"/>
            <a:ext cx="4076442" cy="53512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/>
              <a:t>Если осенью листья березы начнут желтеть с верхушки, то будущая весна будет </a:t>
            </a:r>
            <a:r>
              <a:rPr lang="ru-RU" sz="3600" b="1" dirty="0" smtClean="0"/>
              <a:t>…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КАКАЯ?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286644" y="5857892"/>
            <a:ext cx="140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91411_1280_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96752"/>
            <a:ext cx="421482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одержимое 6"/>
          <p:cNvSpPr txBox="1">
            <a:spLocks/>
          </p:cNvSpPr>
          <p:nvPr/>
        </p:nvSpPr>
        <p:spPr>
          <a:xfrm>
            <a:off x="3353078" y="1636367"/>
            <a:ext cx="4076442" cy="3448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ru-RU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Содержимое 6"/>
          <p:cNvSpPr txBox="1">
            <a:spLocks/>
          </p:cNvSpPr>
          <p:nvPr/>
        </p:nvSpPr>
        <p:spPr>
          <a:xfrm>
            <a:off x="1835696" y="5113498"/>
            <a:ext cx="4076442" cy="776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4800" b="1" dirty="0" smtClean="0">
                <a:solidFill>
                  <a:schemeClr val="tx2">
                    <a:lumMod val="25000"/>
                  </a:schemeClr>
                </a:solidFill>
              </a:rPr>
              <a:t>РАННЯЯ</a:t>
            </a:r>
            <a:endParaRPr lang="ru-RU" sz="4800" b="1" i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5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42852"/>
            <a:ext cx="65722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Народная мудрость 30</a:t>
            </a:r>
            <a:endParaRPr lang="ru-RU" sz="3600" b="1" cap="none" spc="50" dirty="0">
              <a:ln w="11430"/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109008"/>
            <a:ext cx="8229600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  </a:t>
            </a:r>
            <a:r>
              <a:rPr lang="ru-RU" sz="2800" b="1" dirty="0"/>
              <a:t>По Лесному календарю Бианки осень начинается с 21 сентября - первого месяца осени, «Месяца прощания перелетных с родиной», второй месяц - «Месяц полных кладовых» и третий - </a:t>
            </a:r>
            <a:r>
              <a:rPr lang="ru-RU" sz="2800" b="1" dirty="0" smtClean="0"/>
              <a:t> … Как называется  этот месяц? 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15174" y="5786454"/>
            <a:ext cx="19288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5847022" y="3472544"/>
            <a:ext cx="2973450" cy="2313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 </a:t>
            </a:r>
            <a:r>
              <a:rPr lang="ru-RU" sz="4800" b="1" dirty="0" smtClean="0">
                <a:solidFill>
                  <a:schemeClr val="tx2">
                    <a:lumMod val="25000"/>
                  </a:schemeClr>
                </a:solidFill>
              </a:rPr>
              <a:t>«Месяц зимних гостей»</a:t>
            </a:r>
            <a:endParaRPr lang="ru-RU" sz="48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1" name="Рисунок 10" descr="vorobey%2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3261" y="3447870"/>
            <a:ext cx="3930867" cy="2981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461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1538" y="6143644"/>
            <a:ext cx="571504" cy="571504"/>
          </a:xfrm>
          <a:prstGeom prst="actionButtonHo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42853"/>
            <a:ext cx="5500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Народная мудрость 40</a:t>
            </a:r>
            <a:endParaRPr lang="ru-RU" sz="3600" b="1" cap="none" spc="50" dirty="0">
              <a:ln w="11430"/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85762" y="807462"/>
            <a:ext cx="8229600" cy="37426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Осень подразделяют на </a:t>
            </a:r>
            <a:r>
              <a:rPr lang="ru-RU" b="1" i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подсезоны</a:t>
            </a:r>
            <a:r>
              <a:rPr lang="ru-RU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:</a:t>
            </a:r>
          </a:p>
          <a:p>
            <a:r>
              <a:rPr lang="ru-RU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1-23 сентября - Начало </a:t>
            </a:r>
            <a:r>
              <a:rPr lang="ru-RU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осени</a:t>
            </a:r>
            <a:endParaRPr lang="ru-RU" b="1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ru-RU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24 сентября - 14 октября - Золотая </a:t>
            </a:r>
            <a:r>
              <a:rPr lang="ru-RU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осень</a:t>
            </a:r>
            <a:endParaRPr lang="ru-RU" b="1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ru-RU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15-22 октября - Глубокая </a:t>
            </a:r>
            <a:r>
              <a:rPr lang="ru-RU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осень</a:t>
            </a:r>
            <a:endParaRPr lang="ru-RU" b="1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ru-RU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23 октября -26 ноября - </a:t>
            </a:r>
            <a:r>
              <a:rPr lang="ru-RU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Предзимье</a:t>
            </a:r>
            <a:endParaRPr lang="ru-RU" b="1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ru-RU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27-30 ноября - Первозимье</a:t>
            </a:r>
            <a:r>
              <a:rPr lang="ru-RU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32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Какие ещё названия </a:t>
            </a:r>
          </a:p>
          <a:p>
            <a:pPr marL="0" indent="0">
              <a:buNone/>
            </a:pPr>
            <a:r>
              <a:rPr lang="ru-RU" sz="32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есть у осени?</a:t>
            </a:r>
            <a:endParaRPr lang="ru-RU" sz="3200" b="1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768" y="5857892"/>
            <a:ext cx="15577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0_15c4e_358979e7_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39" y="3212976"/>
            <a:ext cx="3769501" cy="26741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Прямоугольник 1"/>
          <p:cNvSpPr/>
          <p:nvPr/>
        </p:nvSpPr>
        <p:spPr>
          <a:xfrm>
            <a:off x="467545" y="4485019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  <a:t>«</a:t>
            </a:r>
            <a:r>
              <a:rPr lang="ru-RU" sz="3600" b="1" dirty="0" err="1" smtClean="0">
                <a:solidFill>
                  <a:schemeClr val="bg2">
                    <a:lumMod val="75000"/>
                  </a:schemeClr>
                </a:solidFill>
              </a:rPr>
              <a:t>Осенины</a:t>
            </a: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  <a:t>», </a:t>
            </a:r>
          </a:p>
          <a:p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  <a:t>«Мокропогодье»</a:t>
            </a:r>
            <a:endParaRPr lang="ru-RU"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9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Парк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472</TotalTime>
  <Words>1086</Words>
  <Application>Microsoft Office PowerPoint</Application>
  <PresentationFormat>Экран (4:3)</PresentationFormat>
  <Paragraphs>291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Паркет</vt:lpstr>
      <vt:lpstr>Презентация PowerPoint</vt:lpstr>
      <vt:lpstr>Презентация PowerPoint</vt:lpstr>
      <vt:lpstr>Интеллектуальная игра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игра</dc:title>
  <dc:creator>DNA7 X86</dc:creator>
  <cp:lastModifiedBy>DNA7 X86</cp:lastModifiedBy>
  <cp:revision>48</cp:revision>
  <dcterms:created xsi:type="dcterms:W3CDTF">2013-10-20T02:59:30Z</dcterms:created>
  <dcterms:modified xsi:type="dcterms:W3CDTF">2018-11-25T01:08:00Z</dcterms:modified>
</cp:coreProperties>
</file>