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61" r:id="rId3"/>
    <p:sldId id="263" r:id="rId4"/>
    <p:sldId id="265" r:id="rId5"/>
    <p:sldId id="267" r:id="rId6"/>
    <p:sldId id="269" r:id="rId7"/>
    <p:sldId id="271" r:id="rId8"/>
    <p:sldId id="278" r:id="rId9"/>
    <p:sldId id="273" r:id="rId10"/>
    <p:sldId id="275" r:id="rId11"/>
    <p:sldId id="294" r:id="rId12"/>
    <p:sldId id="277" r:id="rId13"/>
    <p:sldId id="281" r:id="rId14"/>
    <p:sldId id="283" r:id="rId15"/>
    <p:sldId id="285" r:id="rId16"/>
    <p:sldId id="287" r:id="rId17"/>
    <p:sldId id="289" r:id="rId18"/>
    <p:sldId id="291" r:id="rId19"/>
    <p:sldId id="29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583AA-FC05-4468-A61A-43CDC1ABAAD1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6E531-44CF-4302-A1F4-AD075D757C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3.jpeg"/><Relationship Id="rId7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gif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microsoft.com/office/2007/relationships/hdphoto" Target="../media/hdphoto1.wdp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872207"/>
          </a:xfrm>
        </p:spPr>
        <p:txBody>
          <a:bodyPr>
            <a:noAutofit/>
          </a:bodyPr>
          <a:lstStyle/>
          <a:p>
            <a:r>
              <a:rPr lang="ru-RU" sz="6000" dirty="0" smtClean="0"/>
              <a:t>Эта загадочная плесень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2160" y="4581128"/>
            <a:ext cx="2736304" cy="105767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Петров Матвей</a:t>
            </a:r>
          </a:p>
          <a:p>
            <a:r>
              <a:rPr lang="ru-RU" sz="2800" dirty="0" smtClean="0"/>
              <a:t> ученик 4 класса</a:t>
            </a:r>
            <a:endParaRPr lang="ru-RU" sz="2800" dirty="0"/>
          </a:p>
        </p:txBody>
      </p:sp>
      <p:pic>
        <p:nvPicPr>
          <p:cNvPr id="1026" name="Picture 2" descr="K:\матвей фото\SAM_67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48880"/>
            <a:ext cx="5544616" cy="3865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5776" y="186211"/>
            <a:ext cx="482453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Опыт №3.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819582"/>
            <a:ext cx="7920880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Цель: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узнать строение плесени.</a:t>
            </a:r>
          </a:p>
          <a:p>
            <a:pPr indent="457200" algn="just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Оборудование: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микроскоп, предметное стекло, препаральная игла, плесень.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34" y="2143116"/>
            <a:ext cx="5786478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Кусочек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хлебной плесени я поместил 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 предметное стекло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и рассмотрел под микроскопом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5848966"/>
            <a:ext cx="6732240" cy="8617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Вывод:   </a:t>
            </a:r>
            <a:r>
              <a:rPr lang="ru-RU" sz="2400" b="1" dirty="0">
                <a:latin typeface="Times New Roman" panose="02020603050405020304" pitchFamily="18" charset="0"/>
              </a:rPr>
              <a:t>плесень состоит из тоненьких ниточек, которые переплетены между собой</a:t>
            </a:r>
            <a:r>
              <a:rPr lang="ru-RU" sz="2500" b="1" dirty="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2050" name="Picture 2" descr="E:\матвей фото\SAM_67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3286124"/>
            <a:ext cx="2571768" cy="2449303"/>
          </a:xfrm>
          <a:prstGeom prst="rect">
            <a:avLst/>
          </a:prstGeom>
          <a:noFill/>
        </p:spPr>
      </p:pic>
      <p:pic>
        <p:nvPicPr>
          <p:cNvPr id="2051" name="Picture 3" descr="E:\матвей фото\SAM_67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2214554"/>
            <a:ext cx="2428892" cy="3357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матвей фото\SAM_67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28604"/>
            <a:ext cx="7720069" cy="5429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143108" y="6143644"/>
            <a:ext cx="482453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</a:rPr>
              <a:t>Плесень под лупой</a:t>
            </a:r>
            <a:endParaRPr lang="ru-RU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" y="1602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23727" y="260648"/>
            <a:ext cx="5544617" cy="630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Разновидности  плесени: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098" name="Picture 2" descr="F:\Плесень\Виды плесени\Чёрная плесень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67810"/>
            <a:ext cx="3494013" cy="23293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231713" y="1052736"/>
            <a:ext cx="8732775" cy="12464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ЧЁРНАЯ ПЛЕСЕНЬ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обычно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появляется там, где холодно и сыро. В таких местах, как кухня, ванная, под окном, или даже на потолке.</a:t>
            </a:r>
          </a:p>
        </p:txBody>
      </p:sp>
      <p:pic>
        <p:nvPicPr>
          <p:cNvPr id="4099" name="Picture 3" descr="F:\Плесень\Виды плесени\Чёрная плесень 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67810"/>
            <a:ext cx="3491272" cy="23293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0" name="Picture 4" descr="F:\Плесень\Виды плесени\Чёрная плесень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79" y="4437112"/>
            <a:ext cx="3012903" cy="22893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188640"/>
            <a:ext cx="8352928" cy="8617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БЕЛУЮ ПЛЕСЕНЬ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часто встречается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 земле,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деревьях,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растениях, хлебе и сыре.</a:t>
            </a:r>
          </a:p>
        </p:txBody>
      </p:sp>
      <p:pic>
        <p:nvPicPr>
          <p:cNvPr id="5123" name="Picture 3" descr="F:\Плесень\Виды плесени\Белая плесень 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31" y="1196752"/>
            <a:ext cx="4201069" cy="2962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4" name="Picture 4" descr="F:\Плесень\Виды плесени\Белая плесень 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96752"/>
            <a:ext cx="4032447" cy="2962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5" name="Picture 5" descr="C:\Users\Лариса\Desktop\Плесень\Фотографии\DSC041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39200" y="-6629400"/>
            <a:ext cx="48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Лариса\Desktop\Плесень\Фотографии\DSC0412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65950"/>
            <a:ext cx="2808312" cy="22471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7" name="Picture 7" descr="F:\Плесень\Виды плесени\Белая плесень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038" y="4465950"/>
            <a:ext cx="2457432" cy="22471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116632"/>
            <a:ext cx="7704856" cy="35548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Самой ядовитой считается </a:t>
            </a:r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ЖЁЛТОГО ПЛЕСЕНЬ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которая вырабатывает сильнейший яд – </a:t>
            </a:r>
            <a:r>
              <a:rPr lang="ru-RU" sz="2500" b="1" u="sng" dirty="0">
                <a:solidFill>
                  <a:srgbClr val="002060"/>
                </a:solidFill>
                <a:latin typeface="Times New Roman" panose="02020603050405020304" pitchFamily="18" charset="0"/>
              </a:rPr>
              <a:t>АФЛАТОКСИН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 Жёлтая плесень поражает пищевые продукты:</a:t>
            </a:r>
          </a:p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-рыбу;</a:t>
            </a:r>
          </a:p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-молоко;</a:t>
            </a:r>
          </a:p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-земляные орехи;</a:t>
            </a:r>
          </a:p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-рис;</a:t>
            </a:r>
          </a:p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-ливер.</a:t>
            </a:r>
          </a:p>
        </p:txBody>
      </p:sp>
      <p:pic>
        <p:nvPicPr>
          <p:cNvPr id="6150" name="Picture 6" descr="http://www.aspergillusflavus.org/images/corn-aflavus-l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832187"/>
            <a:ext cx="3528393" cy="27459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152" name="Picture 8" descr="http://www.icrisat.org/what-we-do/SASA/August/Aflatoxin-contaminatio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832188"/>
            <a:ext cx="3168352" cy="27425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" name="Рисунок 9" descr="http://www.420magazine.com/gallery/data/500/yellow_mold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" b="10261"/>
          <a:stretch/>
        </p:blipFill>
        <p:spPr bwMode="auto">
          <a:xfrm>
            <a:off x="4788024" y="1469811"/>
            <a:ext cx="2878248" cy="20753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2378" y="188640"/>
            <a:ext cx="8208912" cy="8617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КРАСНАЯ ПЛЕСЕНЬ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является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очень редкой, растёт очень медленно на субстрате или кейсинге.</a:t>
            </a:r>
          </a:p>
        </p:txBody>
      </p:sp>
      <p:pic>
        <p:nvPicPr>
          <p:cNvPr id="7170" name="Picture 2" descr="F:\Плесень\Виды плесени\Красная плесень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000240"/>
            <a:ext cx="4320480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5000629" y="1268760"/>
            <a:ext cx="3911704" cy="355481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КЕЙСИНГ - это название метода, с помощью которого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субстрат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разламывают на небольшие кусочки и покрывают </a:t>
            </a:r>
            <a:r>
              <a:rPr lang="ru-RU" sz="2500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не-питательным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слоем (торфом, вермикулитом, кокосовым волокном).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260648"/>
            <a:ext cx="8208912" cy="8617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ЗЕЛЁНАЯ ПЛЕСЕНЬ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может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расти на деревянных предметах, на почве, на продуктах питания.</a:t>
            </a:r>
          </a:p>
        </p:txBody>
      </p:sp>
      <p:pic>
        <p:nvPicPr>
          <p:cNvPr id="8194" name="Picture 2" descr="F:\Плесень\Виды плесени\Зелёная плесень 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3816424" cy="33626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195" name="Picture 3" descr="F:\Плесень\Виды плесени\Зелёная плесень 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945" y="1268759"/>
            <a:ext cx="3952695" cy="33626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196" name="Picture 4" descr="F:\Плесень\Виды плесени\Зелёная плесень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286570"/>
            <a:ext cx="3131840" cy="2348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188640"/>
            <a:ext cx="7776864" cy="8617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А вот с помощью </a:t>
            </a:r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ГОЛУБОЙ ПЛЕСЕНИ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изготавливают французский сыр Рокфор. </a:t>
            </a:r>
          </a:p>
        </p:txBody>
      </p:sp>
      <p:pic>
        <p:nvPicPr>
          <p:cNvPr id="9218" name="Picture 2" descr="http://infosmi.net/images/stories/articles/2013/Zdorovie/06-2013/07/rokfor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61" y="1108417"/>
            <a:ext cx="3977339" cy="30598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9220" name="Picture 4" descr="http://alexsolor.ru/wp-content/uploads/2013/09/18072010-02-01992443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653" y="1108417"/>
            <a:ext cx="3835811" cy="30598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9222" name="Picture 6" descr="http://017.by/sites/017.by/files/styles/post_images_250x250/public/cheese_rockfor.gif?itok=qvRDB1Y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4437112"/>
            <a:ext cx="2776965" cy="2281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9223" name="Picture 7" descr="F:\Плесень\Виды плесени\Синяя плесень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2808311" cy="2281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116632"/>
            <a:ext cx="6264696" cy="630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Вред и польза плесени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191355"/>
              </p:ext>
            </p:extLst>
          </p:nvPr>
        </p:nvGraphicFramePr>
        <p:xfrm>
          <a:off x="214282" y="875274"/>
          <a:ext cx="8678198" cy="504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38646"/>
                <a:gridCol w="4339552"/>
              </a:tblGrid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500" b="1" i="0" baseline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ОТРИЦАТЕЛЬНАЯ РОЛЬ</a:t>
                      </a:r>
                      <a:endParaRPr lang="ru-RU" sz="2500" b="1" i="0" baseline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500" b="1" i="0" baseline="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ПОЛОЖИТЕЛЬНАЯ РОЛЬ</a:t>
                      </a:r>
                      <a:endParaRPr lang="ru-RU" sz="2500" b="1" i="0" baseline="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4320480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2500" b="1" i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вызывает опасные болезни: бронхиальную астму, аллергию,  мигрень, туберкулёз, раковые заболевания и </a:t>
                      </a:r>
                      <a:r>
                        <a:rPr lang="ru-RU" sz="2500" b="1" i="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т.д.;</a:t>
                      </a:r>
                      <a:endParaRPr lang="ru-RU" sz="2500" b="1" i="0" baseline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2500" b="1" i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портит продукты питания;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2500" b="1" i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разрушает дома;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2500" b="1" i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уничтожает </a:t>
                      </a:r>
                      <a:r>
                        <a:rPr lang="ru-RU" sz="2500" b="1" i="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урожай.</a:t>
                      </a:r>
                      <a:endParaRPr lang="ru-RU" sz="2500" b="1" i="0" baseline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500" b="1" i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2500" b="1" i="0" baseline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2500" b="1" i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с помощью плесени получено лекарство – пенициллин, губительный для бактерий;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2500" b="1" i="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Используется для производства вина</a:t>
                      </a:r>
                      <a:r>
                        <a:rPr lang="ru-RU" sz="2500" b="1" i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, </a:t>
                      </a:r>
                      <a:r>
                        <a:rPr lang="ru-RU" sz="2500" b="1" i="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благородных сыров;</a:t>
                      </a:r>
                      <a:endParaRPr lang="ru-RU" sz="2500" b="1" i="0" baseline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Wingdings"/>
                        <a:buChar char=""/>
                      </a:pPr>
                      <a:r>
                        <a:rPr lang="ru-RU" sz="2500" b="1" i="0" baseline="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плесень участвует в круговороте веществ на </a:t>
                      </a:r>
                      <a:r>
                        <a:rPr lang="ru-RU" sz="2500" b="1" i="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</a:rPr>
                        <a:t>Земле.</a:t>
                      </a:r>
                      <a:endParaRPr lang="ru-RU" sz="2500" b="1" i="0" baseline="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116632"/>
            <a:ext cx="6264696" cy="630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ВЫВОД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268760"/>
            <a:ext cx="8483737" cy="5093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b="1" u="sng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 результате исследования я выяснил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, что </a:t>
            </a: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высокая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5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влажность, комнатная температура и </a:t>
            </a:r>
            <a:r>
              <a:rPr lang="ru-RU" sz="2500" b="1" i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плохой воздухообмен  </a:t>
            </a:r>
            <a:r>
              <a:rPr lang="ru-RU" sz="2500" b="1" smtClean="0">
                <a:solidFill>
                  <a:srgbClr val="002060"/>
                </a:solidFill>
                <a:latin typeface="Times New Roman" panose="02020603050405020304" pitchFamily="18" charset="0"/>
              </a:rPr>
              <a:t>–идеальные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условия для возникновения плесени.</a:t>
            </a:r>
          </a:p>
          <a:p>
            <a:pPr indent="457200" algn="just"/>
            <a:r>
              <a:rPr lang="ru-RU" sz="2500" b="1" u="sng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Благодаря своей работе я узнал, что:</a:t>
            </a:r>
          </a:p>
          <a:p>
            <a:pPr indent="457200" algn="just"/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-плесень относится к царству грибов;</a:t>
            </a:r>
          </a:p>
          <a:p>
            <a:pPr indent="457200" algn="just"/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-плесень играет как положительную, так и отрицательную роль в жизни человека.</a:t>
            </a:r>
          </a:p>
          <a:p>
            <a:pPr indent="457200" algn="just"/>
            <a:r>
              <a:rPr lang="ru-RU" sz="2500" b="1" u="sng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Я научился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находить нужный материал из различных источников, проводить опыты, делать выводы.</a:t>
            </a:r>
          </a:p>
          <a:p>
            <a:pPr indent="457200" algn="just"/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500" b="1" u="sng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Познакомил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одноклассников с условиями появления плесени, её опасностью для здоровья человека, а так же пользой.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188640"/>
            <a:ext cx="8496944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3500" b="1" dirty="0" smtClean="0">
                <a:solidFill>
                  <a:srgbClr val="C00000"/>
                </a:solidFill>
                <a:latin typeface="Times New Roman" pitchFamily="18" charset="0"/>
              </a:rPr>
              <a:t>Гипотеза:</a:t>
            </a:r>
            <a:r>
              <a:rPr lang="ru-RU" dirty="0" smtClean="0"/>
              <a:t> </a:t>
            </a: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</a:rPr>
              <a:t>если плесень – это живой организм, то она относится к царству </a:t>
            </a: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</a:rPr>
              <a:t>грибов. 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6" y="1670284"/>
            <a:ext cx="6408712" cy="39395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Times New Roman" pitchFamily="18" charset="0"/>
              </a:rPr>
              <a:t>Методы работы:</a:t>
            </a:r>
          </a:p>
          <a:p>
            <a:endParaRPr lang="ru-RU" sz="2500" b="1" dirty="0">
              <a:solidFill>
                <a:srgbClr val="C00000"/>
              </a:solidFill>
              <a:latin typeface="Times New Roman" pitchFamily="18" charset="0"/>
            </a:endParaRPr>
          </a:p>
          <a:p>
            <a:endParaRPr lang="ru-RU" sz="25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endParaRPr lang="ru-RU" sz="2500" b="1" dirty="0">
              <a:solidFill>
                <a:srgbClr val="C00000"/>
              </a:solidFill>
              <a:latin typeface="Times New Roman" pitchFamily="18" charset="0"/>
            </a:endParaRPr>
          </a:p>
          <a:p>
            <a:endParaRPr lang="ru-RU" sz="25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endParaRPr lang="ru-RU" sz="2500" b="1" dirty="0">
              <a:solidFill>
                <a:srgbClr val="C00000"/>
              </a:solidFill>
              <a:latin typeface="Times New Roman" pitchFamily="18" charset="0"/>
            </a:endParaRPr>
          </a:p>
          <a:p>
            <a:endParaRPr lang="ru-RU" sz="25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endParaRPr lang="ru-RU" sz="2500" b="1" dirty="0">
              <a:solidFill>
                <a:srgbClr val="C00000"/>
              </a:solidFill>
              <a:latin typeface="Times New Roman" pitchFamily="18" charset="0"/>
            </a:endParaRPr>
          </a:p>
          <a:p>
            <a:endParaRPr lang="ru-RU" sz="25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endParaRPr lang="ru-RU" sz="2500" b="1" dirty="0" smtClean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5" name="Picture 2" descr="C:\Users\Лариса\Pictures\Qwertyui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4362">
            <a:off x="3828644" y="2713659"/>
            <a:ext cx="1057300" cy="10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19836668">
            <a:off x="2720943" y="2202288"/>
            <a:ext cx="3272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</a:rPr>
              <a:t>анкетирование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1027" name="Picture 3" descr="C:\Users\Лариса\Pictures\947234_html_m74b6eda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546" y="2492895"/>
            <a:ext cx="968008" cy="108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 rot="1742688">
            <a:off x="6417889" y="2321000"/>
            <a:ext cx="246051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</a:rPr>
              <a:t>п</a:t>
            </a: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</a:rPr>
              <a:t>оисковый 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1029" name="Picture 5" descr="C:\Users\Лариса\Pictures\royalty_free_science_clipart_illustration_108094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114" y="3853247"/>
            <a:ext cx="1125931" cy="118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67968" y="4755694"/>
            <a:ext cx="23762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</a:rPr>
              <a:t>практический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60132" y="4755694"/>
            <a:ext cx="29883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</a:rPr>
              <a:t>исследовательский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1031" name="Picture 7" descr="C:\Users\Лариса\Pictures\1345445835_shkolniki_4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A8ADB0"/>
              </a:clrFrom>
              <a:clrTo>
                <a:srgbClr val="A8ADB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546" y="3853247"/>
            <a:ext cx="1483803" cy="103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Лариса\Pictures\1_160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32656"/>
            <a:ext cx="2619738" cy="34172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2699792" y="4005064"/>
            <a:ext cx="5801298" cy="20159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Определение из словаря С.И.Ожегова: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«</a:t>
            </a:r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ПЛЕСЕНЬ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– это образуемые особыми грибками налёты, скопляющиеся в виде расплывчатых пятен на чём-нибудь гниющем,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сыром».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6116" y="188640"/>
            <a:ext cx="5474036" cy="630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Что такое плесень?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052736"/>
            <a:ext cx="5328592" cy="240065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Ответы одноклассников:</a:t>
            </a:r>
          </a:p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-это мягкое вещество, которое покрывает испорченные продукты питания;</a:t>
            </a:r>
          </a:p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-это гниль продукта;</a:t>
            </a:r>
          </a:p>
          <a:p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-это малюсенькие грибы и т.д.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31740" y="116632"/>
            <a:ext cx="4680520" cy="630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Опыт №1.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837873"/>
            <a:ext cx="7704856" cy="12464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Цель:</a:t>
            </a:r>
            <a:r>
              <a:rPr lang="ru-RU" sz="2500" b="1" dirty="0" smtClean="0">
                <a:latin typeface="Times New Roman" panose="02020603050405020304" pitchFamily="18" charset="0"/>
              </a:rPr>
              <a:t>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выяснить, если плесень – живой организм, то к какому царству природы она относится?</a:t>
            </a:r>
          </a:p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Оборудование: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кусочек хлеба, вода, контейнер.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2492896"/>
            <a:ext cx="5040560" cy="38318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Я положил 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кусочек хлеба, предварительно смочив его водой, в контейнер и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поставил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 тёмное место. Через несколько дней хлеб покрылся плесенью зеленоватого цвета.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Каждый день я наблюдал 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рост плесени.</a:t>
            </a:r>
          </a:p>
          <a:p>
            <a:pPr indent="457200" algn="just"/>
            <a:r>
              <a:rPr lang="ru-RU" sz="25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Вывод: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плесень растёт. Значит, </a:t>
            </a: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это живой организм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  <a:p>
            <a:pPr indent="457200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2" descr="C:\Users\Лариса\Desktop\плес\DSC041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13" y="2206609"/>
            <a:ext cx="2109043" cy="15817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7" name="Picture 3" descr="F:\Плесень\Новая папка\DSC_007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4071942"/>
            <a:ext cx="2114030" cy="17762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5009" y="0"/>
            <a:ext cx="8928991" cy="20159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Если она относится к царству растений, значит, должна работать «чудесная кухня» по приготовлению сахара и крахмала. Но эта «кухня» работает только на свету. А наша плесень выросла в темноте.</a:t>
            </a:r>
          </a:p>
          <a:p>
            <a:pPr indent="457200" algn="just"/>
            <a:r>
              <a:rPr lang="ru-RU" sz="25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Вывод:</a:t>
            </a: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плесень </a:t>
            </a: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не относится к царству растений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1472" y="2071678"/>
            <a:ext cx="8353964" cy="278537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Если плесень относится к царству животных, то:</a:t>
            </a:r>
          </a:p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-она должна питаться;</a:t>
            </a:r>
          </a:p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-двигаться;</a:t>
            </a:r>
          </a:p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-рост должен быть ограничен.</a:t>
            </a:r>
          </a:p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Плесень питается за счёт кусочка хлеба, но не двигается и её росту нет предела.</a:t>
            </a:r>
          </a:p>
          <a:p>
            <a:pPr indent="457200" algn="just"/>
            <a:r>
              <a:rPr lang="ru-RU" sz="25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Вывод: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плесень </a:t>
            </a: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не относится к царству животных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3043" y="4798037"/>
            <a:ext cx="7393452" cy="20159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Если плесень относится к царству бактерий, то с помощью маленьких жгутиков она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должна двигаться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 Но мы этого не увидели.</a:t>
            </a:r>
          </a:p>
          <a:p>
            <a:pPr indent="457200" algn="just"/>
            <a:r>
              <a:rPr lang="ru-RU" sz="25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Вывод: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плесень </a:t>
            </a: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не относится к царству бактерий.</a:t>
            </a:r>
          </a:p>
        </p:txBody>
      </p:sp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1713" y="188640"/>
            <a:ext cx="8660767" cy="240065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Если плесень относится к царству грибов, то она должна всасывать готовые питательные вещества, быть неподвижной и расти. Все признаки принадлежат нашей плесени.</a:t>
            </a:r>
          </a:p>
          <a:p>
            <a:pPr indent="457200" algn="just"/>
            <a:r>
              <a:rPr lang="ru-RU" sz="2500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Вывод: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плесень </a:t>
            </a: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относится к царству грибов.</a:t>
            </a:r>
          </a:p>
          <a:p>
            <a:pPr indent="457200" algn="just"/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Моя </a:t>
            </a:r>
            <a:r>
              <a:rPr lang="ru-RU" sz="2500" b="1">
                <a:solidFill>
                  <a:srgbClr val="C00000"/>
                </a:solidFill>
                <a:latin typeface="Times New Roman" panose="02020603050405020304" pitchFamily="18" charset="0"/>
              </a:rPr>
              <a:t>гипотеза </a:t>
            </a:r>
            <a:r>
              <a:rPr lang="ru-RU" sz="2500" b="1" smtClean="0">
                <a:solidFill>
                  <a:srgbClr val="C00000"/>
                </a:solidFill>
                <a:latin typeface="Times New Roman" panose="02020603050405020304" pitchFamily="18" charset="0"/>
              </a:rPr>
              <a:t>  </a:t>
            </a:r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подтвердилась.</a:t>
            </a:r>
          </a:p>
        </p:txBody>
      </p:sp>
      <p:pic>
        <p:nvPicPr>
          <p:cNvPr id="23554" name="Picture 2" descr="http://900igr.net/datas/biologija/Nauka-o-prirode/0006-006-TSarstva-zhivoj-prirod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36" y="2703681"/>
            <a:ext cx="6225608" cy="38710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1720" y="104325"/>
            <a:ext cx="4749603" cy="63094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Опыт №2.</a:t>
            </a:r>
            <a:endParaRPr lang="ru-RU" sz="3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735267"/>
            <a:ext cx="8496944" cy="12464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Цель: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определить условия появления и роста плесени.</a:t>
            </a:r>
          </a:p>
          <a:p>
            <a:pPr algn="just"/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Оборудование: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3 кусочка хлеба, 3 </a:t>
            </a:r>
            <a:r>
              <a:rPr lang="ru-RU" sz="25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чашки Петри, </a:t>
            </a:r>
            <a:r>
              <a:rPr lang="ru-RU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холодильник.</a:t>
            </a:r>
          </a:p>
        </p:txBody>
      </p:sp>
      <p:pic>
        <p:nvPicPr>
          <p:cNvPr id="6" name="Picture 2" descr="C:\Documents and Settings\Галина\Рабочий стол\матвей\SAM_66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8596" y="2214554"/>
            <a:ext cx="3558179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Галина\Рабочий стол\матвей\SAM_669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2428868"/>
            <a:ext cx="452010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42851"/>
          <a:ext cx="8715436" cy="4071966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289649"/>
                <a:gridCol w="1846490"/>
                <a:gridCol w="2068069"/>
                <a:gridCol w="2511228"/>
              </a:tblGrid>
              <a:tr h="347127"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3 день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5 день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cs typeface="Times New Roman" pitchFamily="18" charset="0"/>
                        </a:rPr>
                        <a:t>7 день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82081"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№1 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Хлеб в чашке  Петри в холодильнике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Без 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изменений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Без 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изменений 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Без 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изменений 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350758"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№2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Хлеб при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комнатной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температуре в чашке Петри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Без 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изменений 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Подсох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Превратился 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в сухарь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292000"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№3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лажный хлеб в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холодильнике в закрытом контейнере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Без 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изменений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Появился 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белый налёт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роме </a:t>
                      </a: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белого налёта стали появляться зелёные пятнышки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5" name="Picture 1" descr="C:\Documents and Settings\Галина\Рабочий стол\матвей\SAM_67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429132"/>
            <a:ext cx="2428892" cy="22588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C:\Documents and Settings\Галина\Рабочий стол\матвей\SAM_67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4429132"/>
            <a:ext cx="2571768" cy="22859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 descr="C:\Documents and Settings\Галина\Рабочий стол\матвей\SAM_67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4429132"/>
            <a:ext cx="2714644" cy="22859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компьютер\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Лариса\Desktop\компьютер\плесень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2247">
            <a:off x="311584" y="5477836"/>
            <a:ext cx="1447166" cy="7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9532" y="256638"/>
            <a:ext cx="8424936" cy="23083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Вывод: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для прорастания плесени нужны:</a:t>
            </a:r>
          </a:p>
          <a:p>
            <a:pPr indent="457200"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-влажность;</a:t>
            </a:r>
          </a:p>
          <a:p>
            <a:pPr indent="457200"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-повышенная температура воздуха;</a:t>
            </a:r>
          </a:p>
          <a:p>
            <a:pPr indent="457200"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-плохой воздухообмен.</a:t>
            </a:r>
          </a:p>
          <a:p>
            <a:pPr indent="457200"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Чем выше температура воздуха, тем развитие плесени происходит быстрее.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4130" y="3960230"/>
            <a:ext cx="150449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ru-RU" sz="2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2778" y="5610439"/>
            <a:ext cx="14354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ru-RU" sz="2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32202" y="4884637"/>
            <a:ext cx="24482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ru-RU" sz="2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4212" y="6336241"/>
            <a:ext cx="172826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ru-RU" sz="2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14896" y="4089715"/>
            <a:ext cx="20162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 </a:t>
            </a:r>
            <a:endParaRPr lang="ru-RU" sz="2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4212" y="1456966"/>
            <a:ext cx="16202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endParaRPr lang="ru-RU" sz="25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" name="Picture 2" descr="E:\матвей фото\SAM_67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2857496"/>
            <a:ext cx="5715040" cy="3714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23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/>
      <p:bldP spid="8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781</Words>
  <Application>Microsoft Office PowerPoint</Application>
  <PresentationFormat>Экран (4:3)</PresentationFormat>
  <Paragraphs>115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Эта загадочная плесень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Петров Матвей  ученик 3 класса  «МБОУ Бичурская СОШ №4 имени Героя Советского Союза Соломенникова Е.И.»</dc:title>
  <dc:creator>Г</dc:creator>
  <cp:lastModifiedBy>Наталья</cp:lastModifiedBy>
  <cp:revision>34</cp:revision>
  <dcterms:created xsi:type="dcterms:W3CDTF">2017-10-27T13:50:43Z</dcterms:created>
  <dcterms:modified xsi:type="dcterms:W3CDTF">2019-04-01T12:34:37Z</dcterms:modified>
</cp:coreProperties>
</file>