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4" r:id="rId9"/>
    <p:sldId id="266" r:id="rId10"/>
    <p:sldId id="265" r:id="rId11"/>
    <p:sldId id="267" r:id="rId12"/>
    <p:sldId id="263"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37" autoAdjust="0"/>
  </p:normalViewPr>
  <p:slideViewPr>
    <p:cSldViewPr>
      <p:cViewPr>
        <p:scale>
          <a:sx n="110" d="100"/>
          <a:sy n="110" d="100"/>
        </p:scale>
        <p:origin x="-1560" y="1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838435-D430-4B0B-91A9-5C52DCDED5D6}" type="datetimeFigureOut">
              <a:rPr lang="ru-RU" smtClean="0"/>
              <a:t>05.04.2019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7D3E3-036B-4C20-91B9-79832A999B2A}" type="slidenum">
              <a:rPr lang="ru-RU" smtClean="0"/>
              <a:t>‹#›</a:t>
            </a:fld>
            <a:endParaRPr lang="ru-RU"/>
          </a:p>
        </p:txBody>
      </p:sp>
    </p:spTree>
    <p:extLst>
      <p:ext uri="{BB962C8B-B14F-4D97-AF65-F5344CB8AC3E}">
        <p14:creationId xmlns:p14="http://schemas.microsoft.com/office/powerpoint/2010/main" val="1286627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37D3E3-036B-4C20-91B9-79832A999B2A}" type="slidenum">
              <a:rPr lang="ru-RU" smtClean="0"/>
              <a:t>1</a:t>
            </a:fld>
            <a:endParaRPr lang="ru-RU"/>
          </a:p>
        </p:txBody>
      </p:sp>
    </p:spTree>
    <p:extLst>
      <p:ext uri="{BB962C8B-B14F-4D97-AF65-F5344CB8AC3E}">
        <p14:creationId xmlns:p14="http://schemas.microsoft.com/office/powerpoint/2010/main" val="774973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05.04.2019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05.04.2019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05.04.2019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05.04.2019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05.04.2019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05.04.2019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05.04.2019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05.04.2019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документы\Мой лицей\ИРИНА Лицей\научная работа радуга\фото радуги\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002"/>
            <a:ext cx="9180512" cy="687600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755576" y="332656"/>
            <a:ext cx="8013576" cy="2736304"/>
          </a:xfrm>
        </p:spPr>
        <p:txBody>
          <a:bodyPr>
            <a:normAutofit/>
          </a:bodyPr>
          <a:lstStyle/>
          <a:p>
            <a:r>
              <a:rPr lang="ru-RU" sz="3200" dirty="0">
                <a:latin typeface="Times New Roman" panose="02020603050405020304" pitchFamily="18" charset="0"/>
                <a:cs typeface="Times New Roman" panose="02020603050405020304" pitchFamily="18" charset="0"/>
              </a:rPr>
              <a:t>Секция  </a:t>
            </a:r>
            <a:r>
              <a:rPr lang="ru-RU" sz="3200" dirty="0" smtClean="0">
                <a:latin typeface="Times New Roman" panose="02020603050405020304" pitchFamily="18" charset="0"/>
                <a:cs typeface="Times New Roman" panose="02020603050405020304" pitchFamily="18" charset="0"/>
              </a:rPr>
              <a:t>Физика</a:t>
            </a:r>
            <a:br>
              <a:rPr lang="ru-RU" sz="3200" dirty="0" smtClean="0">
                <a:latin typeface="Times New Roman" panose="02020603050405020304" pitchFamily="18" charset="0"/>
                <a:cs typeface="Times New Roman" panose="02020603050405020304" pitchFamily="18" charset="0"/>
              </a:rPr>
            </a:b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ru-RU" sz="3200" b="1" dirty="0">
                <a:latin typeface="Times New Roman" panose="02020603050405020304" pitchFamily="18" charset="0"/>
                <a:cs typeface="Times New Roman" panose="02020603050405020304" pitchFamily="18" charset="0"/>
              </a:rPr>
              <a:t>Тема:   </a:t>
            </a:r>
            <a:r>
              <a:rPr lang="ru-RU" sz="3200" b="1" u="sng" dirty="0">
                <a:latin typeface="Times New Roman" panose="02020603050405020304" pitchFamily="18" charset="0"/>
                <a:cs typeface="Times New Roman" panose="02020603050405020304" pitchFamily="18" charset="0"/>
              </a:rPr>
              <a:t>Радуга… Что это такое?</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endParaRPr lang="ru-RU" sz="32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idx="1"/>
          </p:nvPr>
        </p:nvSpPr>
        <p:spPr>
          <a:xfrm>
            <a:off x="3851920" y="2564904"/>
            <a:ext cx="5040560" cy="1296144"/>
          </a:xfrm>
        </p:spPr>
        <p:txBody>
          <a:bodyPr>
            <a:normAutofit fontScale="25000" lnSpcReduction="20000"/>
          </a:bodyPr>
          <a:lstStyle/>
          <a:p>
            <a:pPr marL="0" indent="0" algn="r">
              <a:buNone/>
            </a:pPr>
            <a:r>
              <a:rPr lang="ru-RU" sz="9600" b="1" dirty="0">
                <a:latin typeface="Times New Roman" panose="02020603050405020304" pitchFamily="18" charset="0"/>
                <a:cs typeface="Times New Roman" panose="02020603050405020304" pitchFamily="18" charset="0"/>
              </a:rPr>
              <a:t>Выполнила: </a:t>
            </a:r>
          </a:p>
          <a:p>
            <a:pPr marL="0" indent="0" algn="r">
              <a:buNone/>
            </a:pPr>
            <a:r>
              <a:rPr lang="ru-RU" sz="9600" b="1" i="1" dirty="0">
                <a:latin typeface="Times New Roman" panose="02020603050405020304" pitchFamily="18" charset="0"/>
                <a:cs typeface="Times New Roman" panose="02020603050405020304" pitchFamily="18" charset="0"/>
              </a:rPr>
              <a:t>Казакова Ирина</a:t>
            </a:r>
            <a:endParaRPr lang="ru-RU" sz="9600" b="1" dirty="0">
              <a:latin typeface="Times New Roman" panose="02020603050405020304" pitchFamily="18" charset="0"/>
              <a:cs typeface="Times New Roman" panose="02020603050405020304" pitchFamily="18" charset="0"/>
            </a:endParaRPr>
          </a:p>
          <a:p>
            <a:pPr marL="0" indent="0" algn="r">
              <a:buNone/>
            </a:pPr>
            <a:r>
              <a:rPr lang="ru-RU" sz="9600" b="1" dirty="0">
                <a:latin typeface="Times New Roman" panose="02020603050405020304" pitchFamily="18" charset="0"/>
                <a:cs typeface="Times New Roman" panose="02020603050405020304" pitchFamily="18" charset="0"/>
              </a:rPr>
              <a:t>ученица </a:t>
            </a:r>
            <a:r>
              <a:rPr lang="ru-RU" sz="9600" b="1" u="sng" dirty="0">
                <a:latin typeface="Times New Roman" panose="02020603050405020304" pitchFamily="18" charset="0"/>
                <a:cs typeface="Times New Roman" panose="02020603050405020304" pitchFamily="18" charset="0"/>
              </a:rPr>
              <a:t>1 «В»</a:t>
            </a:r>
            <a:r>
              <a:rPr lang="ru-RU" sz="9600" b="1" dirty="0">
                <a:latin typeface="Times New Roman" panose="02020603050405020304" pitchFamily="18" charset="0"/>
                <a:cs typeface="Times New Roman" panose="02020603050405020304" pitchFamily="18" charset="0"/>
              </a:rPr>
              <a:t> класса </a:t>
            </a:r>
          </a:p>
          <a:p>
            <a:pPr marL="0" indent="0" algn="r">
              <a:buNone/>
            </a:pPr>
            <a:r>
              <a:rPr lang="ru-RU" sz="9600" b="1" dirty="0">
                <a:latin typeface="Times New Roman" panose="02020603050405020304" pitchFamily="18" charset="0"/>
                <a:cs typeface="Times New Roman" panose="02020603050405020304" pitchFamily="18" charset="0"/>
              </a:rPr>
              <a:t>Научный руководитель: </a:t>
            </a:r>
          </a:p>
          <a:p>
            <a:pPr marL="0" indent="0" algn="r">
              <a:buNone/>
            </a:pPr>
            <a:r>
              <a:rPr lang="ru-RU" sz="9600" b="1" i="1" dirty="0">
                <a:latin typeface="Times New Roman" panose="02020603050405020304" pitchFamily="18" charset="0"/>
                <a:cs typeface="Times New Roman" panose="02020603050405020304" pitchFamily="18" charset="0"/>
              </a:rPr>
              <a:t>Никитина Ольга Борисовна</a:t>
            </a:r>
            <a:endParaRPr lang="ru-RU" sz="9600" b="1" dirty="0">
              <a:latin typeface="Times New Roman" panose="02020603050405020304" pitchFamily="18" charset="0"/>
              <a:cs typeface="Times New Roman" panose="02020603050405020304" pitchFamily="18" charset="0"/>
            </a:endParaRPr>
          </a:p>
          <a:p>
            <a:pPr algn="r"/>
            <a:endParaRPr lang="ru-RU" dirty="0"/>
          </a:p>
        </p:txBody>
      </p:sp>
    </p:spTree>
    <p:extLst>
      <p:ext uri="{BB962C8B-B14F-4D97-AF65-F5344CB8AC3E}">
        <p14:creationId xmlns:p14="http://schemas.microsoft.com/office/powerpoint/2010/main" val="2566465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b="1" dirty="0" smtClean="0">
                <a:latin typeface="Times New Roman" panose="02020603050405020304" pitchFamily="18" charset="0"/>
                <a:cs typeface="Times New Roman" panose="02020603050405020304" pitchFamily="18" charset="0"/>
              </a:rPr>
              <a:t>Способ</a:t>
            </a:r>
            <a:r>
              <a:rPr lang="ru-RU" sz="2400" b="1" dirty="0">
                <a:latin typeface="Times New Roman" panose="02020603050405020304" pitchFamily="18" charset="0"/>
                <a:cs typeface="Times New Roman" panose="02020603050405020304" pitchFamily="18" charset="0"/>
              </a:rPr>
              <a:t> с помощью  фонарика и  зеркала</a:t>
            </a:r>
            <a:r>
              <a:rPr lang="ru-RU" sz="2400" b="1" i="1" dirty="0">
                <a:latin typeface="Times New Roman" panose="02020603050405020304" pitchFamily="18" charset="0"/>
                <a:cs typeface="Times New Roman" panose="02020603050405020304" pitchFamily="18" charset="0"/>
              </a:rPr>
              <a:t/>
            </a:r>
            <a:br>
              <a:rPr lang="ru-RU" sz="2400" b="1" i="1"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rot="5400000">
            <a:off x="3748224" y="1804504"/>
            <a:ext cx="4717380" cy="3933924"/>
          </a:xfrm>
        </p:spPr>
      </p:pic>
      <p:pic>
        <p:nvPicPr>
          <p:cNvPr id="5" name="Объект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83569" y="1600200"/>
            <a:ext cx="3065222" cy="4525963"/>
          </a:xfrm>
        </p:spPr>
      </p:pic>
    </p:spTree>
    <p:extLst>
      <p:ext uri="{BB962C8B-B14F-4D97-AF65-F5344CB8AC3E}">
        <p14:creationId xmlns:p14="http://schemas.microsoft.com/office/powerpoint/2010/main" val="26732215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smtClean="0">
                <a:latin typeface="Times New Roman" panose="02020603050405020304" pitchFamily="18" charset="0"/>
                <a:cs typeface="Times New Roman" panose="02020603050405020304" pitchFamily="18" charset="0"/>
              </a:rPr>
              <a:t>Радуга в м</a:t>
            </a:r>
            <a:r>
              <a:rPr lang="ru-RU" sz="2400" b="1" dirty="0">
                <a:latin typeface="Times New Roman" panose="02020603050405020304" pitchFamily="18" charset="0"/>
                <a:cs typeface="Times New Roman" panose="02020603050405020304" pitchFamily="18" charset="0"/>
              </a:rPr>
              <a:t>ы</a:t>
            </a:r>
            <a:r>
              <a:rPr lang="ru-RU" sz="2400" b="1" dirty="0" smtClean="0">
                <a:latin typeface="Times New Roman" panose="02020603050405020304" pitchFamily="18" charset="0"/>
                <a:cs typeface="Times New Roman" panose="02020603050405020304" pitchFamily="18" charset="0"/>
              </a:rPr>
              <a:t>льном пузыре</a:t>
            </a:r>
            <a:endParaRPr lang="ru-RU" sz="2400" b="1" dirty="0">
              <a:latin typeface="Times New Roman" panose="02020603050405020304" pitchFamily="18" charset="0"/>
              <a:cs typeface="Times New Roman" panose="02020603050405020304" pitchFamily="18" charset="0"/>
            </a:endParaRPr>
          </a:p>
        </p:txBody>
      </p:sp>
      <p:pic>
        <p:nvPicPr>
          <p:cNvPr id="10" name="Объект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059832" y="1412776"/>
            <a:ext cx="5982816" cy="4392488"/>
          </a:xfrm>
        </p:spPr>
      </p:pic>
      <p:pic>
        <p:nvPicPr>
          <p:cNvPr id="5" name="Объект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790" y="2852936"/>
            <a:ext cx="4806453" cy="3604840"/>
          </a:xfrm>
        </p:spPr>
      </p:pic>
    </p:spTree>
    <p:extLst>
      <p:ext uri="{BB962C8B-B14F-4D97-AF65-F5344CB8AC3E}">
        <p14:creationId xmlns:p14="http://schemas.microsoft.com/office/powerpoint/2010/main" val="34576106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2" name="Прямоугольник 1"/>
          <p:cNvSpPr/>
          <p:nvPr/>
        </p:nvSpPr>
        <p:spPr>
          <a:xfrm>
            <a:off x="323528" y="404665"/>
            <a:ext cx="8712968" cy="4647426"/>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Заключение</a:t>
            </a:r>
            <a:endParaRPr lang="ru-RU" sz="24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Радуга - это оптическое явление - результат преломления лучей света в капельках воды во время дождя.  В природе, для появления радуги,  нужен свет и обильная влажность.</a:t>
            </a:r>
            <a:r>
              <a:rPr lang="ru-RU" sz="1600" b="1" dirty="0">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Чаще всего радуга возникает утром и вечером. Солнечный свет должен попасть в дождевую каплю под углом примерно 42 градуса.</a:t>
            </a:r>
          </a:p>
          <a:p>
            <a:r>
              <a:rPr lang="ru-RU" sz="1600" dirty="0">
                <a:latin typeface="Times New Roman" panose="02020603050405020304" pitchFamily="18" charset="0"/>
                <a:cs typeface="Times New Roman" panose="02020603050405020304" pitchFamily="18" charset="0"/>
              </a:rPr>
              <a:t>Источник света, солнце, должен находиться за вашей спиной.</a:t>
            </a:r>
          </a:p>
          <a:p>
            <a:r>
              <a:rPr lang="ru-RU" sz="1600" dirty="0">
                <a:latin typeface="Times New Roman" panose="02020603050405020304" pitchFamily="18" charset="0"/>
                <a:cs typeface="Times New Roman" panose="02020603050405020304" pitchFamily="18" charset="0"/>
              </a:rPr>
              <a:t>Мы привыкли наблюдать радугу как дугу. На самом деле эта дуга является лишь частью разноцветной окружности. Целиком же это природное явление можно наблюдать лишь на большой высоте, например, с борта самолета.</a:t>
            </a:r>
          </a:p>
          <a:p>
            <a:r>
              <a:rPr lang="ru-RU" sz="1600" dirty="0">
                <a:latin typeface="Times New Roman" panose="02020603050405020304" pitchFamily="18" charset="0"/>
                <a:cs typeface="Times New Roman" panose="02020603050405020304" pitchFamily="18" charset="0"/>
              </a:rPr>
              <a:t>Радуга может быть разной степени яркости и ширины. Это зависит от величины капель: чем они крупнее, тем ярче будет «мостик». Чем капли мельче, тем радуга становится более широкой и блеклой с оранжевым или желтым краем. </a:t>
            </a:r>
          </a:p>
          <a:p>
            <a:r>
              <a:rPr lang="ru-RU" sz="1600" dirty="0">
                <a:latin typeface="Times New Roman" panose="02020603050405020304" pitchFamily="18" charset="0"/>
                <a:cs typeface="Times New Roman" panose="02020603050405020304" pitchFamily="18" charset="0"/>
              </a:rPr>
              <a:t>Подтвердили гипотезу - сделать радугу можно и в домашних условиях.</a:t>
            </a:r>
          </a:p>
          <a:p>
            <a:r>
              <a:rPr lang="ru-RU" sz="1600" dirty="0">
                <a:latin typeface="Times New Roman" panose="02020603050405020304" pitchFamily="18" charset="0"/>
                <a:cs typeface="Times New Roman" panose="02020603050405020304" pitchFamily="18" charset="0"/>
              </a:rPr>
              <a:t>Для этого провели ряд </a:t>
            </a:r>
            <a:r>
              <a:rPr lang="ru-RU" sz="1600" dirty="0" smtClean="0">
                <a:latin typeface="Times New Roman" panose="02020603050405020304" pitchFamily="18" charset="0"/>
                <a:cs typeface="Times New Roman" panose="02020603050405020304" pitchFamily="18" charset="0"/>
              </a:rPr>
              <a:t>экспериментов.</a:t>
            </a:r>
          </a:p>
          <a:p>
            <a:r>
              <a:rPr lang="ru-RU" sz="1600" dirty="0">
                <a:latin typeface="Times New Roman" panose="02020603050405020304" pitchFamily="18" charset="0"/>
                <a:cs typeface="Times New Roman" panose="02020603050405020304" pitchFamily="18" charset="0"/>
              </a:rPr>
              <a:t>Узнали забавные варианты для  запоминания  цветов радуги.</a:t>
            </a:r>
          </a:p>
          <a:p>
            <a:r>
              <a:rPr lang="ru-RU" sz="1600" dirty="0">
                <a:latin typeface="Times New Roman" panose="02020603050405020304" pitchFamily="18" charset="0"/>
                <a:cs typeface="Times New Roman" panose="02020603050405020304" pitchFamily="18" charset="0"/>
              </a:rPr>
              <a:t>Как Однажды Жак-Звонарь Головой Сломал Фонарь.</a:t>
            </a:r>
          </a:p>
          <a:p>
            <a:r>
              <a:rPr lang="ru-RU" sz="1600" dirty="0">
                <a:latin typeface="Times New Roman" panose="02020603050405020304" pitchFamily="18" charset="0"/>
                <a:cs typeface="Times New Roman" panose="02020603050405020304" pitchFamily="18" charset="0"/>
              </a:rPr>
              <a:t> Крот Овце, Жирафу, Зайке  Гладил Старые Фуфайки. </a:t>
            </a:r>
          </a:p>
          <a:p>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86190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858000"/>
          </a:xfrm>
        </p:spPr>
      </p:pic>
      <p:sp>
        <p:nvSpPr>
          <p:cNvPr id="2" name="Заголовок 1"/>
          <p:cNvSpPr>
            <a:spLocks noGrp="1"/>
          </p:cNvSpPr>
          <p:nvPr>
            <p:ph type="title"/>
          </p:nvPr>
        </p:nvSpPr>
        <p:spPr/>
        <p:txBody>
          <a:bodyPr>
            <a:normAutofit/>
          </a:bodyPr>
          <a:lstStyle/>
          <a:p>
            <a:r>
              <a:rPr lang="ru-RU" sz="4000" b="1" dirty="0" smtClean="0">
                <a:latin typeface="Times New Roman" panose="02020603050405020304" pitchFamily="18" charset="0"/>
                <a:cs typeface="Times New Roman" panose="02020603050405020304" pitchFamily="18" charset="0"/>
              </a:rPr>
              <a:t>Спасибо за внимание!</a:t>
            </a:r>
            <a:endParaRPr lang="ru-RU"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9912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74" y="0"/>
            <a:ext cx="9147273" cy="6858000"/>
          </a:xfrm>
        </p:spPr>
      </p:pic>
      <p:sp>
        <p:nvSpPr>
          <p:cNvPr id="2" name="Прямоугольник 1"/>
          <p:cNvSpPr/>
          <p:nvPr/>
        </p:nvSpPr>
        <p:spPr>
          <a:xfrm>
            <a:off x="395536" y="44624"/>
            <a:ext cx="8208912" cy="4370427"/>
          </a:xfrm>
          <a:prstGeom prst="rect">
            <a:avLst/>
          </a:prstGeom>
        </p:spPr>
        <p:txBody>
          <a:bodyPr wrap="square">
            <a:spAutoFit/>
          </a:bodyPr>
          <a:lstStyle/>
          <a:p>
            <a:endParaRPr lang="ru-RU" dirty="0" smtClean="0">
              <a:latin typeface="Times New Roman" panose="02020603050405020304" pitchFamily="18" charset="0"/>
              <a:cs typeface="Times New Roman" panose="02020603050405020304" pitchFamily="18" charset="0"/>
            </a:endParaRPr>
          </a:p>
          <a:p>
            <a:r>
              <a:rPr lang="ru-RU" sz="2000" b="1" dirty="0" smtClean="0">
                <a:latin typeface="Times New Roman" panose="02020603050405020304" pitchFamily="18" charset="0"/>
                <a:cs typeface="Times New Roman" panose="02020603050405020304" pitchFamily="18" charset="0"/>
              </a:rPr>
              <a:t>Радуга </a:t>
            </a:r>
            <a:r>
              <a:rPr lang="ru-RU" sz="2000" b="1" dirty="0">
                <a:latin typeface="Times New Roman" panose="02020603050405020304" pitchFamily="18" charset="0"/>
                <a:cs typeface="Times New Roman" panose="02020603050405020304" pitchFamily="18" charset="0"/>
              </a:rPr>
              <a:t>– это великолепное красочное явление  поражающее воображение людей.  Какое  из  природных явлений может сравниться  по красоте с радугой?  Глядя на радугу, хочется верить в чудеса и волшебство. </a:t>
            </a:r>
          </a:p>
          <a:p>
            <a:r>
              <a:rPr lang="ru-RU" sz="2000" b="1" dirty="0">
                <a:latin typeface="Times New Roman" panose="02020603050405020304" pitchFamily="18" charset="0"/>
                <a:cs typeface="Times New Roman" panose="02020603050405020304" pitchFamily="18" charset="0"/>
              </a:rPr>
              <a:t>Цель исследовательской работы:  узнать как можно больше о природном  явлении и  причинах появления радуги;  какая  существует связь между дождем, солнечным светом и появлением радуги.</a:t>
            </a:r>
          </a:p>
          <a:p>
            <a:r>
              <a:rPr lang="ru-RU" sz="2000" b="1" dirty="0">
                <a:latin typeface="Times New Roman" panose="02020603050405020304" pitchFamily="18" charset="0"/>
                <a:cs typeface="Times New Roman" panose="02020603050405020304" pitchFamily="18" charset="0"/>
              </a:rPr>
              <a:t>Гипотеза:  радугу можно получить в домашних условиях.</a:t>
            </a:r>
          </a:p>
          <a:p>
            <a:r>
              <a:rPr lang="ru-RU" sz="2000" b="1" dirty="0">
                <a:latin typeface="Times New Roman" panose="02020603050405020304" pitchFamily="18" charset="0"/>
                <a:cs typeface="Times New Roman" panose="02020603050405020304" pitchFamily="18" charset="0"/>
              </a:rPr>
              <a:t>Задачи исследования:</a:t>
            </a:r>
          </a:p>
          <a:p>
            <a:r>
              <a:rPr lang="ru-RU" sz="2000" b="1" dirty="0">
                <a:latin typeface="Times New Roman" panose="02020603050405020304" pitchFamily="18" charset="0"/>
                <a:cs typeface="Times New Roman" panose="02020603050405020304" pitchFamily="18" charset="0"/>
              </a:rPr>
              <a:t>-изучить литературу и материалы из сети интернет по данной теме;</a:t>
            </a:r>
          </a:p>
          <a:p>
            <a:r>
              <a:rPr lang="ru-RU" sz="2000" b="1" dirty="0">
                <a:latin typeface="Times New Roman" panose="02020603050405020304" pitchFamily="18" charset="0"/>
                <a:cs typeface="Times New Roman" panose="02020603050405020304" pitchFamily="18" charset="0"/>
              </a:rPr>
              <a:t>-обобщить полученную информацию;</a:t>
            </a:r>
          </a:p>
          <a:p>
            <a:r>
              <a:rPr lang="ru-RU" sz="2000" b="1" dirty="0">
                <a:latin typeface="Times New Roman" panose="02020603050405020304" pitchFamily="18" charset="0"/>
                <a:cs typeface="Times New Roman" panose="02020603050405020304" pitchFamily="18" charset="0"/>
              </a:rPr>
              <a:t>-подтвердить или опровергнуть гипотезу</a:t>
            </a:r>
          </a:p>
        </p:txBody>
      </p:sp>
    </p:spTree>
    <p:extLst>
      <p:ext uri="{BB962C8B-B14F-4D97-AF65-F5344CB8AC3E}">
        <p14:creationId xmlns:p14="http://schemas.microsoft.com/office/powerpoint/2010/main" val="822669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D:\Мои документы\Мой лицей\ИРИНА Лицей\научная работа радуга\фото радуги\пут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4" y="-7234"/>
            <a:ext cx="6219492" cy="34087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Мои документы\Мой лицей\ИРИНА Лицей\научная работа радуга\фото радуги\радуга мистики.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184128"/>
            <a:ext cx="4673873" cy="467387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Мои документы\Мой лицей\ИРИНА Лицей\научная работа радуга\фото радуги\Ирида.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2878" y="0"/>
            <a:ext cx="3061122" cy="39002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Мои документы\Мой лицей\ИРИНА Лицей\научная работа радуга\фото радуги\драко.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4" y="3365475"/>
            <a:ext cx="2899068" cy="349252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Мои документы\Мой лицей\ИРИНА Лицей\научная работа радуга\фото радуги\змея.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6274" y="3900292"/>
            <a:ext cx="2137726" cy="2957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414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274638"/>
            <a:ext cx="8579296" cy="2506290"/>
          </a:xfrm>
        </p:spPr>
        <p:txBody>
          <a:bodyPr>
            <a:noAutofit/>
          </a:bodyPr>
          <a:lstStyle/>
          <a:p>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Для </a:t>
            </a:r>
            <a:r>
              <a:rPr lang="ru-RU" sz="1800" dirty="0">
                <a:latin typeface="Times New Roman" panose="02020603050405020304" pitchFamily="18" charset="0"/>
                <a:cs typeface="Times New Roman" panose="02020603050405020304" pitchFamily="18" charset="0"/>
              </a:rPr>
              <a:t>того</a:t>
            </a:r>
            <a:r>
              <a:rPr lang="ru-RU" sz="1800" b="1"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чтобы увидеть радугу, должны быть соблюдены определённые условия. </a:t>
            </a:r>
            <a:br>
              <a:rPr lang="ru-RU" sz="1800"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Во-первых</a:t>
            </a:r>
            <a:r>
              <a:rPr lang="ru-RU" sz="1800" dirty="0">
                <a:latin typeface="Times New Roman" panose="02020603050405020304" pitchFamily="18" charset="0"/>
                <a:cs typeface="Times New Roman" panose="02020603050405020304" pitchFamily="18" charset="0"/>
              </a:rPr>
              <a:t>, лучи света должны падать на капли под углом 42°. </a:t>
            </a:r>
            <a:br>
              <a:rPr lang="ru-RU" sz="1800"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Во-вторых</a:t>
            </a:r>
            <a:r>
              <a:rPr lang="ru-RU" sz="1800" dirty="0">
                <a:latin typeface="Times New Roman" panose="02020603050405020304" pitchFamily="18" charset="0"/>
                <a:cs typeface="Times New Roman" panose="02020603050405020304" pitchFamily="18" charset="0"/>
              </a:rPr>
              <a:t>, наблюдатель должен стоять спиной к источнику света.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После дождя некоторые капельки зависают в воздухе, так и не добравшись до земли. </a:t>
            </a:r>
            <a:r>
              <a:rPr lang="ru-RU" sz="1800" dirty="0" smtClean="0">
                <a:latin typeface="Times New Roman" panose="02020603050405020304" pitchFamily="18" charset="0"/>
                <a:cs typeface="Times New Roman" panose="02020603050405020304" pitchFamily="18" charset="0"/>
              </a:rPr>
              <a:t>Свет </a:t>
            </a:r>
            <a:r>
              <a:rPr lang="ru-RU" sz="1800" dirty="0">
                <a:latin typeface="Times New Roman" panose="02020603050405020304" pitchFamily="18" charset="0"/>
                <a:cs typeface="Times New Roman" panose="02020603050405020304" pitchFamily="18" charset="0"/>
              </a:rPr>
              <a:t>преломляется на поверхности капли, потом этот свет попадает на заднюю стенку капли дождя и отражается от неё. Когда этот внутренне отраженный свет вновь достигает поверхности капли, он снова преломляется при выходе.</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При этом возникает дисперсия света, то есть разложения света. Вследствие этого  и возникает  красивое природное явление - радуга.</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2793729"/>
            <a:ext cx="5326387" cy="3721073"/>
          </a:xfrm>
        </p:spPr>
      </p:pic>
    </p:spTree>
    <p:extLst>
      <p:ext uri="{BB962C8B-B14F-4D97-AF65-F5344CB8AC3E}">
        <p14:creationId xmlns:p14="http://schemas.microsoft.com/office/powerpoint/2010/main" val="13371095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656184"/>
          </a:xfrm>
        </p:spPr>
        <p:txBody>
          <a:bodyPr>
            <a:noAutofit/>
          </a:bodyPr>
          <a:lstStyle/>
          <a:p>
            <a:r>
              <a:rPr lang="ru-RU" sz="2000" dirty="0">
                <a:latin typeface="Times New Roman" panose="02020603050405020304" pitchFamily="18" charset="0"/>
                <a:cs typeface="Times New Roman" panose="02020603050405020304" pitchFamily="18" charset="0"/>
              </a:rPr>
              <a:t>Впервые цвета радуги в 1672 году  выделил английский ученый Исаак Ньютон. Правда сначала он определил только пять окрасок – красная, желтая, зеленая, голубая и фиолетовая. Но позже увидел ещё и оранжевый цвет. Однако число 6 в те времена считали дьявольским, и ученый добавил в спектр синий оттенок. </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99792" y="1988840"/>
            <a:ext cx="3957448" cy="4525963"/>
          </a:xfrm>
        </p:spPr>
      </p:pic>
    </p:spTree>
    <p:extLst>
      <p:ext uri="{BB962C8B-B14F-4D97-AF65-F5344CB8AC3E}">
        <p14:creationId xmlns:p14="http://schemas.microsoft.com/office/powerpoint/2010/main" val="4168602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0" y="2465512"/>
            <a:ext cx="6588733" cy="4392488"/>
          </a:xfrm>
        </p:spPr>
      </p:pic>
      <p:sp>
        <p:nvSpPr>
          <p:cNvPr id="4" name="Заголовок 3"/>
          <p:cNvSpPr>
            <a:spLocks noGrp="1"/>
          </p:cNvSpPr>
          <p:nvPr>
            <p:ph type="title"/>
          </p:nvPr>
        </p:nvSpPr>
        <p:spPr>
          <a:xfrm>
            <a:off x="467544" y="188640"/>
            <a:ext cx="8219256" cy="1440160"/>
          </a:xfrm>
        </p:spPr>
        <p:txBody>
          <a:bodyPr>
            <a:noAutofit/>
          </a:bodyPr>
          <a:lstStyle/>
          <a:p>
            <a:r>
              <a:rPr lang="ru-RU" sz="2000" b="1" dirty="0">
                <a:latin typeface="Times New Roman" panose="02020603050405020304" pitchFamily="18" charset="0"/>
                <a:cs typeface="Times New Roman" panose="02020603050405020304" pitchFamily="18" charset="0"/>
              </a:rPr>
              <a:t>А какой формы на самом деле радуга?</a:t>
            </a:r>
            <a:r>
              <a:rPr lang="ru-RU" sz="2000" dirty="0">
                <a:latin typeface="Times New Roman" panose="02020603050405020304" pitchFamily="18" charset="0"/>
                <a:cs typeface="Times New Roman" panose="02020603050405020304" pitchFamily="18" charset="0"/>
              </a:rPr>
              <a:t> Мы всегда считали её дугой. На самом деле эта дуга является лишь частью разноцветной окружности. Целиком же это природное явление можно наблюдать лишь на большой высоте, например, с борта самолета</a:t>
            </a:r>
          </a:p>
        </p:txBody>
      </p:sp>
      <p:pic>
        <p:nvPicPr>
          <p:cNvPr id="8" name="Объект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96426" y="1577413"/>
            <a:ext cx="3960440" cy="5280587"/>
          </a:xfrm>
        </p:spPr>
      </p:pic>
    </p:spTree>
    <p:extLst>
      <p:ext uri="{BB962C8B-B14F-4D97-AF65-F5344CB8AC3E}">
        <p14:creationId xmlns:p14="http://schemas.microsoft.com/office/powerpoint/2010/main" val="17442967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147248" cy="1354162"/>
          </a:xfrm>
        </p:spPr>
        <p:txBody>
          <a:bodyPr>
            <a:normAutofit/>
          </a:bodyPr>
          <a:lstStyle/>
          <a:p>
            <a:r>
              <a:rPr lang="ru-RU" sz="2400" b="1" dirty="0">
                <a:latin typeface="Times New Roman" panose="02020603050405020304" pitchFamily="18" charset="0"/>
                <a:cs typeface="Times New Roman" panose="02020603050405020304" pitchFamily="18" charset="0"/>
              </a:rPr>
              <a:t>Как сделать радугу в домашних условиях?</a:t>
            </a:r>
            <a:br>
              <a:rPr lang="ru-RU" sz="2400" b="1" dirty="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М</a:t>
            </a:r>
            <a:r>
              <a:rPr lang="ru-RU" sz="2400" b="1" dirty="0" smtClean="0">
                <a:latin typeface="Times New Roman" panose="02020603050405020304" pitchFamily="18" charset="0"/>
                <a:cs typeface="Times New Roman" panose="02020603050405020304" pitchFamily="18" charset="0"/>
              </a:rPr>
              <a:t>етод </a:t>
            </a:r>
            <a:r>
              <a:rPr lang="ru-RU" sz="2400" b="1" dirty="0">
                <a:latin typeface="Times New Roman" panose="02020603050405020304" pitchFamily="18" charset="0"/>
                <a:cs typeface="Times New Roman" panose="02020603050405020304" pitchFamily="18" charset="0"/>
              </a:rPr>
              <a:t>с использованием стакана </a:t>
            </a:r>
            <a:r>
              <a:rPr lang="ru-RU" sz="2400" b="1" dirty="0" smtClean="0">
                <a:latin typeface="Times New Roman" panose="02020603050405020304" pitchFamily="18" charset="0"/>
                <a:cs typeface="Times New Roman" panose="02020603050405020304" pitchFamily="18" charset="0"/>
              </a:rPr>
              <a:t>воды</a:t>
            </a:r>
            <a:br>
              <a:rPr lang="ru-RU" sz="2400" b="1" dirty="0" smtClean="0">
                <a:latin typeface="Times New Roman" panose="02020603050405020304" pitchFamily="18" charset="0"/>
                <a:cs typeface="Times New Roman" panose="02020603050405020304" pitchFamily="18" charset="0"/>
              </a:rPr>
            </a:br>
            <a:endParaRPr lang="ru-RU" sz="2400" b="1"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563888" y="1700808"/>
            <a:ext cx="5402844" cy="4680520"/>
          </a:xfrm>
        </p:spPr>
      </p:pic>
      <p:pic>
        <p:nvPicPr>
          <p:cNvPr id="5" name="Объект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07504" y="2276872"/>
            <a:ext cx="4243330" cy="3168352"/>
          </a:xfrm>
        </p:spPr>
      </p:pic>
    </p:spTree>
    <p:extLst>
      <p:ext uri="{BB962C8B-B14F-4D97-AF65-F5344CB8AC3E}">
        <p14:creationId xmlns:p14="http://schemas.microsoft.com/office/powerpoint/2010/main" val="2992620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anose="02020603050405020304" pitchFamily="18" charset="0"/>
                <a:cs typeface="Times New Roman" panose="02020603050405020304" pitchFamily="18" charset="0"/>
              </a:rPr>
              <a:t>Метод с использованием компакт диска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7504" y="2348706"/>
            <a:ext cx="4388296" cy="3888606"/>
          </a:xfrm>
        </p:spPr>
      </p:pic>
      <p:pic>
        <p:nvPicPr>
          <p:cNvPr id="7" name="Объект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851920" y="1340768"/>
            <a:ext cx="4998475" cy="3748856"/>
          </a:xfrm>
        </p:spPr>
      </p:pic>
    </p:spTree>
    <p:extLst>
      <p:ext uri="{BB962C8B-B14F-4D97-AF65-F5344CB8AC3E}">
        <p14:creationId xmlns:p14="http://schemas.microsoft.com/office/powerpoint/2010/main" val="5759798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anose="02020603050405020304" pitchFamily="18" charset="0"/>
                <a:cs typeface="Times New Roman" panose="02020603050405020304" pitchFamily="18" charset="0"/>
              </a:rPr>
              <a:t>Метод с использованием зеркала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2347872"/>
            <a:ext cx="4038600" cy="3030618"/>
          </a:xfrm>
        </p:spPr>
      </p:pic>
      <p:pic>
        <p:nvPicPr>
          <p:cNvPr id="3" name="Объект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4033070" y="1879700"/>
            <a:ext cx="5442510" cy="4076618"/>
          </a:xfrm>
        </p:spPr>
      </p:pic>
    </p:spTree>
    <p:extLst>
      <p:ext uri="{BB962C8B-B14F-4D97-AF65-F5344CB8AC3E}">
        <p14:creationId xmlns:p14="http://schemas.microsoft.com/office/powerpoint/2010/main" val="421154878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TotalTime>
  <Words>419</Words>
  <Application>Microsoft Office PowerPoint</Application>
  <PresentationFormat>Экран (4:3)</PresentationFormat>
  <Paragraphs>35</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Секция  Физика  Тема:   Радуга… Что это такое? </vt:lpstr>
      <vt:lpstr>Презентация PowerPoint</vt:lpstr>
      <vt:lpstr>Презентация PowerPoint</vt:lpstr>
      <vt:lpstr> Для того, чтобы увидеть радугу, должны быть соблюдены определённые условия.  Во-первых, лучи света должны падать на капли под углом 42°.  Во-вторых, наблюдатель должен стоять спиной к источнику света.  После дождя некоторые капельки зависают в воздухе, так и не добравшись до земли. Свет преломляется на поверхности капли, потом этот свет попадает на заднюю стенку капли дождя и отражается от неё. Когда этот внутренне отраженный свет вновь достигает поверхности капли, он снова преломляется при выходе. При этом возникает дисперсия света, то есть разложения света. Вследствие этого  и возникает  красивое природное явление - радуга.  </vt:lpstr>
      <vt:lpstr>Впервые цвета радуги в 1672 году  выделил английский ученый Исаак Ньютон. Правда сначала он определил только пять окрасок – красная, желтая, зеленая, голубая и фиолетовая. Но позже увидел ещё и оранжевый цвет. Однако число 6 в те времена считали дьявольским, и ученый добавил в спектр синий оттенок. </vt:lpstr>
      <vt:lpstr>А какой формы на самом деле радуга? Мы всегда считали её дугой. На самом деле эта дуга является лишь частью разноцветной окружности. Целиком же это природное явление можно наблюдать лишь на большой высоте, например, с борта самолета</vt:lpstr>
      <vt:lpstr>Как сделать радугу в домашних условиях? Метод с использованием стакана воды </vt:lpstr>
      <vt:lpstr>Метод с использованием компакт диска </vt:lpstr>
      <vt:lpstr>Метод с использованием зеркала </vt:lpstr>
      <vt:lpstr>Способ с помощью  фонарика и  зеркала  </vt:lpstr>
      <vt:lpstr>Радуга в мыльном пузыре</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Секция  Физика Тема:   Радуга… Что это такое?</dc:title>
  <dc:creator>Buh</dc:creator>
  <cp:lastModifiedBy>Наталья</cp:lastModifiedBy>
  <cp:revision>17</cp:revision>
  <dcterms:created xsi:type="dcterms:W3CDTF">2018-11-15T12:41:42Z</dcterms:created>
  <dcterms:modified xsi:type="dcterms:W3CDTF">2019-04-05T11:55:31Z</dcterms:modified>
</cp:coreProperties>
</file>