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11" d="100"/>
          <a:sy n="111" d="100"/>
        </p:scale>
        <p:origin x="-1530" y="-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Правильные ответы , %</a:t>
            </a:r>
          </a:p>
        </c:rich>
      </c:tx>
      <c:overlay val="0"/>
    </c:title>
    <c:autoTitleDeleted val="0"/>
    <c:view3D>
      <c:rotX val="15"/>
      <c:rotY val="2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Правильные ответы , %</c:v>
                </c:pt>
              </c:strCache>
            </c:strRef>
          </c:tx>
          <c:invertIfNegative val="0"/>
          <c:cat>
            <c:strRef>
              <c:f>Лист1!$A$2:$A$8</c:f>
              <c:strCache>
                <c:ptCount val="7"/>
                <c:pt idx="0">
                  <c:v>1 Вопрос  89%</c:v>
                </c:pt>
                <c:pt idx="1">
                  <c:v>2 Вопрос 22, 22%</c:v>
                </c:pt>
                <c:pt idx="2">
                  <c:v>3 Вопрос 48,15 %</c:v>
                </c:pt>
                <c:pt idx="3">
                  <c:v>4 Вопрос 22 ,22%</c:v>
                </c:pt>
                <c:pt idx="4">
                  <c:v>5 Вопрос 37 ,04%</c:v>
                </c:pt>
                <c:pt idx="5">
                  <c:v>6 Вопрос  51,85 %</c:v>
                </c:pt>
                <c:pt idx="6">
                  <c:v>7 Вопрос 29,63 %</c:v>
                </c:pt>
              </c:strCache>
            </c:strRef>
          </c:cat>
          <c:val>
            <c:numRef>
              <c:f>Лист1!$B$2:$B$8</c:f>
              <c:numCache>
                <c:formatCode>General</c:formatCode>
                <c:ptCount val="7"/>
                <c:pt idx="0">
                  <c:v>89</c:v>
                </c:pt>
                <c:pt idx="1">
                  <c:v>22.22</c:v>
                </c:pt>
                <c:pt idx="2">
                  <c:v>48.15</c:v>
                </c:pt>
                <c:pt idx="3">
                  <c:v>22.22</c:v>
                </c:pt>
                <c:pt idx="4">
                  <c:v>37.04</c:v>
                </c:pt>
                <c:pt idx="5">
                  <c:v>51.85</c:v>
                </c:pt>
                <c:pt idx="6">
                  <c:v>29.63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39495168"/>
        <c:axId val="79759040"/>
        <c:axId val="0"/>
      </c:bar3DChart>
      <c:catAx>
        <c:axId val="39495168"/>
        <c:scaling>
          <c:orientation val="minMax"/>
        </c:scaling>
        <c:delete val="0"/>
        <c:axPos val="b"/>
        <c:majorTickMark val="out"/>
        <c:minorTickMark val="none"/>
        <c:tickLblPos val="nextTo"/>
        <c:crossAx val="79759040"/>
        <c:crosses val="autoZero"/>
        <c:auto val="1"/>
        <c:lblAlgn val="ctr"/>
        <c:lblOffset val="100"/>
        <c:noMultiLvlLbl val="0"/>
      </c:catAx>
      <c:valAx>
        <c:axId val="7975904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39495168"/>
        <c:crosses val="autoZero"/>
        <c:crossBetween val="between"/>
      </c:valAx>
    </c:plotArea>
    <c:legend>
      <c:legendPos val="r"/>
      <c:overlay val="0"/>
    </c:legend>
    <c:plotVisOnly val="1"/>
    <c:dispBlanksAs val="gap"/>
    <c:showDLblsOverMax val="0"/>
  </c:chart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80107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88863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92881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19248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85001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43170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05.04.2019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6004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05.04.2019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9603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05.04.2019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57021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69451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24570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05.04.2019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93748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548679"/>
            <a:ext cx="8496944" cy="6048673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pPr algn="r"/>
            <a:r>
              <a:rPr lang="ru-RU" sz="2000" dirty="0"/>
              <a:t> </a:t>
            </a:r>
            <a:br>
              <a:rPr lang="ru-RU" sz="2000" dirty="0"/>
            </a:br>
            <a:r>
              <a:rPr lang="ru-RU" sz="2000" dirty="0"/>
              <a:t> </a:t>
            </a:r>
            <a:br>
              <a:rPr lang="ru-RU" sz="2000" dirty="0"/>
            </a:br>
            <a:r>
              <a:rPr lang="ru-RU" sz="2000" dirty="0"/>
              <a:t> </a:t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7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Тема</a:t>
            </a:r>
            <a:r>
              <a:rPr lang="ru-RU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  </a:t>
            </a:r>
            <a:r>
              <a:rPr lang="ru-RU" sz="27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Почему исчезли старинные русские меры длины?</a:t>
            </a:r>
            <a: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/>
              <a:t> </a:t>
            </a:r>
            <a:br>
              <a:rPr lang="ru-RU" sz="2000" dirty="0"/>
            </a:br>
            <a:r>
              <a:rPr lang="ru-RU" sz="2000" dirty="0"/>
              <a:t> 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Выполнил: </a:t>
            </a:r>
            <a:b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Казаков Роман</a:t>
            </a:r>
            <a:b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ученик </a:t>
            </a:r>
            <a:r>
              <a:rPr lang="ru-RU" sz="22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6 «В»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класса </a:t>
            </a:r>
            <a:b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b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Научный руководитель: </a:t>
            </a:r>
            <a:b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Бахарева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Ирина Николаевна</a:t>
            </a:r>
            <a:b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b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/>
              <a:t> </a:t>
            </a:r>
            <a:br>
              <a:rPr lang="ru-RU" sz="2000" dirty="0"/>
            </a:br>
            <a:r>
              <a:rPr lang="ru-RU" sz="2000" dirty="0"/>
              <a:t> </a:t>
            </a:r>
            <a:br>
              <a:rPr lang="ru-RU" sz="2000" dirty="0"/>
            </a:br>
            <a:r>
              <a:rPr lang="ru-RU" sz="2000" i="1" dirty="0"/>
              <a:t> </a:t>
            </a: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/>
              <a:t> </a:t>
            </a:r>
            <a:br>
              <a:rPr lang="ru-RU" sz="2000" dirty="0"/>
            </a:b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D:\Мои документы\Мой лицей\6класс\МЕРЫ ДЛИНЫ\mera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891019"/>
            <a:ext cx="3716320" cy="406804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</p:pic>
    </p:spTree>
    <p:extLst>
      <p:ext uri="{BB962C8B-B14F-4D97-AF65-F5344CB8AC3E}">
        <p14:creationId xmlns:p14="http://schemas.microsoft.com/office/powerpoint/2010/main" val="3212896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8291264" cy="2088232"/>
          </a:xfrm>
          <a:solidFill>
            <a:schemeClr val="accent6">
              <a:lumMod val="40000"/>
              <a:lumOff val="60000"/>
            </a:schemeClr>
          </a:solidFill>
        </p:spPr>
        <p:txBody>
          <a:bodyPr>
            <a:noAutofit/>
          </a:bodyPr>
          <a:lstStyle/>
          <a:p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измерения больших расстояний на Руси использовали единицу 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«поприще»,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замененную позже верстой. </a:t>
            </a:r>
            <a:b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Верста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старорусская путевая мера. Этим словом, первоначально называли расстояние, пройденное от одного поворота плуга до другого во время пахоты. При Петре Первом одна верста равнялась 500 саженей.  В современном исчислении : 213,36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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500 = 1066,8 м. </a:t>
            </a:r>
            <a:b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037239"/>
            <a:ext cx="8229600" cy="3651885"/>
          </a:xfrm>
        </p:spPr>
      </p:pic>
    </p:spTree>
    <p:extLst>
      <p:ext uri="{BB962C8B-B14F-4D97-AF65-F5344CB8AC3E}">
        <p14:creationId xmlns:p14="http://schemas.microsoft.com/office/powerpoint/2010/main" val="205695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Старинные меры длины часто встречаются в русской классической литературе, фольклоре – пословицах и поговорках, образной речи – в сравнениях и 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фразеологизмах, 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 прозе и поэзии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600200"/>
            <a:ext cx="8219256" cy="4781128"/>
          </a:xfrm>
          <a:solidFill>
            <a:schemeClr val="accent6">
              <a:lumMod val="40000"/>
              <a:lumOff val="60000"/>
            </a:schemeClr>
          </a:solidFill>
        </p:spPr>
        <p:txBody>
          <a:bodyPr/>
          <a:lstStyle/>
          <a:p>
            <a:pPr marL="0" indent="0">
              <a:buNone/>
            </a:pP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Пядь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 древнерусская мера длины, изначально равная расстоянию между концами растянутых пальцев руки — большого и указательного.</a:t>
            </a:r>
          </a:p>
          <a:p>
            <a:pPr marL="0" indent="0">
              <a:buNone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пядь  = 17,78 см.</a:t>
            </a:r>
          </a:p>
          <a:p>
            <a:pPr marL="0" indent="0">
              <a:buNone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Раньше пядями меряли иконы, в быту это была мерка для толщины снега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«Не уступить ни пяди» - не отдать даже самой малой части.</a:t>
            </a:r>
          </a:p>
          <a:p>
            <a:pPr marL="0" indent="0">
              <a:buNone/>
            </a:pP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Сажень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одна из наиболее распространенных на Руси мер длин. Слово «сажень» происходит от глагола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сягать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досягать – на какое расстояние можно было дотянуться рукой.</a:t>
            </a:r>
          </a:p>
          <a:p>
            <a:pPr marL="0" indent="0">
              <a:buNone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 сажень  = 2,1336 метра.</a:t>
            </a:r>
          </a:p>
          <a:p>
            <a:pPr marL="0" indent="0">
              <a:buNone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строительстве и при межевании земельных участков применяли саженные верёвки. Если про вас скажут «Косая сажень в плечах», то вам есть, чем гордиться, ведь эта поговорка характеризует широкоплечего богатыря.</a:t>
            </a:r>
          </a:p>
          <a:p>
            <a:pPr marL="0" indent="0">
              <a:buNone/>
            </a:pP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Аршин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- старинная русская мера длины, равная, в современном исчислении равная 0,7112 м. ( примерно 72 см). Аршин - это длина всей вытянутой руки от плечевого сустава до концевой фаланги среднего пальца. В России использовали с 16 века. </a:t>
            </a:r>
          </a:p>
          <a:p>
            <a:pPr marL="0" indent="0">
              <a:buNone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Каждый купец на свой аршин мерит.</a:t>
            </a:r>
          </a:p>
          <a:p>
            <a:pPr marL="0" indent="0">
              <a:buNone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три аршина в землю видит.</a:t>
            </a:r>
          </a:p>
          <a:p>
            <a:pPr marL="0" indent="0">
              <a:buNone/>
            </a:pP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4161933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435280" cy="2506290"/>
          </a:xfrm>
        </p:spPr>
        <p:txBody>
          <a:bodyPr>
            <a:noAutofit/>
          </a:bodyPr>
          <a:lstStyle/>
          <a:p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Вершок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– старорусская единица измерения, первоначально равнялась длине основной фаланги указательного пальца. Наименование «вершок» происходит как раз от слова «верх» (верх перста, т. е. пальца). Один вершок равен 4 см 5 мм. Вершки обычно использовали для измерения роста: мелких домашних животных и людей.</a:t>
            </a:r>
            <a:b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 вы думаете, правильно ли говорят «От горшка два вершка, а уже указчик»? Давайте посчитаем: два вершка – это всего лишь около 9 сантиметров (4,45*2). Разве бывают такие люди? Ошибка?! Абсолютно нет. Дело в том, что раньше рост человека меряли, начиная с двух аршинов, так как чуть больше 142 сантиметров было обязательным для взрослого человека. Вот к этой базе и прибавляли потом вершки. Так что от горшка в два вершка – это 151 сантиметр!</a:t>
            </a:r>
            <a:b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2924944"/>
            <a:ext cx="8147248" cy="3201219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И. С. Тургенев</a:t>
            </a:r>
          </a:p>
          <a:p>
            <a:pPr marL="0" indent="0">
              <a:buNone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«Муму»</a:t>
            </a:r>
          </a:p>
          <a:p>
            <a:pPr marL="0" indent="0">
              <a:buNone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«Из всей ее челяди самым замечательным лицом был дворник Герасим, мужчина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двенадцати вершков роста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сложенный богатырем и глухонемой от рождения».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196 см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170" name="Picture 2" descr="D:\Мои документы\Мой лицей\6класс\МЕРЫ ДЛИНЫ\муму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221088"/>
            <a:ext cx="4572001" cy="2524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19365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60648"/>
            <a:ext cx="8219256" cy="1584176"/>
          </a:xfrm>
          <a:solidFill>
            <a:schemeClr val="accent6">
              <a:lumMod val="40000"/>
              <a:lumOff val="60000"/>
            </a:schemeClr>
          </a:solidFill>
        </p:spPr>
        <p:txBody>
          <a:bodyPr>
            <a:noAutofit/>
          </a:bodyPr>
          <a:lstStyle/>
          <a:p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Верста́ 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русская единица измерения расстояния, равная пятистам саженям , что соответствует нынешним 1066,8 метра. </a:t>
            </a:r>
            <a:b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«Коломенская верста» – шутливое прозвище для высокого человека.</a:t>
            </a:r>
            <a:b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Семь </a:t>
            </a:r>
            <a:r>
              <a:rPr lang="ru-RU" sz="1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вёрст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 небес, и всё лесом - Очень далеко</a:t>
            </a:r>
            <a:b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Слышно за </a:t>
            </a:r>
            <a:r>
              <a:rPr lang="ru-RU" sz="1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версту -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Разговаривать очень громко</a:t>
            </a:r>
            <a:b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1800" y="1700808"/>
            <a:ext cx="3402804" cy="4981126"/>
          </a:xfrm>
        </p:spPr>
      </p:pic>
    </p:spTree>
    <p:extLst>
      <p:ext uri="{BB962C8B-B14F-4D97-AF65-F5344CB8AC3E}">
        <p14:creationId xmlns:p14="http://schemas.microsoft.com/office/powerpoint/2010/main" val="3340558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95536" y="188640"/>
            <a:ext cx="3816424" cy="2160240"/>
          </a:xfrm>
          <a:solidFill>
            <a:schemeClr val="accent6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pPr lvl="0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Н. А. Некрасов</a:t>
            </a:r>
            <a:b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«Дедушка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Мазай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зайцы»</a:t>
            </a:r>
            <a:b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каждой минутой вода подбиралась</a:t>
            </a:r>
            <a:b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бедным зверькам; уж под ними осталось</a:t>
            </a:r>
            <a:b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Меньше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аршина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земли в ширину,</a:t>
            </a:r>
            <a:b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Меньше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сажени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длину.</a:t>
            </a:r>
            <a:b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350" y="2536946"/>
            <a:ext cx="4318450" cy="2836270"/>
          </a:xfrm>
        </p:spPr>
      </p:pic>
      <p:pic>
        <p:nvPicPr>
          <p:cNvPr id="8" name="Объект 7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2852936"/>
            <a:ext cx="4038600" cy="3736033"/>
          </a:xfrm>
        </p:spPr>
      </p:pic>
      <p:sp>
        <p:nvSpPr>
          <p:cNvPr id="9" name="Заголовок 3"/>
          <p:cNvSpPr txBox="1">
            <a:spLocks/>
          </p:cNvSpPr>
          <p:nvPr/>
        </p:nvSpPr>
        <p:spPr>
          <a:xfrm>
            <a:off x="4860032" y="404664"/>
            <a:ext cx="3816424" cy="216024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П. П.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Ершов</a:t>
            </a:r>
          </a:p>
          <a:p>
            <a:pPr lvl="0"/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«Конёк-горбунок»</a:t>
            </a:r>
          </a:p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Ростом только в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три вершка,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спине с двумя горбами</a:t>
            </a:r>
          </a:p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Да с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аршинными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ушами.</a:t>
            </a:r>
          </a:p>
        </p:txBody>
      </p:sp>
    </p:spTree>
    <p:extLst>
      <p:ext uri="{BB962C8B-B14F-4D97-AF65-F5344CB8AC3E}">
        <p14:creationId xmlns:p14="http://schemas.microsoft.com/office/powerpoint/2010/main" val="2898110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19256" cy="1512168"/>
          </a:xfrm>
          <a:solidFill>
            <a:schemeClr val="accent6">
              <a:lumMod val="40000"/>
              <a:lumOff val="60000"/>
            </a:schemeClr>
          </a:solidFill>
        </p:spPr>
        <p:txBody>
          <a:bodyPr>
            <a:normAutofit fontScale="90000"/>
          </a:bodyPr>
          <a:lstStyle/>
          <a:p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Измерение роста Казакова Романа в старинных мерах длины </a:t>
            </a:r>
            <a:b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Мой   рост на данный момент времени 1м 52 см; выражаю его в сантиметрах 152 см; перевожу в старинные меры длины.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9" name="Объект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38098699"/>
              </p:ext>
            </p:extLst>
          </p:nvPr>
        </p:nvGraphicFramePr>
        <p:xfrm>
          <a:off x="539551" y="2348880"/>
          <a:ext cx="8136906" cy="3067744"/>
        </p:xfrm>
        <a:graphic>
          <a:graphicData uri="http://schemas.openxmlformats.org/drawingml/2006/table">
            <a:tbl>
              <a:tblPr/>
              <a:tblGrid>
                <a:gridCol w="625327"/>
                <a:gridCol w="626177"/>
                <a:gridCol w="531018"/>
                <a:gridCol w="557359"/>
                <a:gridCol w="667807"/>
                <a:gridCol w="557359"/>
                <a:gridCol w="816493"/>
                <a:gridCol w="626177"/>
                <a:gridCol w="672907"/>
                <a:gridCol w="668659"/>
                <a:gridCol w="535269"/>
                <a:gridCol w="626177"/>
                <a:gridCol w="626177"/>
              </a:tblGrid>
              <a:tr h="2165940">
                <a:tc>
                  <a:txBody>
                    <a:bodyPr/>
                    <a:lstStyle/>
                    <a:p>
                      <a:pPr marL="71755" marR="71755" indent="457200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</a:rPr>
                        <a:t>м</a:t>
                      </a:r>
                    </a:p>
                  </a:txBody>
                  <a:tcPr marL="68580" marR="68580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 indent="457200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</a:rPr>
                        <a:t>см</a:t>
                      </a:r>
                    </a:p>
                  </a:txBody>
                  <a:tcPr marL="68580" marR="68580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 indent="457200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</a:rPr>
                        <a:t>перст</a:t>
                      </a:r>
                    </a:p>
                  </a:txBody>
                  <a:tcPr marL="68580" marR="68580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 indent="457200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</a:rPr>
                        <a:t>вершок</a:t>
                      </a:r>
                    </a:p>
                  </a:txBody>
                  <a:tcPr marL="68580" marR="68580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 indent="457200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</a:rPr>
                        <a:t>пядь</a:t>
                      </a:r>
                    </a:p>
                  </a:txBody>
                  <a:tcPr marL="68580" marR="68580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 indent="457200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</a:rPr>
                        <a:t>шаг</a:t>
                      </a:r>
                    </a:p>
                  </a:txBody>
                  <a:tcPr marL="68580" marR="68580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 indent="457200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</a:rPr>
                        <a:t>ладонь</a:t>
                      </a:r>
                    </a:p>
                  </a:txBody>
                  <a:tcPr marL="68580" marR="68580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 indent="457200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</a:rPr>
                        <a:t>косая сажень</a:t>
                      </a:r>
                    </a:p>
                  </a:txBody>
                  <a:tcPr marL="68580" marR="68580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 indent="457200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</a:rPr>
                        <a:t>маховая сажень</a:t>
                      </a:r>
                    </a:p>
                  </a:txBody>
                  <a:tcPr marL="68580" marR="68580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 indent="457200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</a:rPr>
                        <a:t>аршин</a:t>
                      </a:r>
                    </a:p>
                  </a:txBody>
                  <a:tcPr marL="68580" marR="68580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 indent="457200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</a:rPr>
                        <a:t>фут</a:t>
                      </a:r>
                    </a:p>
                  </a:txBody>
                  <a:tcPr marL="68580" marR="68580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 indent="457200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</a:rPr>
                        <a:t>дюйм</a:t>
                      </a:r>
                    </a:p>
                  </a:txBody>
                  <a:tcPr marL="68580" marR="68580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 indent="457200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</a:rPr>
                        <a:t>локоть</a:t>
                      </a:r>
                    </a:p>
                  </a:txBody>
                  <a:tcPr marL="68580" marR="68580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01804">
                <a:tc>
                  <a:txBody>
                    <a:bodyPr/>
                    <a:lstStyle/>
                    <a:p>
                      <a:pPr indent="457200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</a:rPr>
                        <a:t>1,52</a:t>
                      </a:r>
                      <a:endParaRPr lang="ru-RU" sz="1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</a:rPr>
                        <a:t>152</a:t>
                      </a:r>
                      <a:endParaRPr lang="ru-RU" sz="1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</a:rPr>
                        <a:t>77</a:t>
                      </a: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latin typeface="Times New Roman"/>
                          <a:ea typeface="Times New Roman"/>
                        </a:rPr>
                        <a:t>3</a:t>
                      </a:r>
                      <a:r>
                        <a:rPr lang="ru-RU" sz="1400" dirty="0" smtClean="0">
                          <a:latin typeface="Times New Roman"/>
                          <a:ea typeface="Times New Roman"/>
                        </a:rPr>
                        <a:t>4</a:t>
                      </a:r>
                      <a:endParaRPr lang="ru-RU" sz="1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8</a:t>
                      </a:r>
                      <a:r>
                        <a:rPr lang="en-US" sz="14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ru-RU" sz="1400" dirty="0" smtClean="0">
                          <a:latin typeface="Times New Roman"/>
                          <a:ea typeface="Times New Roman"/>
                        </a:rPr>
                        <a:t>66</a:t>
                      </a:r>
                      <a:endParaRPr lang="ru-RU" sz="1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>
                        <a:spcAft>
                          <a:spcPts val="0"/>
                        </a:spcAft>
                      </a:pPr>
                      <a:r>
                        <a:rPr lang="en-US" sz="1400">
                          <a:latin typeface="Times New Roman"/>
                          <a:ea typeface="Times New Roman"/>
                        </a:rPr>
                        <a:t>2,</a:t>
                      </a:r>
                      <a:r>
                        <a:rPr lang="ru-RU" sz="1400">
                          <a:latin typeface="Times New Roman"/>
                          <a:ea typeface="Times New Roman"/>
                        </a:rPr>
                        <a:t>2</a:t>
                      </a: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</a:rPr>
                        <a:t>20</a:t>
                      </a:r>
                      <a:r>
                        <a:rPr lang="en-US" sz="1400" dirty="0" smtClean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ru-RU" sz="1400" dirty="0" smtClean="0">
                          <a:latin typeface="Times New Roman"/>
                          <a:ea typeface="Times New Roman"/>
                        </a:rPr>
                        <a:t>5</a:t>
                      </a:r>
                      <a:endParaRPr lang="ru-RU" sz="1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0</a:t>
                      </a:r>
                      <a:r>
                        <a:rPr lang="en-US" sz="1400" dirty="0" smtClean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ru-RU" sz="1400" dirty="0" smtClean="0">
                          <a:latin typeface="Times New Roman"/>
                          <a:ea typeface="Times New Roman"/>
                        </a:rPr>
                        <a:t>62</a:t>
                      </a:r>
                      <a:endParaRPr lang="ru-RU" sz="1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0</a:t>
                      </a:r>
                      <a:r>
                        <a:rPr lang="en-US" sz="1400" dirty="0" smtClean="0">
                          <a:latin typeface="Times New Roman"/>
                          <a:ea typeface="Times New Roman"/>
                        </a:rPr>
                        <a:t>,8</a:t>
                      </a:r>
                      <a:r>
                        <a:rPr lang="ru-RU" sz="1400" dirty="0" smtClean="0">
                          <a:latin typeface="Times New Roman"/>
                          <a:ea typeface="Times New Roman"/>
                        </a:rPr>
                        <a:t>7</a:t>
                      </a:r>
                      <a:endParaRPr lang="ru-RU" sz="1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</a:rPr>
                        <a:t>2</a:t>
                      </a:r>
                      <a:r>
                        <a:rPr lang="en-US" sz="1400">
                          <a:latin typeface="Times New Roman"/>
                          <a:ea typeface="Times New Roman"/>
                        </a:rPr>
                        <a:t>,17</a:t>
                      </a: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5</a:t>
                      </a:r>
                      <a:r>
                        <a:rPr lang="en-US" sz="1400" dirty="0">
                          <a:latin typeface="Times New Roman"/>
                          <a:ea typeface="Times New Roman"/>
                        </a:rPr>
                        <a:t>,4</a:t>
                      </a:r>
                      <a:endParaRPr lang="ru-RU" sz="1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61</a:t>
                      </a:r>
                      <a:r>
                        <a:rPr lang="en-US" sz="1400" dirty="0">
                          <a:latin typeface="Times New Roman"/>
                          <a:ea typeface="Times New Roman"/>
                        </a:rPr>
                        <a:t>,6</a:t>
                      </a:r>
                      <a:endParaRPr lang="ru-RU" sz="1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3</a:t>
                      </a:r>
                      <a:r>
                        <a:rPr lang="en-US" sz="1400" dirty="0">
                          <a:latin typeface="Times New Roman"/>
                          <a:ea typeface="Times New Roman"/>
                        </a:rPr>
                        <a:t>,4</a:t>
                      </a: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2</a:t>
                      </a:r>
                      <a:endParaRPr lang="ru-RU" sz="1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18930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74638"/>
            <a:ext cx="8147248" cy="634082"/>
          </a:xfrm>
          <a:solidFill>
            <a:schemeClr val="accent6">
              <a:lumMod val="40000"/>
              <a:lumOff val="60000"/>
            </a:schemeClr>
          </a:solidFill>
        </p:spPr>
        <p:txBody>
          <a:bodyPr>
            <a:normAutofit fontScale="90000"/>
          </a:bodyPr>
          <a:lstStyle/>
          <a:p>
            <a:pPr lvl="1" algn="ctr" rtl="0">
              <a:spcBef>
                <a:spcPct val="0"/>
              </a:spcBef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Анкетирование учащихся 6 «В» класса о знании старинных мер длины.</a:t>
            </a:r>
            <a:b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solidFill>
            <a:schemeClr val="accent6">
              <a:lumMod val="20000"/>
              <a:lumOff val="80000"/>
            </a:schemeClr>
          </a:solidFill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Вопросы:</a:t>
            </a:r>
          </a:p>
          <a:p>
            <a:pPr marL="0" lvl="0" indent="0"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1.Какие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 знаете старинные русские меры длины?</a:t>
            </a:r>
          </a:p>
          <a:p>
            <a:pPr marL="0" indent="0">
              <a:buNone/>
            </a:pP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Что означают пословицы и поговорки?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2.«Коломенская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верста»</a:t>
            </a:r>
          </a:p>
          <a:p>
            <a:pPr marL="0" lvl="0" indent="0"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3.«Нос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локоть, а ума с ноготь»</a:t>
            </a:r>
          </a:p>
          <a:p>
            <a:pPr marL="0" lvl="0" indent="0"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4.«Один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как перст»</a:t>
            </a:r>
          </a:p>
          <a:p>
            <a:pPr marL="0" lvl="0" indent="0"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5.«На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три аршина в землю видит» </a:t>
            </a:r>
          </a:p>
          <a:p>
            <a:pPr marL="0" lvl="0" indent="0"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6.«Писать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аршинными буквами»</a:t>
            </a:r>
          </a:p>
          <a:p>
            <a:pPr marL="0" lvl="0" indent="0"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7.Реши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задачу. Какой рост у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Дюймовочки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из сказки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Г.Х.Андерсена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современных единицах измерения ?</a:t>
            </a:r>
          </a:p>
          <a:p>
            <a:pPr marL="0" indent="0"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«Она была маленькая-маленькая, всего в дюйм </a:t>
            </a:r>
          </a:p>
          <a:p>
            <a:pPr marL="0" indent="0"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ростом»</a:t>
            </a:r>
          </a:p>
          <a:p>
            <a:pPr marL="0" indent="0">
              <a:buNone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352306131"/>
              </p:ext>
            </p:extLst>
          </p:nvPr>
        </p:nvGraphicFramePr>
        <p:xfrm>
          <a:off x="4572000" y="1340768"/>
          <a:ext cx="4182616" cy="49685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661759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74638"/>
            <a:ext cx="8291264" cy="1858218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настоящие время старинные меры длины на практике не применяются.</a:t>
            </a:r>
            <a:b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Шаг, ладонь, локоть, аршин, пядь, шаг – эти меры всегда при себе, но они неточные, так как у разных людей эти единицы различные.</a:t>
            </a:r>
            <a:b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Подводя итог работы, можно сделать вывод, что наша гипотеза нашла свое подтверждение. Старинные русские меры длины утратили свою значимость по причине своей неточности и были заменены на метрическую систему мер.  </a:t>
            </a:r>
            <a:b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5" name="Объект 14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2348880"/>
            <a:ext cx="4519643" cy="3956757"/>
          </a:xfrm>
        </p:spPr>
      </p:pic>
      <p:pic>
        <p:nvPicPr>
          <p:cNvPr id="17" name="Объект 16"/>
          <p:cNvPicPr>
            <a:picLocks noGrp="1" noChangeAspect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5025" y="2183164"/>
            <a:ext cx="4312399" cy="4198163"/>
          </a:xfrm>
        </p:spPr>
      </p:pic>
    </p:spTree>
    <p:extLst>
      <p:ext uri="{BB962C8B-B14F-4D97-AF65-F5344CB8AC3E}">
        <p14:creationId xmlns:p14="http://schemas.microsoft.com/office/powerpoint/2010/main" val="1655376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Объект 11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1412776"/>
            <a:ext cx="4968552" cy="5174035"/>
          </a:xfrm>
        </p:spPr>
      </p:pic>
    </p:spTree>
    <p:extLst>
      <p:ext uri="{BB962C8B-B14F-4D97-AF65-F5344CB8AC3E}">
        <p14:creationId xmlns:p14="http://schemas.microsoft.com/office/powerpoint/2010/main" val="2196214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476672"/>
            <a:ext cx="8291264" cy="5832648"/>
          </a:xfr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txBody>
          <a:bodyPr>
            <a:normAutofit/>
          </a:bodyPr>
          <a:lstStyle/>
          <a:p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наш век больших технологий мы без труда вычисляем метры и километры. Заведённые не только в России, но и по всему миру единые единицы измерения позволяют нам говорить на одном математическом языке.</a:t>
            </a:r>
          </a:p>
          <a:p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древние времена на Руси для измерения длины использовали человека, вернее, его части тела – руки, ладони, ступни.</a:t>
            </a:r>
          </a:p>
          <a:p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Система  древнерусских мер длины включала в себя следующие основные меры: перст, дюйм, вершок, ладонь, пядь, локоть, шаг, аршин, сажень, верста.</a:t>
            </a:r>
          </a:p>
          <a:p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Руси традиционно применялась русская система мер, основным измерительным элементом которой являлся человек. С одной стороны – это очень удобно в повседневных хозяйственных делах (измерительный прибор всегда при себе), с другой это вызывало затруднения в торговых сделках.</a:t>
            </a:r>
          </a:p>
          <a:p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Возникла необходимость искать в окружающей природе новые унифицированные единицы измерения.</a:t>
            </a:r>
          </a:p>
          <a:p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Так на смену нашей исконной системе пришла метрическая, зародившаяся во Франции в середине 18 века, система мер. </a:t>
            </a:r>
            <a:endParaRPr lang="ru-RU" sz="1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Она была допущена к применению в России (в необязательном порядке) по закону от 4 июня 1899 года. Применение метрической системы мер в России стало обязательным 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14 сентября 1918 года. </a:t>
            </a:r>
          </a:p>
          <a:p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Международная десятичная система измерений, в основу которой положено использование таких единиц, как килограмм и метр, называется Метрической. На данный момент Метрическая система мер используется в большинстве стран мира. </a:t>
            </a:r>
          </a:p>
          <a:p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9259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467544" y="476672"/>
            <a:ext cx="8424936" cy="532453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Гипотеза: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Предположим, что старинные русские меры длины утратили свою значимость по причине своей неточности и были заменены на единицы измерения принятые во всем мире.</a:t>
            </a:r>
          </a:p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 исследования: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 основе исследования происхождения русской системы  мер длины,  показать практическое ее применение на современном этапе, экспериментальным путем установить соотношение старинных и современных мер длины.</a:t>
            </a:r>
          </a:p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Объект исследования: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старинные меры длины.</a:t>
            </a:r>
          </a:p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 исследования: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Выяснить соотношение старинных и современных мер длины.</a:t>
            </a:r>
          </a:p>
          <a:p>
            <a:pPr lvl="0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Проследить за отражением старинных мер длины в художественных произведениях и русском фольклоре.</a:t>
            </a:r>
          </a:p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Методы исследования: 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1.Изучение литературных источников, сети Интернет.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2.Анкетирование учащихся 6 «В» класса о знании старинных мер длины.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3.Подбор художественных произведений, где встречаются старинные русские меры длины.</a:t>
            </a:r>
          </a:p>
        </p:txBody>
      </p:sp>
    </p:spTree>
    <p:extLst>
      <p:ext uri="{BB962C8B-B14F-4D97-AF65-F5344CB8AC3E}">
        <p14:creationId xmlns:p14="http://schemas.microsoft.com/office/powerpoint/2010/main" val="1508152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Система древнерусских мер длины включала в себя следующие основные меры: перст, дюйм, вершок, ладонь, пядь, локоть, шаг, аршин, сажень, верста.</a:t>
            </a:r>
            <a:b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817440"/>
            <a:ext cx="4224469" cy="3168352"/>
          </a:xfrm>
        </p:spPr>
      </p:pic>
      <p:pic>
        <p:nvPicPr>
          <p:cNvPr id="2051" name="Picture 3" descr="D:\Мои документы\Мой лицей\6класс\МЕРЫ ДЛИНЫ\дюйм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718810"/>
            <a:ext cx="4355976" cy="32669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70200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435280" cy="1930226"/>
          </a:xfrm>
          <a:solidFill>
            <a:schemeClr val="accent6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Вершком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когда-то  называли верхнюю часть чего-либо. Говоря о вершке как о единице длины, имели в виду верх перста. Первоначально вершок определялся длиной двух фаланг указательного пальца, а это приблизительно 4см 5 мм. 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 descr="D:\Мои документы\Мой лицей\6класс\МЕРЫ ДЛИНЫ\вершок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3300" y="2257425"/>
            <a:ext cx="3263706" cy="36063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D:\Мои документы\Мой лицей\6класс\МЕРЫ ДЛИНЫ\вершок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5147" y="3063163"/>
            <a:ext cx="4432493" cy="19949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70747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74638"/>
            <a:ext cx="8291264" cy="1570186"/>
          </a:xfrm>
          <a:solidFill>
            <a:schemeClr val="accent6">
              <a:lumMod val="40000"/>
              <a:lumOff val="60000"/>
            </a:schemeClr>
          </a:solidFill>
        </p:spPr>
        <p:txBody>
          <a:bodyPr>
            <a:normAutofit fontScale="90000"/>
          </a:bodyPr>
          <a:lstStyle/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Пядь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(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пядница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- древняя русская мера длины. Название  пядь происходит от древнерусского слова "пясть", т.е. кисть руки. Известно о трех древнерусских пядях .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Пядь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 древнерусская мера длины, изначально равная расстоянию между концами растянутых пальцев руки — большого и указательного.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пядь  = 17,78 см.</a:t>
            </a:r>
            <a:r>
              <a:rPr lang="ru-RU" sz="1800" dirty="0"/>
              <a:t/>
            </a:r>
            <a:br>
              <a:rPr lang="ru-RU" sz="1800" dirty="0"/>
            </a:b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95536" y="1628801"/>
            <a:ext cx="8280920" cy="1512167"/>
          </a:xfrm>
          <a:solidFill>
            <a:schemeClr val="accent6">
              <a:lumMod val="40000"/>
              <a:lumOff val="60000"/>
            </a:schemeClr>
          </a:solidFill>
        </p:spPr>
        <p:txBody>
          <a:bodyPr>
            <a:normAutofit fontScale="92500" lnSpcReduction="20000"/>
          </a:bodyPr>
          <a:lstStyle/>
          <a:p>
            <a:r>
              <a:rPr lang="ru-RU" sz="2000" dirty="0" smtClean="0"/>
              <a:t> 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Великая пядь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- расстоянию между концами большого пальца и мизинца, примерно 23 см-27 см .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Малая 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пядь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расстоянием между концами растянутых большого и указательного пальцев, примерно 18- 19 см.</a:t>
            </a:r>
          </a:p>
          <a:p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Пядь  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кувырком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- пядь с прибавкой двух суставов указательного пальца, примерно  27-31 см. </a:t>
            </a:r>
          </a:p>
          <a:p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 descr="D:\Мои документы\Мой лицей\6класс\МЕРЫ ДЛИНЫ\пяди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3717032"/>
            <a:ext cx="7848872" cy="3001075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867787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95536" y="260648"/>
            <a:ext cx="4536504" cy="6048672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Локоть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это расстояние от локтевого сгиба до конца вытянутого среднего пальца или сжатой в кулак кисти руки, что составляло примерно 46 см и 38 см соответственно. Этой древнейшей мерой длины пользовались многие народы мира. Локтями купцы измеряли продаваемые ткани, наматывая их на руку. </a:t>
            </a:r>
            <a:b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sz="half" idx="2"/>
          </p:nvPr>
        </p:nvSpPr>
        <p:spPr>
          <a:xfrm>
            <a:off x="5364088" y="548680"/>
            <a:ext cx="3672408" cy="5577483"/>
          </a:xfrm>
          <a:solidFill>
            <a:schemeClr val="accent5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Аршин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-это длина руки от основания плеча до кончика вытянутого среднего пальца, примерно 72см. Например, ткань мерили, натягивая на собственную руку до плеча, отсюда пришло выражение «мерить на свой аршин». </a:t>
            </a:r>
          </a:p>
          <a:p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2" name="Picture 2" descr="D:\Мои документы\Мой лицей\6класс\МЕРЫ ДЛИНЫ\локоть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996952"/>
            <a:ext cx="2160240" cy="37242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D:\Мои документы\Мой лицей\6класс\МЕРЫ ДЛИНЫ\локоть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3109968"/>
            <a:ext cx="2444993" cy="34982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25671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40000"/>
              <a:lumOff val="60000"/>
            </a:schemeClr>
          </a:solidFill>
        </p:spPr>
        <p:txBody>
          <a:bodyPr>
            <a:noAutofit/>
          </a:bodyPr>
          <a:lstStyle/>
          <a:p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Сажень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одна из наиболее распространенных на Руси мер длины. </a:t>
            </a:r>
            <a:b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Слово «сажень» происходит от глагола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сягать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досягать – на какое расстояние можно было дотянуться рукой.</a:t>
            </a:r>
            <a:b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 сажень  = 2,1336 метра.</a:t>
            </a: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101" y="1844824"/>
            <a:ext cx="7836323" cy="4608511"/>
          </a:xfrm>
        </p:spPr>
      </p:pic>
    </p:spTree>
    <p:extLst>
      <p:ext uri="{BB962C8B-B14F-4D97-AF65-F5344CB8AC3E}">
        <p14:creationId xmlns:p14="http://schemas.microsoft.com/office/powerpoint/2010/main" val="2749607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60648"/>
            <a:ext cx="8229600" cy="1143000"/>
          </a:xfrm>
          <a:solidFill>
            <a:schemeClr val="accent6">
              <a:lumMod val="40000"/>
              <a:lumOff val="60000"/>
            </a:schemeClr>
          </a:solidFill>
        </p:spPr>
        <p:txBody>
          <a:bodyPr>
            <a:normAutofit fontScale="90000"/>
          </a:bodyPr>
          <a:lstStyle/>
          <a:p>
            <a:r>
              <a:rPr lang="ru-RU" sz="2000" b="1" i="1" dirty="0"/>
              <a:t>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Шаг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средняя длина человеческого шага 71см. Сохранились сведения об использовании шага для определения расстояния между городами. 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Ладонь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равна 1/6 локтя (локоть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шестиладонный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52" y="1772816"/>
            <a:ext cx="4464496" cy="4887029"/>
          </a:xfrm>
        </p:spPr>
      </p:pic>
    </p:spTree>
    <p:extLst>
      <p:ext uri="{BB962C8B-B14F-4D97-AF65-F5344CB8AC3E}">
        <p14:creationId xmlns:p14="http://schemas.microsoft.com/office/powerpoint/2010/main" val="503587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82</TotalTime>
  <Words>688</Words>
  <Application>Microsoft Office PowerPoint</Application>
  <PresentationFormat>Экран (4:3)</PresentationFormat>
  <Paragraphs>95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         Тема:   Почему исчезли старинные русские меры длины?             Выполнил:  Казаков Роман ученик 6 «В» класса    Научный руководитель:  Бахарева Ирина Николаевна           </vt:lpstr>
      <vt:lpstr>Презентация PowerPoint</vt:lpstr>
      <vt:lpstr>Презентация PowerPoint</vt:lpstr>
      <vt:lpstr>Система древнерусских мер длины включала в себя следующие основные меры: перст, дюйм, вершок, ладонь, пядь, локоть, шаг, аршин, сажень, верста. </vt:lpstr>
      <vt:lpstr>Вершком когда-то  называли верхнюю часть чего-либо. Говоря о вершке как о единице длины, имели в виду верх перста. Первоначально вершок определялся длиной двух фаланг указательного пальца, а это приблизительно 4см 5 мм.  </vt:lpstr>
      <vt:lpstr>Пядь  (пядница) - древняя русская мера длины. Название  пядь происходит от древнерусского слова "пясть", т.е. кисть руки. Известно о трех древнерусских пядях . Пядь - древнерусская мера длины, изначально равная расстоянию между концами растянутых пальцев руки — большого и указательного. 1 пядь  = 17,78 см. </vt:lpstr>
      <vt:lpstr>Презентация PowerPoint</vt:lpstr>
      <vt:lpstr>Сажень - одна из наиболее распространенных на Руси мер длины.  Слово «сажень» происходит от глагола сягать, досягать – на какое расстояние можно было дотянуться рукой. 1 сажень  = 2,1336 метра.</vt:lpstr>
      <vt:lpstr> Шаг – средняя длина человеческого шага 71см. Сохранились сведения об использовании шага для определения расстояния между городами.           Ладонь  равна 1/6 локтя (локоть шестиладонный) </vt:lpstr>
      <vt:lpstr>Для измерения больших расстояний на Руси использовали единицу «поприще», замененную позже верстой.  Верста - старорусская путевая мера. Этим словом, первоначально называли расстояние, пройденное от одного поворота плуга до другого во время пахоты. При Петре Первом одна верста равнялась 500 саженей.  В современном исчислении : 213,36  500 = 1066,8 м.  </vt:lpstr>
      <vt:lpstr>Старинные меры длины часто встречаются в русской классической литературе, фольклоре – пословицах и поговорках, образной речи – в сравнениях и фразеологизмах, в  прозе и поэзии  </vt:lpstr>
      <vt:lpstr>Вершок – старорусская единица измерения, первоначально равнялась длине основной фаланги указательного пальца. Наименование «вершок» происходит как раз от слова «верх» (верх перста, т. е. пальца). Один вершок равен 4 см 5 мм. Вершки обычно использовали для измерения роста: мелких домашних животных и людей. Как вы думаете, правильно ли говорят «От горшка два вершка, а уже указчик»? Давайте посчитаем: два вершка – это всего лишь около 9 сантиметров (4,45*2). Разве бывают такие люди? Ошибка?! Абсолютно нет. Дело в том, что раньше рост человека меряли, начиная с двух аршинов, так как чуть больше 142 сантиметров было обязательным для взрослого человека. Вот к этой базе и прибавляли потом вершки. Так что от горшка в два вершка – это 151 сантиметр! </vt:lpstr>
      <vt:lpstr>Верста́ — русская единица измерения расстояния, равная пятистам саженям , что соответствует нынешним 1066,8 метра.   «Коломенская верста» – шутливое прозвище для высокого человека. Семь вёрст до небес, и всё лесом - Очень далеко Слышно за версту - Разговаривать очень громко </vt:lpstr>
      <vt:lpstr>Н. А. Некрасов «Дедушка Мазай и зайцы» С каждой минутой вода подбиралась К бедным зверькам; уж под ними осталось Меньше аршина земли в ширину, Меньше сажени в длину. </vt:lpstr>
      <vt:lpstr>Измерение роста Казакова Романа в старинных мерах длины    Мой   рост на данный момент времени 1м 52 см; выражаю его в сантиметрах 152 см; перевожу в старинные меры длины. </vt:lpstr>
      <vt:lpstr>Анкетирование учащихся 6 «В» класса о знании старинных мер длины. </vt:lpstr>
      <vt:lpstr>В настоящие время старинные меры длины на практике не применяются. Шаг, ладонь, локоть, аршин, пядь, шаг – эти меры всегда при себе, но они неточные, так как у разных людей эти единицы различные. Подводя итог работы, можно сделать вывод, что наша гипотеза нашла свое подтверждение. Старинные русские меры длины утратили свою значимость по причине своей неточности и были заменены на метрическую систему мер.   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Тема:   Почему исчезли старинные русские меры длины?             Выполнил:  Казаков Роман ученик 6 «В» класса    Научный руководитель:  Бахарева Ирина Николаевна</dc:title>
  <dc:creator>Buh</dc:creator>
  <cp:lastModifiedBy>Наталья</cp:lastModifiedBy>
  <cp:revision>19</cp:revision>
  <dcterms:created xsi:type="dcterms:W3CDTF">2019-01-21T15:03:31Z</dcterms:created>
  <dcterms:modified xsi:type="dcterms:W3CDTF">2019-04-05T12:33:37Z</dcterms:modified>
</cp:coreProperties>
</file>