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71" r:id="rId1"/>
  </p:sldMasterIdLst>
  <p:sldIdLst>
    <p:sldId id="256" r:id="rId2"/>
    <p:sldId id="257" r:id="rId3"/>
    <p:sldId id="258" r:id="rId4"/>
    <p:sldId id="271" r:id="rId5"/>
    <p:sldId id="272" r:id="rId6"/>
    <p:sldId id="259" r:id="rId7"/>
    <p:sldId id="260" r:id="rId8"/>
    <p:sldId id="273" r:id="rId9"/>
    <p:sldId id="261" r:id="rId10"/>
    <p:sldId id="262" r:id="rId11"/>
    <p:sldId id="264" r:id="rId12"/>
    <p:sldId id="263" r:id="rId13"/>
    <p:sldId id="286" r:id="rId14"/>
    <p:sldId id="287" r:id="rId15"/>
    <p:sldId id="277" r:id="rId16"/>
    <p:sldId id="274" r:id="rId17"/>
    <p:sldId id="276" r:id="rId18"/>
    <p:sldId id="280" r:id="rId19"/>
    <p:sldId id="278" r:id="rId20"/>
    <p:sldId id="275" r:id="rId21"/>
    <p:sldId id="279" r:id="rId22"/>
    <p:sldId id="281" r:id="rId23"/>
    <p:sldId id="284" r:id="rId24"/>
    <p:sldId id="288" r:id="rId25"/>
    <p:sldId id="265" r:id="rId26"/>
    <p:sldId id="266" r:id="rId27"/>
    <p:sldId id="267" r:id="rId28"/>
    <p:sldId id="268" r:id="rId29"/>
    <p:sldId id="269" r:id="rId30"/>
    <p:sldId id="27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5369"/>
    <a:srgbClr val="2D546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>
        <p:scale>
          <a:sx n="117" d="100"/>
          <a:sy n="117" d="100"/>
        </p:scale>
        <p:origin x="-10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spc="0" baseline="0">
                <a:ln/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cap="none" spc="0">
                <a:ln/>
                <a:solidFill>
                  <a:schemeClr val="accent3"/>
                </a:solidFill>
                <a:effectLst/>
              </a:rPr>
              <a:t>Результаты опрос-анкеты для учащихся 3-4 классов</a:t>
            </a:r>
          </a:p>
          <a:p>
            <a:pPr>
              <a:defRPr sz="1862" b="1" i="0" u="none" strike="noStrike" kern="1200" cap="none" spc="0" baseline="0">
                <a:ln/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cap="none" spc="0">
                <a:ln/>
                <a:solidFill>
                  <a:schemeClr val="accent3"/>
                </a:solidFill>
                <a:effectLst/>
              </a:rPr>
              <a:t>«Что ты знаешь о Д.И. Менделееве»</a:t>
            </a:r>
          </a:p>
        </c:rich>
      </c:tx>
      <c:layout>
        <c:manualLayout>
          <c:xMode val="edge"/>
          <c:yMode val="edge"/>
          <c:x val="0.10626541475049384"/>
          <c:y val="1.969531027609275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784973899829583E-2"/>
          <c:y val="0.13796573464024267"/>
          <c:w val="0.93027211778417629"/>
          <c:h val="0.80764655837751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2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74-44C4-AB02-837D825F76C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74-44C4-AB02-837D825F76C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074-44C4-AB02-837D825F76C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180544"/>
        <c:axId val="78539008"/>
      </c:barChart>
      <c:catAx>
        <c:axId val="4318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539008"/>
        <c:crosses val="autoZero"/>
        <c:auto val="1"/>
        <c:lblAlgn val="ctr"/>
        <c:lblOffset val="100"/>
        <c:noMultiLvlLbl val="0"/>
      </c:catAx>
      <c:valAx>
        <c:axId val="7853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18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spc="0" baseline="0">
                <a:ln/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cap="none" spc="0">
                <a:ln/>
                <a:solidFill>
                  <a:schemeClr val="accent3"/>
                </a:solidFill>
                <a:effectLst/>
              </a:rPr>
              <a:t>Результаты опрос-анкеты для учащихся 5 классов</a:t>
            </a:r>
          </a:p>
          <a:p>
            <a:pPr>
              <a:defRPr sz="1862" b="1" i="0" u="none" strike="noStrike" kern="1200" cap="none" spc="0" baseline="0">
                <a:ln/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cap="none" spc="0">
                <a:ln/>
                <a:solidFill>
                  <a:schemeClr val="accent3"/>
                </a:solidFill>
                <a:effectLst/>
              </a:rPr>
              <a:t>«Что ты знаешь о Д.И. Менделееве»</a:t>
            </a:r>
          </a:p>
        </c:rich>
      </c:tx>
      <c:layout>
        <c:manualLayout>
          <c:xMode val="edge"/>
          <c:yMode val="edge"/>
          <c:x val="0.10626541475049384"/>
          <c:y val="1.9695310276092753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784973899829583E-2"/>
          <c:y val="0.13796573464024267"/>
          <c:w val="0.93027211778417629"/>
          <c:h val="0.80764655837751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10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EE-4C18-837A-91F45A65B8C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EE-4C18-837A-91F45A65B8C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BEE-4C18-837A-91F45A65B8C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080704"/>
        <c:axId val="78541312"/>
      </c:barChart>
      <c:catAx>
        <c:axId val="43080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541312"/>
        <c:crosses val="autoZero"/>
        <c:auto val="1"/>
        <c:lblAlgn val="ctr"/>
        <c:lblOffset val="100"/>
        <c:noMultiLvlLbl val="0"/>
      </c:catAx>
      <c:valAx>
        <c:axId val="78541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08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spc="0" baseline="0">
                <a:ln/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cap="none" spc="0" dirty="0">
                <a:ln/>
                <a:solidFill>
                  <a:schemeClr val="accent3"/>
                </a:solidFill>
                <a:effectLst/>
              </a:rPr>
              <a:t>Сравнительная</a:t>
            </a:r>
            <a:r>
              <a:rPr lang="ru-RU" b="1" cap="none" spc="0" baseline="0" dirty="0">
                <a:ln/>
                <a:solidFill>
                  <a:schemeClr val="accent3"/>
                </a:solidFill>
                <a:effectLst/>
              </a:rPr>
              <a:t> диаграмма р</a:t>
            </a:r>
            <a:r>
              <a:rPr lang="ru-RU" b="1" cap="none" spc="0" dirty="0">
                <a:ln/>
                <a:solidFill>
                  <a:schemeClr val="accent3"/>
                </a:solidFill>
                <a:effectLst/>
              </a:rPr>
              <a:t>езультатов опрос-анкеты для учащихся 3-5 классов</a:t>
            </a:r>
          </a:p>
          <a:p>
            <a:pPr>
              <a:defRPr sz="1862" b="1" i="0" u="none" strike="noStrike" kern="1200" cap="none" spc="0" baseline="0">
                <a:ln/>
                <a:solidFill>
                  <a:schemeClr val="accent3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ru-RU" b="1" cap="none" spc="0" dirty="0">
                <a:ln/>
                <a:solidFill>
                  <a:schemeClr val="accent3"/>
                </a:solidFill>
                <a:effectLst/>
              </a:rPr>
              <a:t>«Что ты знаешь о Д.И. Менделееве»</a:t>
            </a:r>
          </a:p>
        </c:rich>
      </c:tx>
      <c:layout>
        <c:manualLayout>
          <c:xMode val="edge"/>
          <c:yMode val="edge"/>
          <c:x val="0.10626541475049384"/>
          <c:y val="1.9695310276092753E-2"/>
        </c:manualLayout>
      </c:layout>
      <c:overlay val="0"/>
      <c:spPr>
        <a:solidFill>
          <a:schemeClr val="bg1"/>
        </a:solidFill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9106113216022441E-2"/>
          <c:y val="0.18849462428657465"/>
          <c:w val="0.93027211778417629"/>
          <c:h val="0.688074803432776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3-4 классы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2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917-4B15-AC16-83E2A151C4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класс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10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917-4B15-AC16-83E2A151C4E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182592"/>
        <c:axId val="78543616"/>
      </c:barChart>
      <c:catAx>
        <c:axId val="4318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543616"/>
        <c:crosses val="autoZero"/>
        <c:auto val="1"/>
        <c:lblAlgn val="ctr"/>
        <c:lblOffset val="100"/>
        <c:noMultiLvlLbl val="0"/>
      </c:catAx>
      <c:valAx>
        <c:axId val="78543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182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165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1705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3955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026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28407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5396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66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0240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4492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099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385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90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780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614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8200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6369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83760-DA22-40E9-81F6-70486826B272}" type="datetimeFigureOut">
              <a:rPr lang="ru-RU" smtClean="0"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EA7ED90-8E49-48A2-994D-6A17488679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0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  <p:sldLayoutId id="2147484283" r:id="rId12"/>
    <p:sldLayoutId id="2147484284" r:id="rId13"/>
    <p:sldLayoutId id="2147484285" r:id="rId14"/>
    <p:sldLayoutId id="2147484286" r:id="rId15"/>
    <p:sldLayoutId id="2147484287" r:id="rId16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34.png"/><Relationship Id="rId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microsoft.com/office/2007/relationships/hdphoto" Target="../media/hdphoto9.wdp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0322" y="2761701"/>
            <a:ext cx="10824290" cy="19129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Тема: ВЕЛИКОЕ НАСЛЕДИЕ ПРОФЕССОРА Д.И.МЕНДЕЛЕЕВА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28355" y="4217437"/>
            <a:ext cx="5803640" cy="2221653"/>
          </a:xfrm>
        </p:spPr>
        <p:txBody>
          <a:bodyPr>
            <a:normAutofit/>
          </a:bodyPr>
          <a:lstStyle/>
          <a:p>
            <a:r>
              <a:rPr lang="ru-RU" dirty="0"/>
              <a:t>Автор Сидорова Ирина</a:t>
            </a:r>
          </a:p>
          <a:p>
            <a:r>
              <a:rPr lang="ru-RU" dirty="0" smtClean="0"/>
              <a:t>Возраст:10 </a:t>
            </a:r>
            <a:r>
              <a:rPr lang="ru-RU" dirty="0"/>
              <a:t>лет</a:t>
            </a:r>
          </a:p>
          <a:p>
            <a:endParaRPr lang="ru-RU" dirty="0"/>
          </a:p>
          <a:p>
            <a:r>
              <a:rPr lang="ru-RU" dirty="0"/>
              <a:t>Руководитель Петракова Ирина Юрьевна</a:t>
            </a:r>
          </a:p>
          <a:p>
            <a:r>
              <a:rPr lang="ru-RU" dirty="0"/>
              <a:t>педагог д/о МБУ ДО «ГЦРиНТТДиЮ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Рисунок 4" descr="http://s017.radikal.ru/i437/1202/58/2913406f2b2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705" y="3405674"/>
            <a:ext cx="2505075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474237" y="201039"/>
            <a:ext cx="859892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дополнительного образования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«Городской центр развития и научно-технического творчества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и юношества»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Номинация: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Д. И. Менделеев и его великое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наследие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4310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c/cf/Mendeleev%27s_design_Weight_devices_for_firm_and_gas_substances.jpg/250px-Mendeleev%27s_design_Weight_devices_for_firm_and_gas_substanc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8905" y="599242"/>
            <a:ext cx="3652727" cy="423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896" y="599241"/>
            <a:ext cx="2857020" cy="44479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95470" y="5047196"/>
            <a:ext cx="46968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Весы, сконструированные Д. И. Менделеевым для взвешивания газообразных и твёрдых веществ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24244" y="5336913"/>
            <a:ext cx="50263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Д. И. Менделеев. Опыт химической концепции мирового эфира. Нью-Йорк — Лондон — Бомбей. 1904</a:t>
            </a:r>
          </a:p>
        </p:txBody>
      </p:sp>
    </p:spTree>
    <p:extLst>
      <p:ext uri="{BB962C8B-B14F-4D97-AF65-F5344CB8AC3E}">
        <p14:creationId xmlns:p14="http://schemas.microsoft.com/office/powerpoint/2010/main" val="42798388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247651"/>
            <a:ext cx="10534650" cy="135255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Участие великого ученого  в развитии промышленности и сельского хозяйства в России.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07099" y="1188124"/>
            <a:ext cx="7297209" cy="228147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80975" lvl="0" indent="-180975" defTabSz="457200" fontAlgn="t">
              <a:buFont typeface="Arial" panose="020B0604020202020204" pitchFamily="34" charset="0"/>
              <a:buChar char="•"/>
            </a:pPr>
            <a:r>
              <a:rPr lang="ru-RU" sz="1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cs typeface="Times New Roman" panose="02020603050405020304" pitchFamily="18" charset="0"/>
              </a:rPr>
              <a:t>изобрел аэростат;</a:t>
            </a:r>
          </a:p>
          <a:p>
            <a:pPr marL="180975" lvl="0" indent="-180975" defTabSz="457200" fontAlgn="t">
              <a:buFont typeface="Arial" panose="020B0604020202020204" pitchFamily="34" charset="0"/>
              <a:buChar char="•"/>
            </a:pPr>
            <a:r>
              <a:rPr lang="ru-RU" sz="1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cs typeface="Times New Roman" panose="02020603050405020304" pitchFamily="18" charset="0"/>
              </a:rPr>
              <a:t>занимался кораблестроением и освоением Крайнего Севера;</a:t>
            </a:r>
          </a:p>
          <a:p>
            <a:pPr marL="171450" lvl="0" indent="-171450" defTabSz="457200" fontAlgn="t">
              <a:buFont typeface="Arial" panose="020B0604020202020204" pitchFamily="34" charset="0"/>
              <a:buChar char="•"/>
            </a:pPr>
            <a:r>
              <a:rPr lang="ru-RU" sz="1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cs typeface="Times New Roman" panose="02020603050405020304" pitchFamily="18" charset="0"/>
              </a:rPr>
              <a:t>придумал использовать трубопровод для перекачки нефти;</a:t>
            </a:r>
          </a:p>
          <a:p>
            <a:pPr marL="171450" lvl="0" indent="-171450" defTabSz="457200" fontAlgn="t">
              <a:buFont typeface="Arial" panose="020B0604020202020204" pitchFamily="34" charset="0"/>
              <a:buChar char="•"/>
            </a:pPr>
            <a:r>
              <a:rPr lang="ru-RU" sz="1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изобрел вид бездымного пороха и организовал его производство;</a:t>
            </a:r>
            <a:endParaRPr lang="ru-RU" sz="1600" dirty="0">
              <a:ln>
                <a:solidFill>
                  <a:srgbClr val="2E5369"/>
                </a:solidFill>
              </a:ln>
              <a:solidFill>
                <a:srgbClr val="2E5369"/>
              </a:solidFill>
              <a:cs typeface="Times New Roman" panose="02020603050405020304" pitchFamily="18" charset="0"/>
            </a:endParaRPr>
          </a:p>
          <a:p>
            <a:pPr marL="171450" lvl="0" indent="-171450" defTabSz="457200" fontAlgn="t">
              <a:buFont typeface="Arial" panose="020B0604020202020204" pitchFamily="34" charset="0"/>
              <a:buChar char="•"/>
            </a:pPr>
            <a:r>
              <a:rPr lang="ru-RU" sz="1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в сельском хозяйстве пропагандировал использование минеральных удобрений и орошения. Является одним из основоположников семенной агрохимии;</a:t>
            </a:r>
            <a:endParaRPr lang="ru-RU" sz="1600" dirty="0">
              <a:ln>
                <a:solidFill>
                  <a:srgbClr val="2E5369"/>
                </a:solidFill>
              </a:ln>
              <a:solidFill>
                <a:srgbClr val="2E5369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7232" y="3898528"/>
            <a:ext cx="50011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Ледокол, сконструированный в начале XX века Д. И. Менделеевым. Модель по чертежам учёного выполнена под руководством А. И. </a:t>
            </a:r>
            <a:r>
              <a:rPr lang="ru-RU" sz="1600" dirty="0" err="1"/>
              <a:t>Дубравина</a:t>
            </a:r>
            <a:r>
              <a:rPr lang="ru-RU" sz="1600" dirty="0"/>
              <a:t> в 1969 году. Музей-архив Д. И. Менделеева (СПбГУ)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57" y="1600201"/>
            <a:ext cx="3038968" cy="19803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632" y="3631479"/>
            <a:ext cx="3712786" cy="210330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562850" y="5896660"/>
            <a:ext cx="4543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Д. И. Менделеев и П. А. </a:t>
            </a:r>
            <a:r>
              <a:rPr lang="ru-RU" sz="1600" dirty="0" err="1"/>
              <a:t>Замятченский</a:t>
            </a:r>
            <a:r>
              <a:rPr lang="ru-RU" sz="1600" dirty="0"/>
              <a:t> на </a:t>
            </a:r>
            <a:r>
              <a:rPr lang="ru-RU" sz="1600" dirty="0" err="1"/>
              <a:t>Кушвинском</a:t>
            </a:r>
            <a:r>
              <a:rPr lang="ru-RU" sz="1600" dirty="0"/>
              <a:t> металлургическом заводе. 1899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282" y="1438276"/>
            <a:ext cx="2967038" cy="390483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26" b="89840" l="9524" r="988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7709" y="4142487"/>
            <a:ext cx="1538780" cy="22801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26" b="89840" l="1224" r="8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5593" y="4142487"/>
            <a:ext cx="1495937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505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8464" y="624110"/>
            <a:ext cx="10410938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Д. И. Менделеев и таможенная политика России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9484" y="1214660"/>
            <a:ext cx="110499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Менделеев сыграл выдающуюся роль в формировании и осуществлении таможенно-тарифной политики России в конце XIX-начале XX в.  Доказывая историческую необходимость индустриализации в России, Менделеев указывает на таможенный тариф как на одну из мер поддержки отечественной промышленности.</a:t>
            </a:r>
            <a:endParaRPr lang="en-US" dirty="0"/>
          </a:p>
          <a:p>
            <a:r>
              <a:rPr lang="ru-RU" dirty="0"/>
              <a:t> В 1891-1892 гг. появился знаменитый "Толковый тариф, или исследование о развитии промышленности России в связи с ее общим таможенным тарифом 1891 года" - главное произведение Менделеева по проблемам таможенной политики. </a:t>
            </a:r>
            <a:endParaRPr lang="en-US" dirty="0"/>
          </a:p>
          <a:p>
            <a:r>
              <a:rPr lang="ru-RU" dirty="0"/>
              <a:t>Целью его тарифа было развитие и защита тех видов отечественных производств, которые доставят народу прочный заработок, а стране - необходимые товары. </a:t>
            </a:r>
          </a:p>
          <a:p>
            <a:r>
              <a:rPr lang="ru-RU" dirty="0"/>
              <a:t>                                                                                                                                              </a:t>
            </a:r>
          </a:p>
        </p:txBody>
      </p:sp>
      <p:pic>
        <p:nvPicPr>
          <p:cNvPr id="4" name="Picture 4" descr="http://upload.wikimedia.org/wikipedia/commons/thumb/d/d4/Kramskoy_Mendeleev_01.jpg/270px-Kramskoy_Mendeleev_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8200" y="3825890"/>
            <a:ext cx="2212876" cy="303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395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AA2463-773E-47AF-BE08-97935C370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3530" y="2408522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Интересные факты о Менделееве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488" y="4000724"/>
            <a:ext cx="3594802" cy="26946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5024" y="377482"/>
            <a:ext cx="3044182" cy="203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072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8123" y="2587813"/>
            <a:ext cx="5318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Дмитрий Менделеев учился в Тобольской гимназии. </a:t>
            </a:r>
          </a:p>
        </p:txBody>
      </p:sp>
      <p:pic>
        <p:nvPicPr>
          <p:cNvPr id="1026" name="Picture 2" descr="https://www.wikireading.ru/img/266438_6_i_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733" y="1621356"/>
            <a:ext cx="5181535" cy="318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3956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29600" y="2052935"/>
            <a:ext cx="35485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Историки говорят, что Дмитрий Иванович принимал экзамен по химии у Петра Столыпина, и даже поставил ему пятерку.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912" y="482896"/>
            <a:ext cx="4117804" cy="594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49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750628" y="2708997"/>
            <a:ext cx="4441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Х</a:t>
            </a:r>
            <a:r>
              <a:rPr lang="ru-RU" sz="2400" dirty="0" smtClean="0"/>
              <a:t>имии </a:t>
            </a:r>
            <a:r>
              <a:rPr lang="ru-RU" sz="2400" dirty="0"/>
              <a:t>посвящено не более 10% всех </a:t>
            </a:r>
            <a:r>
              <a:rPr lang="ru-RU" sz="2400" dirty="0" smtClean="0"/>
              <a:t>работ Менделеева</a:t>
            </a:r>
            <a:r>
              <a:rPr lang="ru-RU" sz="2400" dirty="0"/>
              <a:t>.</a:t>
            </a:r>
            <a:endParaRPr lang="ru-RU" sz="2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476" y="636493"/>
            <a:ext cx="3970089" cy="592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510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75357" y="3362836"/>
            <a:ext cx="44367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1892 году Менделеев создал рецепт бездымного </a:t>
            </a:r>
            <a:r>
              <a:rPr lang="ru-RU" sz="2400" dirty="0" smtClean="0"/>
              <a:t>пороха.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456" y="1387919"/>
            <a:ext cx="5514706" cy="411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9243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12873" y="3069077"/>
            <a:ext cx="3987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Также широко бытует мнение, что Менделеев увидел свою будущую таблицу во </a:t>
            </a:r>
            <a:r>
              <a:rPr lang="ru-RU" sz="2400" dirty="0" smtClean="0"/>
              <a:t>сне.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00" y="1481166"/>
            <a:ext cx="7239000" cy="443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993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6501" y="2231936"/>
            <a:ext cx="46354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1955 году был получен искусственный химический элемент, которому был присвоен №101. Этот элемент назвали в честь великого ученого — Менделевий.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56" b="90000" l="8281" r="90000">
                        <a14:foregroundMark x1="17656" y1="15469" x2="21406" y2="18906"/>
                        <a14:foregroundMark x1="15000" y1="20000" x2="18125" y2="1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00" y="522764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680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6203" y="337163"/>
            <a:ext cx="102916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cs typeface="Arial" panose="020B0604020202020204" pitchFamily="34" charset="0"/>
              </a:rPr>
              <a:t>Возрождение исторической памяти - яркая и значительная примета нашего времени. Возвращаются имена тех, кто своими заботами и трудами способствовал возрождению нашего Отечества. В числе величайших сынов России - профессор Дмитрий Иванович Менделеев.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2735" y="1767864"/>
            <a:ext cx="3135811" cy="39077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51517" y="5813540"/>
            <a:ext cx="8770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Илья Репин. Портрет Д. И. Менделеева в мантии доктора права </a:t>
            </a:r>
            <a:r>
              <a:rPr lang="ru-RU" dirty="0" err="1"/>
              <a:t>Эдинбургского</a:t>
            </a:r>
            <a:r>
              <a:rPr lang="ru-RU" dirty="0"/>
              <a:t> университета 1885. Акварель</a:t>
            </a:r>
          </a:p>
        </p:txBody>
      </p:sp>
    </p:spTree>
    <p:extLst>
      <p:ext uri="{BB962C8B-B14F-4D97-AF65-F5344CB8AC3E}">
        <p14:creationId xmlns:p14="http://schemas.microsoft.com/office/powerpoint/2010/main" val="33333246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88651" y="2843546"/>
            <a:ext cx="62372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Кроме своей основной деятельности он также принимал участие в конструировании летательных аппаратов.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117" y="1431386"/>
            <a:ext cx="5645462" cy="3701894"/>
          </a:xfrm>
          <a:prstGeom prst="roundRect">
            <a:avLst>
              <a:gd name="adj" fmla="val 11111"/>
            </a:avLst>
          </a:prstGeom>
          <a:ln w="190500" cap="rnd">
            <a:solidFill>
              <a:srgbClr val="00206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4550139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37724" y="624110"/>
            <a:ext cx="65510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Дмитрий Иванович несколько раз номинировался на нобелевскую премию, но так ни разу не стал ее лауреатом.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816" y1="26486" x2="9816" y2="26486"/>
                        <a14:foregroundMark x1="40082" y1="4380" x2="47648" y2="3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75" y="1244600"/>
            <a:ext cx="4916757" cy="482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38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74419" y="2627370"/>
            <a:ext cx="33917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Именно Менделеев учредил первую Российскую палату мер и весов.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0815" y="413646"/>
            <a:ext cx="4920105" cy="622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2310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62800" y="2855198"/>
            <a:ext cx="472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ea typeface="Calibri" panose="020F0502020204030204" pitchFamily="34" charset="0"/>
              </a:rPr>
              <a:t>Кроме различных наук, Дмитрий Иванович увлекался тем, что делал чемоданы</a:t>
            </a:r>
            <a:r>
              <a:rPr lang="ru-RU" sz="2400" dirty="0" smtClean="0">
                <a:solidFill>
                  <a:srgbClr val="333333"/>
                </a:solidFill>
                <a:ea typeface="Calibri" panose="020F0502020204030204" pitchFamily="34" charset="0"/>
              </a:rPr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" y="1746250"/>
            <a:ext cx="6096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934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7332" y="1171502"/>
            <a:ext cx="8911687" cy="1280890"/>
          </a:xfrm>
        </p:spPr>
        <p:txBody>
          <a:bodyPr>
            <a:noAutofit/>
          </a:bodyPr>
          <a:lstStyle/>
          <a:p>
            <a:r>
              <a:rPr lang="ru-RU" sz="6000" dirty="0" smtClean="0"/>
              <a:t>Практическая часть исследования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749089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44157" y="0"/>
            <a:ext cx="6096000" cy="70187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33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Опрос –анкета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2300" algn="ctr">
              <a:lnSpc>
                <a:spcPts val="233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ТЫ ЗНАЕШЬ О Д.И.МЕНДЕЛЕЕВЕ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22300" algn="ctr">
              <a:lnSpc>
                <a:spcPts val="233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учеников 5 классов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1.Д.И.Менделеев великий русский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245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химик и физик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245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художник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245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педагог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245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другое(написать)…………………………………..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585"/>
              </a:lnSpc>
              <a:spcAft>
                <a:spcPts val="0"/>
              </a:spcAft>
              <a:buFont typeface="+mj-lt"/>
              <a:buAutoNum type="arabicPeriod" startAt="2"/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самое известное научное открытие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Д.И.Менделеева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……………………………………………………………………..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585"/>
              </a:lnSpc>
              <a:spcAft>
                <a:spcPts val="0"/>
              </a:spcAft>
              <a:buFont typeface="+mj-lt"/>
              <a:buAutoNum type="arabicPeriod" startAt="2"/>
              <a:tabLst>
                <a:tab pos="42418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похоронен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Д.И.Менделеев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585"/>
              </a:lnSpc>
              <a:spcAft>
                <a:spcPts val="0"/>
              </a:spcAft>
              <a:buFont typeface="+mj-lt"/>
              <a:buAutoNum type="arabicPeriod" startAt="2"/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увековечена память об ученом в нашем городе?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Ключ: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245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17245"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а,в,г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)химик и физик, математик, педагог, ученый в области аэродинамики и гидродинамики, мореходства, аэронавтики, метеорологии, разночинец, передовой ученый - материалист, сторонник широкого развития  профессионального и общего среднего образования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482600" algn="just">
              <a:lnSpc>
                <a:spcPts val="1585"/>
              </a:lnSpc>
              <a:spcAft>
                <a:spcPts val="0"/>
              </a:spcAft>
              <a:tabLst>
                <a:tab pos="427355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2. периодический закон и периодическую таблицу химических элементов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482600" algn="just">
              <a:lnSpc>
                <a:spcPts val="1585"/>
              </a:lnSpc>
              <a:spcAft>
                <a:spcPts val="0"/>
              </a:spcAft>
              <a:tabLst>
                <a:tab pos="37338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3. в Петербурге, на Волковом кладбище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482600" algn="just">
              <a:lnSpc>
                <a:spcPts val="1585"/>
              </a:lnSpc>
              <a:spcAft>
                <a:spcPts val="0"/>
              </a:spcAft>
              <a:tabLst>
                <a:tab pos="37338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4. В Туле -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ул.Менделеевская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Тульской области 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Новомосковский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институт имени Д. И. Менделеева» (НИ РХТУ), Тульское областное химическое общество им. Менделеева</a:t>
            </a:r>
            <a:r>
              <a:rPr lang="ru-RU" sz="1100" b="1" dirty="0">
                <a:solidFill>
                  <a:srgbClr val="77777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180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50111682"/>
              </p:ext>
            </p:extLst>
          </p:nvPr>
        </p:nvGraphicFramePr>
        <p:xfrm>
          <a:off x="1960372" y="645782"/>
          <a:ext cx="8370635" cy="5803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16315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34201744"/>
              </p:ext>
            </p:extLst>
          </p:nvPr>
        </p:nvGraphicFramePr>
        <p:xfrm>
          <a:off x="2110844" y="518460"/>
          <a:ext cx="8370635" cy="5803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7700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20114774"/>
              </p:ext>
            </p:extLst>
          </p:nvPr>
        </p:nvGraphicFramePr>
        <p:xfrm>
          <a:off x="2057929" y="246743"/>
          <a:ext cx="8370635" cy="6478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6967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36913" y="665050"/>
            <a:ext cx="6443210" cy="4288972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n>
                  <a:solidFill>
                    <a:srgbClr val="0070C0"/>
                  </a:solidFill>
                </a:ln>
                <a:solidFill>
                  <a:srgbClr val="2E5369"/>
                </a:solidFill>
              </a:rPr>
              <a:t>Таким образом, гипотеза подтверждена. </a:t>
            </a:r>
          </a:p>
          <a:p>
            <a:pPr lvl="0" algn="ctr"/>
            <a:r>
              <a:rPr lang="ru-RU" sz="3600" dirty="0">
                <a:ln>
                  <a:solidFill>
                    <a:srgbClr val="0070C0"/>
                  </a:solidFill>
                </a:ln>
                <a:solidFill>
                  <a:srgbClr val="2E5369"/>
                </a:solidFill>
              </a:rPr>
              <a:t>Цель достигнута.</a:t>
            </a:r>
          </a:p>
          <a:p>
            <a:pPr algn="ctr"/>
            <a:endParaRPr lang="ru-RU" dirty="0"/>
          </a:p>
        </p:txBody>
      </p:sp>
      <p:pic>
        <p:nvPicPr>
          <p:cNvPr id="9" name="Picture 2" descr="ÐÐ°ÑÑÐ¸Ð½ÐºÐ¸ Ð¿Ð¾ Ð·Ð°Ð¿ÑÐ¾ÑÑ ÐºÐ¾Ð»Ð±Ð° Ð²ÐµÐºÑÐ¾Ñ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747" y="4593403"/>
            <a:ext cx="1716768" cy="224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9524" y1="60352" x2="91786" y2="78590"/>
                        <a14:foregroundMark x1="66310" y1="40793" x2="89762" y2="8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6515" y="4954022"/>
            <a:ext cx="1393370" cy="188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4615" y1="45748" x2="44231" y2="11144"/>
                        <a14:foregroundMark x1="62308" y1="29912" x2="91154" y2="87097"/>
                        <a14:foregroundMark x1="48846" y1="13783" x2="38846" y2="10850"/>
                        <a14:foregroundMark x1="44231" y1="9384" x2="37692" y2="23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6781" y="4593403"/>
            <a:ext cx="1759872" cy="230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ÐÐ°ÑÑÐ¸Ð½ÐºÐ¸ Ð¿Ð¾ Ð·Ð°Ð¿ÑÐ¾ÑÑ ÐºÐ¾Ð»Ð±Ð° Ð²ÐµÐºÑÐ¾Ñ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5094" y="271500"/>
            <a:ext cx="1716768" cy="224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9524" y1="60352" x2="91786" y2="78590"/>
                        <a14:foregroundMark x1="66310" y1="40793" x2="89762" y2="8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862" y="632119"/>
            <a:ext cx="1393370" cy="188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4615" y1="45748" x2="44231" y2="11144"/>
                        <a14:foregroundMark x1="62308" y1="29912" x2="91154" y2="87097"/>
                        <a14:foregroundMark x1="48846" y1="13783" x2="38846" y2="10850"/>
                        <a14:foregroundMark x1="44231" y1="9384" x2="37692" y2="23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2128" y="271500"/>
            <a:ext cx="1759872" cy="230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8679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51199" y="505392"/>
            <a:ext cx="8302171" cy="5967979"/>
          </a:xfrm>
          <a:prstGeom prst="ellipse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200" dirty="0">
              <a:ln>
                <a:solidFill>
                  <a:srgbClr val="2E5369"/>
                </a:solidFill>
              </a:ln>
              <a:solidFill>
                <a:srgbClr val="2E5369"/>
              </a:solidFill>
            </a:endParaRPr>
          </a:p>
          <a:p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Цель: доказать, что </a:t>
            </a:r>
          </a:p>
          <a:p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Д. И. Менделеев - гениальный человек науки, наследие которого актуально и современно в ХХI веке.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1684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2903" y="2982039"/>
            <a:ext cx="8911687" cy="128089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2E5369"/>
                </a:solidFill>
              </a:rPr>
              <a:t>Спасибо за  внимание!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6471" y="348019"/>
            <a:ext cx="3613109" cy="2543629"/>
          </a:xfrm>
          <a:prstGeom prst="rect">
            <a:avLst/>
          </a:prstGeom>
        </p:spPr>
      </p:pic>
      <p:pic>
        <p:nvPicPr>
          <p:cNvPr id="2050" name="Picture 2" descr="ÐÐ°ÑÑÐ¸Ð½ÐºÐ¸ Ð¿Ð¾ Ð·Ð°Ð¿ÑÐ¾ÑÑ ÐºÐ¾Ð»Ð±Ð° Ð²ÐµÐºÑÐ¾Ñ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4433" y="4262929"/>
            <a:ext cx="1716768" cy="224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69524" y1="60352" x2="91786" y2="78590"/>
                        <a14:foregroundMark x1="66310" y1="40793" x2="89762" y2="8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1201" y="4623548"/>
            <a:ext cx="1393370" cy="188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4615" y1="45748" x2="44231" y2="11144"/>
                        <a14:foregroundMark x1="62308" y1="29912" x2="91154" y2="87097"/>
                        <a14:foregroundMark x1="48846" y1="13783" x2="38846" y2="10850"/>
                        <a14:foregroundMark x1="44231" y1="9384" x2="37692" y2="23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1467" y="4262929"/>
            <a:ext cx="1759872" cy="2308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5408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92925" y="159658"/>
            <a:ext cx="9018504" cy="6432432"/>
          </a:xfrm>
          <a:prstGeom prst="roundRect">
            <a:avLst/>
          </a:prstGeom>
          <a:ln w="762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dirty="0">
              <a:ln>
                <a:solidFill>
                  <a:srgbClr val="2E5369"/>
                </a:solidFill>
              </a:ln>
              <a:solidFill>
                <a:srgbClr val="2E5369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Теоретическая часть:</a:t>
            </a:r>
            <a:endParaRPr lang="ru-RU" dirty="0">
              <a:ln>
                <a:solidFill>
                  <a:srgbClr val="2E5369"/>
                </a:solidFill>
              </a:ln>
              <a:solidFill>
                <a:srgbClr val="2E5369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ознакомиться с биографией Д. И. Менделеева путем изучения литературных и интернет - источников;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составить хронологию творческой жизни ученого;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систематизировать и описать основные творческие достижения Д. И. Менделеева ;</a:t>
            </a:r>
          </a:p>
          <a:p>
            <a:pPr marL="81724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Практическая часть: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составить опрос – анкету для школьников 3-4 классов и 5 классов;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провести опрос – анкетирование среди учеников 3-4 классов и 5 классов;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 проанализировать результаты опрос – анкет и составить диаграммы;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  <a:ea typeface="Times New Roman" panose="02020603050405020304" pitchFamily="18" charset="0"/>
              </a:rPr>
              <a:t>сделать вывод, подтвердить или опровергнуть гипотезу.</a:t>
            </a:r>
            <a:endParaRPr lang="ru-RU" dirty="0">
              <a:ln>
                <a:solidFill>
                  <a:srgbClr val="2E5369"/>
                </a:solidFill>
              </a:ln>
              <a:solidFill>
                <a:srgbClr val="2E5369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2878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83997" y="524781"/>
            <a:ext cx="9201150" cy="4086225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 </a:t>
            </a:r>
            <a:endParaRPr lang="ru-RU" dirty="0">
              <a:ln>
                <a:solidFill>
                  <a:srgbClr val="2E5369"/>
                </a:solidFill>
              </a:ln>
              <a:solidFill>
                <a:srgbClr val="2E5369"/>
              </a:solidFill>
            </a:endParaRPr>
          </a:p>
          <a:p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Гипотеза - вклад профессора Менделеева в мировую историю не ограничивается открытием периодической таблицы химических элементов.</a:t>
            </a:r>
          </a:p>
          <a:p>
            <a:endParaRPr lang="ru-RU" sz="3600" b="1" dirty="0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4531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Ð°ÑÑÐ¸Ð½ÐºÐ¸ Ð¿Ð¾ Ð·Ð°Ð¿ÑÐ¾ÑÑ ÐºÐ¾Ð»Ð±Ð° Ð²ÐµÐºÑÐ¾Ñ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19" y="5099000"/>
            <a:ext cx="947107" cy="123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9524" y1="60352" x2="91786" y2="78590"/>
                        <a14:foregroundMark x1="66310" y1="40793" x2="89762" y2="8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0298" y="227123"/>
            <a:ext cx="768695" cy="103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4615" y1="45748" x2="44231" y2="11144"/>
                        <a14:foregroundMark x1="62308" y1="29912" x2="91154" y2="87097"/>
                        <a14:foregroundMark x1="48846" y1="13783" x2="38846" y2="10850"/>
                        <a14:foregroundMark x1="44231" y1="9384" x2="37692" y2="23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3549" y="2848447"/>
            <a:ext cx="970887" cy="127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585028" y="1265776"/>
            <a:ext cx="8113514" cy="377975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Методы исследования</a:t>
            </a:r>
            <a:r>
              <a:rPr lang="ru-RU" sz="3600" dirty="0">
                <a:ln>
                  <a:solidFill>
                    <a:srgbClr val="0070C0"/>
                  </a:solidFill>
                </a:ln>
                <a:solidFill>
                  <a:srgbClr val="2E5369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теоретический анализ;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изучение литературы;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анкетирование;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статистические методы;</a:t>
            </a:r>
          </a:p>
          <a:p>
            <a:endParaRPr lang="ru-RU" sz="3600" b="1" dirty="0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0716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123542" y="238373"/>
            <a:ext cx="7068457" cy="623149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30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Дмитрий Иванович Менделеев родился 27 января (8 февраля) </a:t>
            </a:r>
            <a:r>
              <a:rPr lang="ru-RU" sz="3000" dirty="0" smtClean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 1834</a:t>
            </a:r>
            <a:r>
              <a:rPr lang="ru-RU" sz="30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 года в Тобольске в семье Ивана Павловича Менделеева (1783—1847), в то время занимавшего должность директора Тобольской гимназии и училищ Тобольского округа. Дмитрий был в семье последним, семнадцатым ребёнком. </a:t>
            </a:r>
          </a:p>
        </p:txBody>
      </p:sp>
      <p:pic>
        <p:nvPicPr>
          <p:cNvPr id="9" name="Picture 2" descr="http://upload.wikimedia.org/wikipedia/commons/thumb/0/0e/MendeleevIP.jpg/200px-Mendeleev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6630" y="899885"/>
            <a:ext cx="2929031" cy="395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1011666" y="5040243"/>
            <a:ext cx="3842936" cy="13280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Иван Павлович Менделеев — отец Д. И. Менделеева. Неизвестный художник 1-й половины XIX века. Масло</a:t>
            </a:r>
          </a:p>
        </p:txBody>
      </p:sp>
    </p:spTree>
    <p:extLst>
      <p:ext uri="{BB962C8B-B14F-4D97-AF65-F5344CB8AC3E}">
        <p14:creationId xmlns:p14="http://schemas.microsoft.com/office/powerpoint/2010/main" val="2626390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194629" y="117693"/>
            <a:ext cx="7997371" cy="664011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«Вашего последыша семнадцатого из рождённых Вами Вы подняли на ноги, вскормили своим трудом после смерти батюшки, ведя заводское дело, Вы научили любить природу с её правдою, науку с её истиной..., родину со всеми её </a:t>
            </a:r>
            <a:r>
              <a:rPr lang="ru-RU" sz="2400" dirty="0" err="1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нераздельнейшими</a:t>
            </a:r>
            <a:r>
              <a:rPr lang="ru-RU" sz="2400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 богатствами, дарами..., больше всего труд со всеми его горестями и радостями..., Вы заставили научиться труду и видеть в нём одном всему опору, Вы вывезли с этими внушениями и доверчиво отдали в науку, сознательно чувствуя, что это будет последнее Ваше дело. Вы, умирая, внушали любовь, труд и настойчивость. Приняв от Вас... так много, хоть малым, быть может последним, Вашу память почитаю».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571" y="1438645"/>
            <a:ext cx="2449944" cy="342992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93890" y="5056277"/>
            <a:ext cx="3827306" cy="13280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rgbClr val="2E5369"/>
                  </a:solidFill>
                </a:ln>
                <a:solidFill>
                  <a:srgbClr val="2E5369"/>
                </a:solidFill>
              </a:rPr>
              <a:t>Мария Дмитриевна Менделеева (урождённая Корнильева), мать Д. И. Менделеева</a:t>
            </a:r>
          </a:p>
        </p:txBody>
      </p:sp>
    </p:spTree>
    <p:extLst>
      <p:ext uri="{BB962C8B-B14F-4D97-AF65-F5344CB8AC3E}">
        <p14:creationId xmlns:p14="http://schemas.microsoft.com/office/powerpoint/2010/main" val="31925269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451" y="344127"/>
            <a:ext cx="8911687" cy="511354"/>
          </a:xfrm>
        </p:spPr>
        <p:txBody>
          <a:bodyPr>
            <a:normAutofit fontScale="90000"/>
          </a:bodyPr>
          <a:lstStyle/>
          <a:p>
            <a:r>
              <a:rPr lang="ru-RU" dirty="0"/>
              <a:t>Вклад Д. И. Менделеева в области химии.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5077" y="1341680"/>
            <a:ext cx="10855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Работая над трудом «Основы химии», Д. И. Менделеев открыл в феврале 1869 года один из фундаментальных законов природы — периодический закон химических элементов.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53" y="2194227"/>
            <a:ext cx="2097206" cy="30177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235" y="2003054"/>
            <a:ext cx="2572735" cy="37615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6932" y="2108876"/>
            <a:ext cx="2097206" cy="31884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7636" y="5355620"/>
            <a:ext cx="38954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Д. И. Менделеев. Первый рукописный вариант периодического закона. 18 февраля 1869 года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55022" y="5382711"/>
            <a:ext cx="333697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Обложка первой публикации Д. И. Менделеева «Химический анализ ортита из Финляндии». 1854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33" y="1056902"/>
            <a:ext cx="11585908" cy="565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52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749</TotalTime>
  <Words>698</Words>
  <Application>Microsoft Office PowerPoint</Application>
  <PresentationFormat>Произвольный</PresentationFormat>
  <Paragraphs>99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Легкий дым</vt:lpstr>
      <vt:lpstr>Тема: ВЕЛИКОЕ НАСЛЕДИЕ ПРОФЕССОРА Д.И.МЕНДЕЛЕЕВА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Вклад Д. И. Менделеева в области химии. </vt:lpstr>
      <vt:lpstr>Презентация PowerPoint</vt:lpstr>
      <vt:lpstr>Участие великого ученого  в развитии промышленности и сельского хозяйства в России. </vt:lpstr>
      <vt:lpstr>Д. И. Менделеев и таможенная политика России </vt:lpstr>
      <vt:lpstr>Интересные факты о Менделееве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часть исследования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Наталья</cp:lastModifiedBy>
  <cp:revision>63</cp:revision>
  <dcterms:created xsi:type="dcterms:W3CDTF">2014-02-16T19:14:08Z</dcterms:created>
  <dcterms:modified xsi:type="dcterms:W3CDTF">2019-04-08T12:13:24Z</dcterms:modified>
</cp:coreProperties>
</file>