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7" r:id="rId5"/>
    <p:sldId id="272" r:id="rId6"/>
    <p:sldId id="265" r:id="rId7"/>
    <p:sldId id="273" r:id="rId8"/>
    <p:sldId id="275" r:id="rId9"/>
    <p:sldId id="278" r:id="rId10"/>
    <p:sldId id="258" r:id="rId11"/>
    <p:sldId id="277" r:id="rId12"/>
    <p:sldId id="267" r:id="rId13"/>
    <p:sldId id="264" r:id="rId14"/>
    <p:sldId id="279" r:id="rId15"/>
    <p:sldId id="269" r:id="rId16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ей" initials="А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2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280" autoAdjust="0"/>
  </p:normalViewPr>
  <p:slideViewPr>
    <p:cSldViewPr>
      <p:cViewPr>
        <p:scale>
          <a:sx n="115" d="100"/>
          <a:sy n="115" d="100"/>
        </p:scale>
        <p:origin x="-102" y="-7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205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E61351F-DBB1-4664-ADA9-83BC7CB884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83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 rtlCol="0">
            <a:normAutofit/>
          </a:bodyPr>
          <a:lstStyle>
            <a:lvl1pPr algn="l" rtl="0"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1600200" algn="l" rtl="0">
              <a:defRPr/>
            </a:lvl6pPr>
            <a:lvl7pPr marL="1874520" algn="l" rtl="0">
              <a:defRPr/>
            </a:lvl7pPr>
            <a:lvl8pPr marL="2148840" algn="l" rtl="0">
              <a:defRPr/>
            </a:lvl8pPr>
            <a:lvl9pPr marL="2423160"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rtlCol="0" anchor="b">
            <a:normAutofit/>
          </a:bodyPr>
          <a:lstStyle>
            <a:lvl1pPr algn="l" rtl="0">
              <a:defRPr sz="4800" b="0" i="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s://vk.com/adtspb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" TargetMode="External"/><Relationship Id="rId5" Type="http://schemas.openxmlformats.org/officeDocument/2006/relationships/hyperlink" Target="https://adtspb.ru/" TargetMode="Externa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E%D0%B6%D0%B0" TargetMode="External"/><Relationship Id="rId3" Type="http://schemas.openxmlformats.org/officeDocument/2006/relationships/hyperlink" Target="https://ru.wikipedia.org/wiki/%D0%9C%D0%B5%D1%85" TargetMode="External"/><Relationship Id="rId7" Type="http://schemas.openxmlformats.org/officeDocument/2006/relationships/hyperlink" Target="https://ru.wikipedia.org/wiki/%D0%97%D0%BC%D0%B5%D0%B8" TargetMode="External"/><Relationship Id="rId2" Type="http://schemas.openxmlformats.org/officeDocument/2006/relationships/hyperlink" Target="https://ru.wikipedia.org/wiki/%D0%9A%D0%BE%D1%88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1%81%D0%BE%D0%B2%D1%8B%D0%B5" TargetMode="External"/><Relationship Id="rId5" Type="http://schemas.openxmlformats.org/officeDocument/2006/relationships/hyperlink" Target="https://ru.wikipedia.org/wiki/%D0%9F%D0%B5%D1%80%D1%8C%D1%8F" TargetMode="External"/><Relationship Id="rId4" Type="http://schemas.openxmlformats.org/officeDocument/2006/relationships/hyperlink" Target="https://ru.wikipedia.org/wiki/%D0%9A%D1%83%D1%80%D0%B8%D1%86%D0%B0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8%D0%BC%D0%B0%D0%B3%D0%BE" TargetMode="External"/><Relationship Id="rId3" Type="http://schemas.openxmlformats.org/officeDocument/2006/relationships/hyperlink" Target="https://ru.wikipedia.org/wiki/%D0%A0%D0%B0%D0%BA%D0%B8-%D0%BE%D1%82%D1%88%D0%B5%D0%BB%D1%8C%D0%BD%D0%B8%D0%BA%D0%B8" TargetMode="External"/><Relationship Id="rId7" Type="http://schemas.openxmlformats.org/officeDocument/2006/relationships/hyperlink" Target="https://ru.wikipedia.org/wiki/%D0%9B%D0%B8%D1%87%D0%B8%D0%BD%D0%BA%D0%B0" TargetMode="External"/><Relationship Id="rId2" Type="http://schemas.openxmlformats.org/officeDocument/2006/relationships/hyperlink" Target="https://ru.wikipedia.org/wiki/%D0%9A%D0%BE%D0%B6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D%D0%B0%D1%81%D0%B5%D0%BA%D0%BE%D0%BC%D1%8B%D0%B5" TargetMode="External"/><Relationship Id="rId5" Type="http://schemas.openxmlformats.org/officeDocument/2006/relationships/hyperlink" Target="https://ru.wikipedia.org/wiki/%D0%90%D0%BC%D1%84%D0%B8%D0%B1%D0%B8%D0%B8" TargetMode="External"/><Relationship Id="rId4" Type="http://schemas.openxmlformats.org/officeDocument/2006/relationships/hyperlink" Target="https://ru.wikipedia.org/wiki/%D0%AD%D0%BA%D0%B7%D0%BE%D1%81%D0%BA%D0%B5%D0%BB%D0%B5%D1%82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972" y="2373660"/>
            <a:ext cx="8458200" cy="1872208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sz="3600" dirty="0"/>
              <a:t>Проект «Многогранная Россия»</a:t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5300" dirty="0">
                <a:solidFill>
                  <a:srgbClr val="7030A0"/>
                </a:solidFill>
              </a:rPr>
              <a:t>Браслет из «выползка»</a:t>
            </a:r>
            <a:br>
              <a:rPr lang="ru-RU" sz="5300" dirty="0">
                <a:solidFill>
                  <a:srgbClr val="7030A0"/>
                </a:solidFill>
              </a:rPr>
            </a:br>
            <a:r>
              <a:rPr lang="ru-RU" sz="5300" dirty="0"/>
              <a:t/>
            </a:r>
            <a:br>
              <a:rPr lang="ru-RU" sz="5300" dirty="0"/>
            </a:br>
            <a:r>
              <a:rPr lang="ru-RU" sz="4400" dirty="0"/>
              <a:t> </a:t>
            </a:r>
            <a:endParaRPr lang="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2" y="310208"/>
            <a:ext cx="9841159" cy="742528"/>
          </a:xfrm>
        </p:spPr>
        <p:txBody>
          <a:bodyPr rtlCol="0"/>
          <a:lstStyle/>
          <a:p>
            <a:pPr algn="ctr"/>
            <a:r>
              <a:rPr lang="ru-RU" b="1" dirty="0"/>
              <a:t>ГБОУ СОШ № 619 Калининского района г. Санкт-Петербурга</a:t>
            </a:r>
            <a:endParaRPr lang="ru-RU" dirty="0"/>
          </a:p>
          <a:p>
            <a:pPr rtl="0"/>
            <a:endParaRPr lang="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176E7A93-1D02-438C-B28A-1129012F2006}"/>
              </a:ext>
            </a:extLst>
          </p:cNvPr>
          <p:cNvSpPr txBox="1">
            <a:spLocks/>
          </p:cNvSpPr>
          <p:nvPr/>
        </p:nvSpPr>
        <p:spPr>
          <a:xfrm>
            <a:off x="693812" y="4509120"/>
            <a:ext cx="4392488" cy="187220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dirty="0"/>
              <a:t> </a:t>
            </a:r>
            <a:endParaRPr lang="ru" sz="4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EBA6512-2A27-4E1B-B8E2-AA8726629EAD}"/>
              </a:ext>
            </a:extLst>
          </p:cNvPr>
          <p:cNvSpPr/>
          <p:nvPr/>
        </p:nvSpPr>
        <p:spPr>
          <a:xfrm>
            <a:off x="3046038" y="3861048"/>
            <a:ext cx="7728893" cy="147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10915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Выполнила: ученица 1 </a:t>
            </a:r>
            <a:r>
              <a:rPr lang="ru-RU" b="1" baseline="30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класса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10915">
              <a:lnSpc>
                <a:spcPct val="115000"/>
              </a:lnSpc>
              <a:spcAft>
                <a:spcPts val="0"/>
              </a:spcAft>
            </a:pPr>
            <a:r>
              <a:rPr lang="ru-RU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Шапилова</a:t>
            </a: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Маргарита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109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Научный руководитель: Стрелина Анастасия Сергеевна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9517D05-F928-48B6-829E-1A90A7B10A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9202" y="3309764"/>
            <a:ext cx="3995936" cy="2996952"/>
          </a:xfrm>
          <a:prstGeom prst="rect">
            <a:avLst/>
          </a:prstGeom>
          <a:effectLst>
            <a:glow rad="12700">
              <a:schemeClr val="accent2">
                <a:lumMod val="40000"/>
                <a:lumOff val="60000"/>
                <a:alpha val="39000"/>
              </a:schemeClr>
            </a:glow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4616D959-C41F-43B6-B676-1B7531B39B05}"/>
              </a:ext>
            </a:extLst>
          </p:cNvPr>
          <p:cNvSpPr txBox="1">
            <a:spLocks/>
          </p:cNvSpPr>
          <p:nvPr/>
        </p:nvSpPr>
        <p:spPr>
          <a:xfrm>
            <a:off x="1293812" y="5387594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i="1" dirty="0">
                <a:latin typeface="Book Antiqua" panose="02040602050305030304" pitchFamily="18" charset="0"/>
                <a:cs typeface="Lucida Sans Unicode" panose="020B0602030504020204" pitchFamily="34" charset="0"/>
              </a:rPr>
              <a:t>И это только начало, ведь еще так много красивого я могу теперь сделать! </a:t>
            </a:r>
            <a:endParaRPr lang="ru" sz="4400" i="1" dirty="0">
              <a:latin typeface="Book Antiqua" panose="02040602050305030304" pitchFamily="18" charset="0"/>
              <a:cs typeface="Lucida Sans Unicode" panose="020B0602030504020204" pitchFamily="34" charset="0"/>
            </a:endParaRPr>
          </a:p>
        </p:txBody>
      </p:sp>
      <p:sp>
        <p:nvSpPr>
          <p:cNvPr id="7" name="Объект 4">
            <a:extLst>
              <a:ext uri="{FF2B5EF4-FFF2-40B4-BE49-F238E27FC236}">
                <a16:creationId xmlns="" xmlns:a16="http://schemas.microsoft.com/office/drawing/2014/main" id="{48A668BA-6093-49A5-A63F-161222AC2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472" y="327405"/>
            <a:ext cx="9601200" cy="5059773"/>
          </a:xfrm>
        </p:spPr>
        <p:txBody>
          <a:bodyPr rtlCol="0">
            <a:normAutofit fontScale="90000"/>
          </a:bodyPr>
          <a:lstStyle/>
          <a:p>
            <a:pPr marL="0" indent="0">
              <a:buNone/>
              <a:tabLst>
                <a:tab pos="450850" algn="l"/>
              </a:tabLst>
            </a:pPr>
            <a:r>
              <a:rPr lang="ru-RU" b="1" dirty="0"/>
              <a:t>ВЫВОДЫ:</a:t>
            </a:r>
            <a:br>
              <a:rPr lang="ru-RU" b="1" dirty="0"/>
            </a:br>
            <a:r>
              <a:rPr lang="ru-RU" sz="2700" b="1" dirty="0"/>
              <a:t>1.</a:t>
            </a:r>
            <a:r>
              <a:rPr lang="ru-RU" b="1" dirty="0"/>
              <a:t>	</a:t>
            </a:r>
            <a:r>
              <a:rPr lang="ru-RU" sz="2200" dirty="0"/>
              <a:t>Змеи – это удивительные уникальные животные.</a:t>
            </a:r>
            <a:br>
              <a:rPr lang="ru-RU" sz="2200" dirty="0"/>
            </a:br>
            <a:r>
              <a:rPr lang="ru-RU" sz="2700" b="1" dirty="0"/>
              <a:t>2.</a:t>
            </a:r>
            <a:r>
              <a:rPr lang="ru-RU" sz="2200" dirty="0"/>
              <a:t>	Изучив повадки и поведение змей можно сделать их домашними питомцам.</a:t>
            </a:r>
            <a:br>
              <a:rPr lang="ru-RU" sz="2200" dirty="0"/>
            </a:br>
            <a:r>
              <a:rPr lang="ru-RU" sz="2700" b="1" dirty="0"/>
              <a:t>3.</a:t>
            </a:r>
            <a:r>
              <a:rPr lang="ru-RU" sz="2200" dirty="0"/>
              <a:t>	Все животные линяют, только выглядит линька по-разному и имеет разные причины. </a:t>
            </a:r>
            <a:br>
              <a:rPr lang="ru-RU" sz="2200" dirty="0"/>
            </a:br>
            <a:r>
              <a:rPr lang="ru-RU" sz="2700" b="1" dirty="0"/>
              <a:t>4.</a:t>
            </a:r>
            <a:r>
              <a:rPr lang="ru-RU" sz="2200" dirty="0"/>
              <a:t>	Мне частично удалось доказать, что «выползку» можно найти применение, но по своим свойствам она не может сравниться с эластичной и крепкой змеиной кожей.</a:t>
            </a:r>
            <a:br>
              <a:rPr lang="ru-RU" sz="2200" dirty="0"/>
            </a:br>
            <a:r>
              <a:rPr lang="ru-RU" sz="2700" b="1" dirty="0"/>
              <a:t>5.</a:t>
            </a:r>
            <a:r>
              <a:rPr lang="ru-RU" sz="2200" dirty="0"/>
              <a:t>	Я обязательно буду и дальше проводить исследования сброшенной кожи и искать интересные её применения, ведь моя змея часто линяет и у меня всегда есть материал под рукой. И мне не хватает сережек и бус для полного комплекта. </a:t>
            </a:r>
            <a:br>
              <a:rPr lang="ru-RU" sz="2200" dirty="0"/>
            </a:br>
            <a:r>
              <a:rPr lang="ru-RU" sz="2700" b="1" dirty="0"/>
              <a:t>6.</a:t>
            </a:r>
            <a:r>
              <a:rPr lang="ru-RU" sz="2200" dirty="0"/>
              <a:t>	И еще я поняла,  что не всегда надо убить животное чтобы воспользоваться его красотой. Ведь наблюдая за своей змейкой, я нашла способ сделать украшение и при этом радоваться  тому, что не принесла ей вреда</a:t>
            </a:r>
            <a:endParaRPr lang="ru-RU" sz="22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37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A664271D-712A-4D25-A3D2-809C121194C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84784"/>
            <a:ext cx="2879123" cy="3168352"/>
          </a:xfrm>
          <a:prstGeom prst="rect">
            <a:avLst/>
          </a:prstGeom>
          <a:effectLst>
            <a:glow rad="38100">
              <a:schemeClr val="accent1">
                <a:alpha val="41000"/>
              </a:schemeClr>
            </a:glow>
            <a:outerShdw blurRad="25400" dist="63500" dir="4800000" algn="ctr" rotWithShape="0">
              <a:srgbClr val="000000">
                <a:alpha val="44000"/>
              </a:srgbClr>
            </a:outerShdw>
            <a:reflection stA="96000" endPos="63000" dist="50800" dir="5400000" sy="-100000" algn="bl" rotWithShape="0"/>
            <a:softEdge rad="190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FAF520A-51A7-4B10-956C-3687694D067D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228" y="-9500"/>
            <a:ext cx="3037205" cy="2399665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37FA58F-5C35-4F64-9119-C94597E2FB68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3025" y="1719436"/>
            <a:ext cx="1955800" cy="2933700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8BE07A9-6C12-45CF-A4B6-69E708C9B343}"/>
              </a:ext>
            </a:extLst>
          </p:cNvPr>
          <p:cNvSpPr/>
          <p:nvPr/>
        </p:nvSpPr>
        <p:spPr>
          <a:xfrm>
            <a:off x="2349996" y="2385477"/>
            <a:ext cx="9229958" cy="5693866"/>
          </a:xfrm>
          <a:prstGeom prst="rect">
            <a:avLst/>
          </a:prstGeom>
          <a:noFill/>
          <a:effectLst>
            <a:outerShdw blurRad="50800" dist="50800" dir="600000" algn="ctr" rotWithShape="0">
              <a:srgbClr val="000000">
                <a:alpha val="43137"/>
              </a:srgb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Если Вам интересно изготовление украшений 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и предметов кожгалантереи 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таких как сумки, ремни, кошельки,-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для вас открыт бесплатный набор в 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Академию цифровых технологий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на специальность «Студия аксессуаров РР»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innerShdw blurRad="12700" dist="50800" dir="16200000">
                    <a:prstClr val="black">
                      <a:alpha val="50000"/>
                    </a:prstClr>
                  </a:innerShdw>
                </a:effectLst>
              </a:rPr>
              <a:t>Там ждут ребят от 13 до 18 лет, а мне нужно еще подрасти ((</a:t>
            </a:r>
          </a:p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Подробности на сайте </a:t>
            </a:r>
            <a:r>
              <a:rPr lang="en-US" sz="2800" b="1" dirty="0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adtspb.ru</a:t>
            </a:r>
            <a:r>
              <a:rPr lang="ru-RU" sz="2800" b="1" dirty="0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 группе </a:t>
            </a:r>
          </a:p>
          <a:p>
            <a:pPr algn="ctr"/>
            <a:r>
              <a:rPr lang="ru-RU" sz="2800" b="1" dirty="0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</a:rPr>
              <a:t>в контакте: </a:t>
            </a:r>
            <a:r>
              <a:rPr lang="en-US" sz="2800" b="1" dirty="0" err="1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hlinkClick r:id="rId6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vk.com</a:t>
            </a:r>
            <a:r>
              <a:rPr lang="en-US" sz="2800" b="1" dirty="0" err="1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</a:rPr>
              <a:t>›</a:t>
            </a:r>
            <a:r>
              <a:rPr lang="en-US" sz="2800" b="1" dirty="0" err="1">
                <a:effectLst>
                  <a:outerShdw blurRad="50800" dist="50800" dir="5400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hlinkClick r:id="rId7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adtspb</a:t>
            </a:r>
            <a:endParaRPr lang="en-US" sz="2800" b="1" dirty="0"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800" b="1" dirty="0">
              <a:effectLst>
                <a:outerShdw blurRad="50800" dist="50800" dir="5400000" algn="ctr" rotWithShape="0">
                  <a:schemeClr val="accent4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en-US" sz="2800" dirty="0"/>
          </a:p>
          <a:p>
            <a:pPr algn="ctr"/>
            <a:endParaRPr lang="ru-RU" sz="2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740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2145171-149A-4D47-A10D-C7735AE41F7C}"/>
              </a:ext>
            </a:extLst>
          </p:cNvPr>
          <p:cNvSpPr txBox="1"/>
          <p:nvPr/>
        </p:nvSpPr>
        <p:spPr>
          <a:xfrm>
            <a:off x="405780" y="5931842"/>
            <a:ext cx="90730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>
                <a:solidFill>
                  <a:srgbClr val="FFFF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0503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93812" y="260648"/>
            <a:ext cx="9601200" cy="920452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Я очень люблю узнавать животных, помогать им</a:t>
            </a:r>
            <a:endParaRPr lang="ru" dirty="0"/>
          </a:p>
        </p:txBody>
      </p:sp>
      <p:pic>
        <p:nvPicPr>
          <p:cNvPr id="3" name="Объект 2">
            <a:extLst>
              <a:ext uri="{FF2B5EF4-FFF2-40B4-BE49-F238E27FC236}">
                <a16:creationId xmlns="" xmlns:a16="http://schemas.microsoft.com/office/drawing/2014/main" id="{57E2E12B-6919-431A-80E3-7012C46EEC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9996" y="1197744"/>
            <a:ext cx="6957640" cy="5218230"/>
          </a:xfrm>
        </p:spPr>
      </p:pic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671736"/>
          </a:xfrm>
        </p:spPr>
        <p:txBody>
          <a:bodyPr rtlCol="0"/>
          <a:lstStyle/>
          <a:p>
            <a:pPr algn="ctr" rtl="0"/>
            <a:r>
              <a:rPr lang="ru-RU" dirty="0"/>
              <a:t>Уж в своей стихии</a:t>
            </a:r>
            <a:endParaRPr lang="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27AFC65-AC64-4C8C-8CB5-4ABAE0E03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820" y="1412776"/>
            <a:ext cx="5994400" cy="4495800"/>
          </a:xfr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7443208-A3E1-4FCB-A783-E33B2F5367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2364" y="2329238"/>
            <a:ext cx="5556043" cy="416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7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/>
              <a:t>Линька змеи</a:t>
            </a:r>
            <a:endParaRPr lang="ru" dirty="0"/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EBE8BD2F-FFDB-4386-B22D-E1DBB9D2EE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462" y="1551276"/>
            <a:ext cx="4214267" cy="4214267"/>
          </a:xfrm>
        </p:spPr>
      </p:pic>
      <p:pic>
        <p:nvPicPr>
          <p:cNvPr id="10" name="Объект 9">
            <a:extLst>
              <a:ext uri="{FF2B5EF4-FFF2-40B4-BE49-F238E27FC236}">
                <a16:creationId xmlns="" xmlns:a16="http://schemas.microsoft.com/office/drawing/2014/main" id="{C1C1773D-FAE9-4AB3-BA71-D14B17F06B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362" y="1551276"/>
            <a:ext cx="5083601" cy="4214267"/>
          </a:xfrm>
        </p:spPr>
      </p:pic>
    </p:spTree>
    <p:extLst>
      <p:ext uri="{BB962C8B-B14F-4D97-AF65-F5344CB8AC3E}">
        <p14:creationId xmlns:p14="http://schemas.microsoft.com/office/powerpoint/2010/main" val="3231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476672"/>
            <a:ext cx="9601200" cy="936103"/>
          </a:xfrm>
        </p:spPr>
        <p:txBody>
          <a:bodyPr rtlCol="0">
            <a:noAutofit/>
          </a:bodyPr>
          <a:lstStyle/>
          <a:p>
            <a:pPr rtl="0"/>
            <a:r>
              <a:rPr lang="ru-RU" sz="4000" dirty="0"/>
              <a:t>Змеи -  удивительные животные</a:t>
            </a:r>
            <a:br>
              <a:rPr lang="ru-RU" sz="4000" dirty="0"/>
            </a:br>
            <a:endParaRPr lang="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3812" y="1196753"/>
            <a:ext cx="9193088" cy="3744415"/>
          </a:xfrm>
        </p:spPr>
        <p:txBody>
          <a:bodyPr rtlCol="0"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Польза, которую приносят змеи людям:</a:t>
            </a:r>
            <a:endParaRPr lang="ru-RU" dirty="0"/>
          </a:p>
          <a:p>
            <a:pPr algn="just"/>
            <a:r>
              <a:rPr lang="ru-RU" dirty="0">
                <a:solidFill>
                  <a:schemeClr val="tx2">
                    <a:lumMod val="85000"/>
                    <a:lumOff val="15000"/>
                  </a:schemeClr>
                </a:solidFill>
              </a:rPr>
              <a:t>1. Змеиный яд широко используется при изготовлении различных лекарственных препаратов, которые оказывают благотворное воздействие при лечении таких заболеваний, как астма,  рак, тромбоз и многие другие.</a:t>
            </a:r>
          </a:p>
          <a:p>
            <a:pPr algn="just"/>
            <a:r>
              <a:rPr lang="ru-RU" dirty="0">
                <a:solidFill>
                  <a:schemeClr val="tx2">
                    <a:lumMod val="85000"/>
                    <a:lumOff val="15000"/>
                  </a:schemeClr>
                </a:solidFill>
              </a:rPr>
              <a:t>2. Змеи отлично справляются с лечением неврозов и даже аутизма. Делают они это с помощью тепла, которое излучает их тело. Змеи, ползая по человеку, воздействуя своей мускулатурой, снимают напряжение, а также спазмы мышц.</a:t>
            </a:r>
          </a:p>
          <a:p>
            <a:pPr algn="just"/>
            <a:r>
              <a:rPr lang="ru-RU" dirty="0">
                <a:solidFill>
                  <a:schemeClr val="tx2">
                    <a:lumMod val="85000"/>
                    <a:lumOff val="15000"/>
                  </a:schemeClr>
                </a:solidFill>
              </a:rPr>
              <a:t>3. Змеи полезны тем, что на территориях, на которых они проживают наименьшая вероятность возникновения опасных болезней, так как они уничтожают грызунов, переносчиков болезней.</a:t>
            </a:r>
          </a:p>
        </p:txBody>
      </p:sp>
    </p:spTree>
    <p:extLst>
      <p:ext uri="{BB962C8B-B14F-4D97-AF65-F5344CB8AC3E}">
        <p14:creationId xmlns:p14="http://schemas.microsoft.com/office/powerpoint/2010/main" val="15474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FADDC265-2937-4CDE-A260-F9758352A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Классификация линьки животных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="" xmlns:a16="http://schemas.microsoft.com/office/drawing/2014/main" id="{DDE94FF2-7B1E-4DDB-B93F-41DE3892DC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481357"/>
              </p:ext>
            </p:extLst>
          </p:nvPr>
        </p:nvGraphicFramePr>
        <p:xfrm>
          <a:off x="1293813" y="1196752"/>
          <a:ext cx="9625135" cy="556803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20240">
                  <a:extLst>
                    <a:ext uri="{9D8B030D-6E8A-4147-A177-3AD203B41FA5}">
                      <a16:colId xmlns="" xmlns:a16="http://schemas.microsoft.com/office/drawing/2014/main" val="4294010424"/>
                    </a:ext>
                  </a:extLst>
                </a:gridCol>
                <a:gridCol w="1920240">
                  <a:extLst>
                    <a:ext uri="{9D8B030D-6E8A-4147-A177-3AD203B41FA5}">
                      <a16:colId xmlns="" xmlns:a16="http://schemas.microsoft.com/office/drawing/2014/main" val="2136062314"/>
                    </a:ext>
                  </a:extLst>
                </a:gridCol>
                <a:gridCol w="1920240">
                  <a:extLst>
                    <a:ext uri="{9D8B030D-6E8A-4147-A177-3AD203B41FA5}">
                      <a16:colId xmlns="" xmlns:a16="http://schemas.microsoft.com/office/drawing/2014/main" val="1181087814"/>
                    </a:ext>
                  </a:extLst>
                </a:gridCol>
                <a:gridCol w="3864415">
                  <a:extLst>
                    <a:ext uri="{9D8B030D-6E8A-4147-A177-3AD203B41FA5}">
                      <a16:colId xmlns="" xmlns:a16="http://schemas.microsoft.com/office/drawing/2014/main" val="2169122898"/>
                    </a:ext>
                  </a:extLst>
                </a:gridCol>
              </a:tblGrid>
              <a:tr h="3877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животного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линьки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 линьки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Описание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22761263"/>
                  </a:ext>
                </a:extLst>
              </a:tr>
              <a:tr h="1175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Кошк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Кошки</a:t>
                      </a:r>
                      <a:r>
                        <a:rPr lang="ru-RU" sz="13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tooltip="Мех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Мех</a:t>
                      </a:r>
                      <a:r>
                        <a:rPr lang="ru-RU" sz="13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Весна, лето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Кошачья линька как правило начинается весной или к началу лета, в процессе линьки у животного выпадает «зимний мех», отличающийся от летнего большей плотностью и оберегающий кошку от переохлаждения.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26920461"/>
                  </a:ext>
                </a:extLst>
              </a:tr>
              <a:tr h="1175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Куриц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Куры</a:t>
                      </a:r>
                      <a:r>
                        <a:rPr lang="ru-RU" sz="13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tooltip="Перья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Перья</a:t>
                      </a:r>
                      <a:r>
                        <a:rPr lang="ru-RU" sz="13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Осень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Линька у курицы происходит раз в год и чаще всего осенью. Во время линьки у птицы обновляется перьевой покров, курица перестаёт высиживать яйца, а по завершают линьки снова может стать наседкой.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5129078"/>
                  </a:ext>
                </a:extLst>
              </a:tr>
              <a:tr h="1890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Собаки и другие </a:t>
                      </a:r>
                      <a:r>
                        <a:rPr lang="ru-RU" sz="13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 tooltip="Псовые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псовые</a:t>
                      </a:r>
                      <a:r>
                        <a:rPr lang="ru-RU" sz="13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tooltip="Мех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Мех</a:t>
                      </a:r>
                      <a:r>
                        <a:rPr lang="ru-RU" sz="13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Весна и осень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Псовые линяют дважды год для обновления своего меха для холодных зимних сезонов и тёплых летних. За линьку у собаки отвечает мелатонин, выделяемый шишковидной железой в ответ на сезонные колебания, а именно изменения освещённости и температуры. Линька особо ярко выражена у животных, обитающих за полярным кругом.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96486362"/>
                  </a:ext>
                </a:extLst>
              </a:tr>
              <a:tr h="93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Змеи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Змеи</a:t>
                      </a:r>
                      <a:r>
                        <a:rPr lang="ru-RU" sz="13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tooltip="Кож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Кожа</a:t>
                      </a:r>
                      <a:r>
                        <a:rPr lang="ru-RU" sz="13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кожа стареет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Линька у змеи начинается, когда её кожа становится достаточно старой и ороговевшей. Чтобы ускорить процесс, змеи могут тереться о разные поверхности.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79288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43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FADDC265-2937-4CDE-A260-F9758352A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Классификация линьки животных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="" xmlns:a16="http://schemas.microsoft.com/office/drawing/2014/main" id="{DDE94FF2-7B1E-4DDB-B93F-41DE3892DC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629230"/>
              </p:ext>
            </p:extLst>
          </p:nvPr>
        </p:nvGraphicFramePr>
        <p:xfrm>
          <a:off x="1293812" y="1151253"/>
          <a:ext cx="9625135" cy="55782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20240">
                  <a:extLst>
                    <a:ext uri="{9D8B030D-6E8A-4147-A177-3AD203B41FA5}">
                      <a16:colId xmlns="" xmlns:a16="http://schemas.microsoft.com/office/drawing/2014/main" val="4294010424"/>
                    </a:ext>
                  </a:extLst>
                </a:gridCol>
                <a:gridCol w="1800239">
                  <a:extLst>
                    <a:ext uri="{9D8B030D-6E8A-4147-A177-3AD203B41FA5}">
                      <a16:colId xmlns="" xmlns:a16="http://schemas.microsoft.com/office/drawing/2014/main" val="2136062314"/>
                    </a:ext>
                  </a:extLst>
                </a:gridCol>
                <a:gridCol w="2040241">
                  <a:extLst>
                    <a:ext uri="{9D8B030D-6E8A-4147-A177-3AD203B41FA5}">
                      <a16:colId xmlns="" xmlns:a16="http://schemas.microsoft.com/office/drawing/2014/main" val="1181087814"/>
                    </a:ext>
                  </a:extLst>
                </a:gridCol>
                <a:gridCol w="3864415">
                  <a:extLst>
                    <a:ext uri="{9D8B030D-6E8A-4147-A177-3AD203B41FA5}">
                      <a16:colId xmlns="" xmlns:a16="http://schemas.microsoft.com/office/drawing/2014/main" val="2169122898"/>
                    </a:ext>
                  </a:extLst>
                </a:gridCol>
              </a:tblGrid>
              <a:tr h="3877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животного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Объект линьки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 линьки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Описание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22761263"/>
                  </a:ext>
                </a:extLst>
              </a:tr>
              <a:tr h="836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Ящерицы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Кож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Кожа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кожа стареет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Линька у ящерицы начинается, когда её кожа становится достаточно старой и ороговевшей. Некоторые виды съедают свою старую кожу.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50660969"/>
                  </a:ext>
                </a:extLst>
              </a:tr>
              <a:tr h="699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tooltip="Раки-отшельники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Раки-отшельники</a:t>
                      </a: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Экзоскелет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Экзоскелет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панцирь становится мал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Линька у рака длится нескольких недель, в это время животное прячется в песке, после чего рак поедает свой старый экзоскелет.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20359413"/>
                  </a:ext>
                </a:extLst>
              </a:tr>
              <a:tr h="699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tooltip="Амфибии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Амфибии</a:t>
                      </a: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tooltip="Кож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Кожа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Постоянно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Многие амфибии, в том числе саламандры и лягушки, периодически линяют и затем едят свою кожу.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34276284"/>
                  </a:ext>
                </a:extLst>
              </a:tr>
              <a:tr h="937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Паукообразные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Экзоскелет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Экзоскелет</a:t>
                      </a: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экзоскелет становится мал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пауков линька начинается всегда, когда они перерастают свой экзоскелет. До начала линьки паук начинает вести отшельнический образ жизни и голодает.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27868092"/>
                  </a:ext>
                </a:extLst>
              </a:tr>
              <a:tr h="1652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 tooltip="Насекомые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Насекомые</a:t>
                      </a: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strike="noStrike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Экзоскелет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Экзоскелет</a:t>
                      </a:r>
                      <a:r>
                        <a:rPr lang="ru-RU" sz="140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Превращение личинки в имаго; для обновления экзоскелета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 превращения </a:t>
                      </a:r>
                      <a:r>
                        <a:rPr lang="ru-RU" sz="1400" u="sng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 tooltip="Личинка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личинки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u="sng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 tooltip="Имаго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имаго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сопровождается линькой, в процессе которой мягкая кожа личинки преобразуется в стенки куколки, внутри которой образуется </a:t>
                      </a:r>
                      <a:r>
                        <a:rPr lang="ru-RU" sz="1400" u="sng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tooltip="Экзоскелет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экзоскелет</a:t>
                      </a:r>
                      <a:r>
                        <a:rPr lang="ru-RU" sz="1400" dirty="0">
                          <a:solidFill>
                            <a:schemeClr val="tx2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будущего имаго. </a:t>
                      </a:r>
                      <a:endParaRPr lang="ru-RU" sz="1400" dirty="0">
                        <a:solidFill>
                          <a:schemeClr val="tx2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3303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176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5B285E-4629-488F-AD8B-0F13FE4AB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311" y="770467"/>
            <a:ext cx="8458201" cy="939552"/>
          </a:xfrm>
        </p:spPr>
        <p:txBody>
          <a:bodyPr/>
          <a:lstStyle/>
          <a:p>
            <a:r>
              <a:rPr lang="ru-RU" dirty="0"/>
              <a:t>Смена пауком экзоскелета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22E28C4-9900-4224-AD63-DE7E742D0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3813" y="2204864"/>
            <a:ext cx="8458201" cy="3814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9B13CD5-2AB9-43C0-BF4A-7F6E5A500D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813" y="1710019"/>
            <a:ext cx="8722296" cy="467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51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Что можно сделать из сброшенной кожи змеи ???</a:t>
            </a:r>
            <a:endParaRPr lang="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4" name="Многогранная Россия - 480p">
            <a:hlinkClick r:id="" action="ppaction://media"/>
            <a:extLst>
              <a:ext uri="{FF2B5EF4-FFF2-40B4-BE49-F238E27FC236}">
                <a16:creationId xmlns="" xmlns:a16="http://schemas.microsoft.com/office/drawing/2014/main" id="{D5A9FFB4-4236-407C-8FFA-800417B574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1999" y="1524000"/>
            <a:ext cx="8124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езмятежность 16 х 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9532183_TF02801109_TF02801109" id="{1C06BAA0-3930-493B-AD60-9265984A33DD}" vid="{F056C7C8-BEFB-4DDF-85DC-215FA76949EE}"/>
    </a:ext>
  </a:extLst>
</a:theme>
</file>

<file path=ppt/theme/theme2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1360506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TP102801108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706526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249165-F638-412C-8E0A-DFB7045CA2E0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4873beb7-5857-4685-be1f-d57550cc96cc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83C129-7B42-490A-AD74-E9303BC76D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 тему природы с аурой безмятежности (широкоэкранный формат)</Template>
  <TotalTime>253</TotalTime>
  <Words>566</Words>
  <Application>Microsoft Office PowerPoint</Application>
  <PresentationFormat>Произвольный</PresentationFormat>
  <Paragraphs>76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Безмятежность 16 х 9</vt:lpstr>
      <vt:lpstr>Проект «Многогранная Россия»  Браслет из «выползка»   </vt:lpstr>
      <vt:lpstr>Я очень люблю узнавать животных, помогать им</vt:lpstr>
      <vt:lpstr>Уж в своей стихии</vt:lpstr>
      <vt:lpstr>Линька змеи</vt:lpstr>
      <vt:lpstr>Змеи -  удивительные животные </vt:lpstr>
      <vt:lpstr> Классификация линьки животных </vt:lpstr>
      <vt:lpstr> Классификация линьки животных </vt:lpstr>
      <vt:lpstr>Смена пауком экзоскелета</vt:lpstr>
      <vt:lpstr>Что можно сделать из сброшенной кожи змеи ???</vt:lpstr>
      <vt:lpstr>ВЫВОДЫ: 1. Змеи – это удивительные уникальные животные. 2. Изучив повадки и поведение змей можно сделать их домашними питомцам. 3. Все животные линяют, только выглядит линька по-разному и имеет разные причины.  4. Мне частично удалось доказать, что «выползку» можно найти применение, но по своим свойствам она не может сравниться с эластичной и крепкой змеиной кожей. 5. Я обязательно буду и дальше проводить исследования сброшенной кожи и искать интересные её применения, ведь моя змея часто линяет и у меня всегда есть материал под рукой. И мне не хватает сережек и бус для полного комплекта.  6. И еще я поняла,  что не всегда надо убить животное чтобы воспользоваться его красотой. Ведь наблюдая за своей змейкой, я нашла способ сделать украшение и при этом радоваться  тому, что не принесла ей вреда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«</dc:title>
  <dc:creator>Алексей</dc:creator>
  <cp:lastModifiedBy>Наталья</cp:lastModifiedBy>
  <cp:revision>32</cp:revision>
  <dcterms:created xsi:type="dcterms:W3CDTF">2019-02-25T16:40:49Z</dcterms:created>
  <dcterms:modified xsi:type="dcterms:W3CDTF">2019-04-08T14:44:13Z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