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82" r:id="rId2"/>
    <p:sldId id="344" r:id="rId3"/>
    <p:sldId id="328" r:id="rId4"/>
    <p:sldId id="345" r:id="rId5"/>
    <p:sldId id="352" r:id="rId6"/>
    <p:sldId id="284" r:id="rId7"/>
    <p:sldId id="332" r:id="rId8"/>
    <p:sldId id="288" r:id="rId9"/>
    <p:sldId id="291" r:id="rId10"/>
    <p:sldId id="302" r:id="rId11"/>
    <p:sldId id="316" r:id="rId12"/>
    <p:sldId id="294" r:id="rId13"/>
    <p:sldId id="318" r:id="rId14"/>
    <p:sldId id="319" r:id="rId15"/>
    <p:sldId id="295" r:id="rId16"/>
    <p:sldId id="296" r:id="rId17"/>
    <p:sldId id="321" r:id="rId18"/>
    <p:sldId id="320" r:id="rId19"/>
    <p:sldId id="310" r:id="rId20"/>
    <p:sldId id="298" r:id="rId21"/>
    <p:sldId id="339" r:id="rId22"/>
    <p:sldId id="309" r:id="rId23"/>
    <p:sldId id="299" r:id="rId24"/>
    <p:sldId id="347" r:id="rId25"/>
    <p:sldId id="346" r:id="rId26"/>
    <p:sldId id="300" r:id="rId27"/>
    <p:sldId id="301" r:id="rId28"/>
    <p:sldId id="323" r:id="rId29"/>
    <p:sldId id="341" r:id="rId30"/>
    <p:sldId id="322" r:id="rId31"/>
    <p:sldId id="336" r:id="rId32"/>
    <p:sldId id="312" r:id="rId33"/>
    <p:sldId id="334" r:id="rId34"/>
    <p:sldId id="353" r:id="rId35"/>
    <p:sldId id="354" r:id="rId36"/>
    <p:sldId id="361" r:id="rId37"/>
    <p:sldId id="364" r:id="rId38"/>
    <p:sldId id="363" r:id="rId39"/>
    <p:sldId id="362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387" autoAdjust="0"/>
  </p:normalViewPr>
  <p:slideViewPr>
    <p:cSldViewPr>
      <p:cViewPr>
        <p:scale>
          <a:sx n="82" d="100"/>
          <a:sy n="82" d="100"/>
        </p:scale>
        <p:origin x="-828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46F56-594B-4F44-92C8-2DFD39DC3846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192E2-AD9E-4C42-A4E0-84DF6AE80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146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Тема является актуальной, так как любой город или район имеет «визитную карточку» - герб. И рано или поздно у каждого человека непроизвольно возникают вопросы: что означает герб?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Изображение пушных зверей показывает один из промыслов населения родного края.  Лиса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(Сургут)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Белка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Лангепас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Соболь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Покачи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Мегион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Медведь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Югорск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Когалым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Нефтеюганск)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Белый олень на гербе Белоярского символизирует принадлежность города к северным регионам. Коренные народы очень зависят от него.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гербах Нижневартовска, Ханты-Мансийского и Октябрьского районов изображения рыб -  это слава, которую несут реки родного края.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Птицы тайги: тетерев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Пыть-Ях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Глухарь (Радужный,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Нягань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Югорск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Советский.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Стерх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(Ханты-Мансийск) – символизирует чистоту, его можно назвать экологическим символом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Хвойные деревья мы видим на гербах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	Ель 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Лангепас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Мегион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Нижневартовск, Советский, Ханты-Мансийский районы);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Провел небольшой опрос среди учеников своей параллели (на слайде).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Кедр (Радужный,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Кондинский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район,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ХМАО-Югра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Русский символ - березы – на гербе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Березово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Национальный орнамент присутствует на многих гербах городов округа.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Принадлежность городов к земле коренных народов округа выражено на гербах городов Радужный, Ханты-Мансийск,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Нижневартовский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район -  изображением чумов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многих гербах   изображены искусственные фигуры, которые отражают богатство округа нефтью.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 или капли нефти,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трубопроводы,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нефтяная вышка, или значок нефти,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   символ факела – пламя. А в Белоярском символ факела - добыча газа.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Отличительными особенностями гербов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ХМАО-Югры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являются: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Полное отсутствие на гербах колосьев злаков, потому что суровые климатические условия и заболоченность территории не позволяют развивать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сельское хозяйство. Нет символов крупных заводов, символов просвещения и науки, нет воинских символов.</a:t>
            </a:r>
          </a:p>
          <a:p>
            <a:pPr lvl="0"/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результате исследования гербов округа сделаны следующие выводы: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каждый город и районный центр ХМАО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имеет свою «визитную карточку»-  герб;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гербы отражают особенности природы и его богатства, жизнь и обычаи коренных народов ханты и манси и хозяйственную деятельность человека.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Выяснилось, что учащиеся школы не владеют информацией о гербах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Гипотеза: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изучение   знаков местной геральдики поможет нам ближе и глубже познать свой край, определить образ родного края и привить интерес к изучению.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Результаты исследования: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Составлен план работы по распространению информации о гербах Ханты-Мансийского автономного округа - 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(на слайде). Все собранные материалы по теме можно использовать на уроках и внеклассных мероприятиях, посвященных родному краю.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 буклет.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Изготовлен макет настольной игры  «Карта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ХМАО-Югры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Составлена интерактивная викторина.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Проведены игры среди сверстников по изучению гербов. Изучение   знаков местной геральдики помогло ближе и глубже познать свой край, определить его образ. С помощью гербов совершено необычное путешествие по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Объект исследования: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геральдический образ округа.</a:t>
            </a:r>
            <a:endParaRPr lang="ru-RU" dirty="0" smtClean="0"/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Предметы исследования: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гербы населенных пунктов и районных центров, карта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ХМАО-Югры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 работы: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создать образ родного края через изучение гербов.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Задачи: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1. Собрать, систематизировать и обобщить информацию о гербах Ханты-Мансийского автономного округа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2. Организовать встречу с коренными народами родного края.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3. Подготовить и провести игры по теме «Гербы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ходе выполнения работы использовались разнообразные методы. Также была проведена встреча с учительницей нашей школы, ныне пенсионеркой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Скакуновой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Ольгой Ефимовной, по национальности – ханты.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Изучая историю происхождения гербов, узнал, что означают термины «герб» и «геральдика».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эпоху Средневековья герб был непременным атрибутом рыцарей. Со временем начали появляться и у городов. Поверхность герба делится на разноцветные поля, которые называются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геральдическими фигурами. Главнейшую часть герба составляет щит. В настоящее время в основном употребляется французская форма щита, представляющая прямоугольник, основание которого выступает в середине нижней части острием.  «Говорить» могут не только фигуры, помещенные на гербовом знаке, но и цвета.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результате исследования гербов я определил: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Все города и районы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Югры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имеют современные гербы, которые расположены на щитах французской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формы. Герб города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Нягани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он имеет щит германской формы.</a:t>
            </a:r>
            <a:endParaRPr lang="ru-RU" dirty="0" smtClean="0"/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Основные цвета на гербах городов округа.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Преобладают зелёный и голубой цвета, означающие обилие рек, озер и лесов.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0192E2-AD9E-4C42-A4E0-84DF6AE80B7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9A4DE-CDE8-434D-918B-86873205DF53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E303A-8914-4AC6-8E56-2814E32E3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16BE8-E995-4B6A-AB7D-BD235A53C1FA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378F2-CBC2-44BB-B246-C1DF8F6EB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099E3-7481-4F33-A91B-36864125B736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0E24B-AFD5-493A-99AB-EFEFB9B71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3B93A-D60A-4DE8-8009-FC7BB9D2A530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A241A-406B-4716-9F82-8F4E94B4F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0669F-13EA-4924-A196-6F1B4994F0DE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8B004-5C13-4109-A8EB-D96629772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E9417-6EF9-451F-BA47-7E5AE2B674C5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5E630-871D-4BC0-B636-ACCBBF157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C34AC-1F75-42CA-BA34-C99A7036F86F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AC4DE-A6B1-4605-BE14-DBB995581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D0E92-4116-4EE6-A5CE-6C75B82077F3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41C83-CF88-4A35-AEA2-984D8B6D5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CC13C-39C9-4CF9-B022-068EE198E0F5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F338-21A6-49D3-BB16-BD769A2C7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FCE27-C4A5-4F90-A86B-0F8BB8D8F3BA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A6E0-A971-4C3D-98E1-82609CABE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3183-578B-45D2-8629-66206BBD508D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55793-607F-4544-B333-DE4E9272F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8488C4"/>
            </a:gs>
            <a:gs pos="53000">
              <a:srgbClr val="D4DEFF"/>
            </a:gs>
            <a:gs pos="88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0595F8-1A92-4F9A-A482-53F511E60999}" type="datetimeFigureOut">
              <a:rPr lang="ru-RU"/>
              <a:pPr>
                <a:defRPr/>
              </a:pPr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1E3620-07B2-415A-A01C-4EA6DD0B4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51.jpeg"/><Relationship Id="rId7" Type="http://schemas.openxmlformats.org/officeDocument/2006/relationships/hyperlink" Target="http://www.tverlife.ru/img/news/48438/26186.jpg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6.gif"/><Relationship Id="rId5" Type="http://schemas.openxmlformats.org/officeDocument/2006/relationships/image" Target="../media/image40.png"/><Relationship Id="rId10" Type="http://schemas.openxmlformats.org/officeDocument/2006/relationships/image" Target="../media/image55.png"/><Relationship Id="rId4" Type="http://schemas.openxmlformats.org/officeDocument/2006/relationships/image" Target="../media/image52.png"/><Relationship Id="rId9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25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14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3" Type="http://schemas.openxmlformats.org/officeDocument/2006/relationships/image" Target="../media/image72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22.png"/><Relationship Id="rId4" Type="http://schemas.openxmlformats.org/officeDocument/2006/relationships/image" Target="../media/image7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25.png"/><Relationship Id="rId4" Type="http://schemas.openxmlformats.org/officeDocument/2006/relationships/image" Target="../media/image8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pn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0" Type="http://schemas.openxmlformats.org/officeDocument/2006/relationships/image" Target="../media/image98.png"/><Relationship Id="rId4" Type="http://schemas.openxmlformats.org/officeDocument/2006/relationships/image" Target="../media/image92.jpeg"/><Relationship Id="rId9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13" Type="http://schemas.openxmlformats.org/officeDocument/2006/relationships/image" Target="../media/image111.pn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12" Type="http://schemas.openxmlformats.org/officeDocument/2006/relationships/image" Target="../media/image110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jpeg"/><Relationship Id="rId11" Type="http://schemas.openxmlformats.org/officeDocument/2006/relationships/image" Target="../media/image109.png"/><Relationship Id="rId5" Type="http://schemas.openxmlformats.org/officeDocument/2006/relationships/image" Target="../media/image103.jpeg"/><Relationship Id="rId10" Type="http://schemas.openxmlformats.org/officeDocument/2006/relationships/image" Target="../media/image108.png"/><Relationship Id="rId4" Type="http://schemas.openxmlformats.org/officeDocument/2006/relationships/image" Target="../media/image102.jpeg"/><Relationship Id="rId9" Type="http://schemas.openxmlformats.org/officeDocument/2006/relationships/image" Target="../media/image10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in.mail.ru/cgi-bin/getattach?file=P1010004.JPG&amp;id=12881002420000000918;0;4&amp;mode=attachment&amp;channel=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619250" y="188913"/>
            <a:ext cx="6048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rgbClr val="CC0099"/>
                </a:solidFill>
              </a:rPr>
              <a:t>          </a:t>
            </a:r>
          </a:p>
        </p:txBody>
      </p:sp>
      <p:pic>
        <p:nvPicPr>
          <p:cNvPr id="12" name="Рисунок 11" descr="https://upload.wikimedia.org/wikipedia/commons/thumb/f/f8/Coat_of_Arms_of_Yugra.svg/250px-Coat_of_Arms_of_Yugra.svg.pn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2520280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3851920" y="3380125"/>
            <a:ext cx="4896544" cy="298543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проекта:</a:t>
            </a:r>
          </a:p>
          <a:p>
            <a:pPr algn="ctr"/>
            <a:r>
              <a:rPr lang="ru-RU" sz="2000" b="1" dirty="0" smtClean="0">
                <a:solidFill>
                  <a:schemeClr val="accent2"/>
                </a:solidFill>
                <a:cs typeface="Aharoni" pitchFamily="2" charset="-79"/>
              </a:rPr>
              <a:t>Большаков Никита,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cs typeface="Aharoni" pitchFamily="2" charset="-79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учащийся 5  класса</a:t>
            </a:r>
            <a:endParaRPr lang="ru-RU" sz="2000" b="1" dirty="0" smtClean="0">
              <a:solidFill>
                <a:srgbClr val="FF0000"/>
              </a:solidFill>
              <a:cs typeface="Aharoni" pitchFamily="2" charset="-79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Руководители: Алиева Луиза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Наримановна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учитель изобразительного искусства</a:t>
            </a:r>
          </a:p>
          <a:p>
            <a:pPr algn="ctr"/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Исламова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Римма Николаевна, учитель географии  МБОУ  «СОШ №1»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6021288"/>
            <a:ext cx="2931893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Герб  ХМАО-Югры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683568" y="836712"/>
            <a:ext cx="7632848" cy="2232248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 dirty="0">
                <a:ln w="3175">
                  <a:solidFill>
                    <a:srgbClr val="0000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"/>
                <a:cs typeface="Arial"/>
              </a:rPr>
              <a:t>"</a:t>
            </a:r>
            <a:r>
              <a:rPr lang="ru-RU" sz="1400" b="1" kern="10" dirty="0" smtClean="0">
                <a:ln w="3175">
                  <a:solidFill>
                    <a:srgbClr val="0000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"/>
                <a:cs typeface="Arial"/>
              </a:rPr>
              <a:t>ГЕРБЫ  ЗЕМЛИ  </a:t>
            </a:r>
          </a:p>
          <a:p>
            <a:pPr algn="ctr"/>
            <a:r>
              <a:rPr lang="ru-RU" sz="1400" b="1" kern="10" dirty="0" smtClean="0">
                <a:ln w="3175">
                  <a:solidFill>
                    <a:srgbClr val="0000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"/>
                <a:cs typeface="Arial"/>
              </a:rPr>
              <a:t>ЮГОРСКОЙ </a:t>
            </a:r>
            <a:r>
              <a:rPr lang="ru-RU" b="1" kern="10" dirty="0" smtClean="0">
                <a:ln w="3175">
                  <a:solidFill>
                    <a:srgbClr val="0000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Arial"/>
                <a:cs typeface="Arial"/>
              </a:rPr>
              <a:t>"</a:t>
            </a:r>
            <a:endParaRPr lang="ru-RU" b="1" kern="10" dirty="0">
              <a:ln w="3175">
                <a:solidFill>
                  <a:srgbClr val="0000CC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0501">
                    <a:srgbClr val="0819FB"/>
                  </a:gs>
                  <a:gs pos="17500">
                    <a:srgbClr val="1A8D48"/>
                  </a:gs>
                  <a:gs pos="25999">
                    <a:srgbClr val="FFFF00"/>
                  </a:gs>
                  <a:gs pos="36501">
                    <a:srgbClr val="EE3F17"/>
                  </a:gs>
                  <a:gs pos="44000">
                    <a:srgbClr val="E81766"/>
                  </a:gs>
                  <a:gs pos="50000">
                    <a:srgbClr val="A603AB"/>
                  </a:gs>
                  <a:gs pos="56000">
                    <a:srgbClr val="E81766"/>
                  </a:gs>
                  <a:gs pos="63499">
                    <a:srgbClr val="EE3F17"/>
                  </a:gs>
                  <a:gs pos="74001">
                    <a:srgbClr val="FFFF00"/>
                  </a:gs>
                  <a:gs pos="82500">
                    <a:srgbClr val="1A8D48"/>
                  </a:gs>
                  <a:gs pos="89500">
                    <a:srgbClr val="0819FB"/>
                  </a:gs>
                  <a:gs pos="100000">
                    <a:srgbClr val="A603AB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88640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VII Всероссийский конкурс детских исследовательских проектов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"Первые шаги в науку"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6381328"/>
            <a:ext cx="2035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Нефтеюганск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764704"/>
            <a:ext cx="85693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42900" algn="just">
              <a:defRPr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Основные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cs typeface="Times New Roman" pitchFamily="18" charset="0"/>
              </a:rPr>
              <a:t>цвета на гербах городов округа: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+mn-lt"/>
              <a:cs typeface="Times New Roman" pitchFamily="18" charset="0"/>
            </a:endParaRPr>
          </a:p>
          <a:p>
            <a:pPr indent="342900" algn="just">
              <a:defRPr/>
            </a:pPr>
            <a:endParaRPr lang="ru-RU" sz="2400" b="1" dirty="0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indent="342900" algn="just" eaLnBrk="0" hangingPunct="0"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Серебряный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(Пыть-Ях, Лангепас, Белоярский, </a:t>
            </a:r>
            <a:r>
              <a:rPr lang="ru-RU" b="1" dirty="0" err="1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Урай</a:t>
            </a:r>
            <a:r>
              <a:rPr lang="ru-RU" b="1" dirty="0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b="1" dirty="0" err="1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Югорск</a:t>
            </a:r>
            <a:r>
              <a:rPr lang="ru-RU" b="1" dirty="0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Радужный, </a:t>
            </a:r>
            <a:r>
              <a:rPr lang="ru-RU" b="1" dirty="0" err="1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Когалым</a:t>
            </a:r>
            <a:r>
              <a:rPr lang="ru-RU" b="1" dirty="0">
                <a:ln w="10541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Ханты-Мансийск, Нижневартовск, Мегион, Нягань) – символ чистоты, благородства. </a:t>
            </a:r>
            <a:endParaRPr lang="ru-RU" b="1" dirty="0">
              <a:ln w="10541" cmpd="sng">
                <a:noFill/>
                <a:prstDash val="solid"/>
              </a:ln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indent="342900" algn="just" eaLnBrk="0" hangingPunct="0"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Золотой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(Сургут, Радужный, Пыть-Ях, Нижневартовск,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Югорск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Лангепас, Белоярский, Нягань, Нефтеюганск, Радужный,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Когалым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) – символ благосостояния;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indent="342900" algn="just" eaLnBrk="0" hangingPunct="0"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Золотистый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(Ханты-Мансийск) – символизирует тайгу, окружающую город.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indent="342900" algn="just" eaLnBrk="0" hangingPunct="0"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Голубой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(на всех гербах, кроме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Мегиона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) – пространство воды и воздуха, символ величия, чести и добродетели.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indent="342900" algn="just" eaLnBrk="0" hangingPunct="0"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Зелёный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(на всех гербах, кроме Сургута) – надежда, изобилие, свобода;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indent="342900" algn="just" eaLnBrk="0" hangingPunct="0">
              <a:defRPr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Чёрный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(Нижневартовск,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Покачи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Радужный,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Когалым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Сургут,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Урай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Пыть-Ях, Мегион, Нягань) -  символизирует благоразумие, мудрость, скромность, честность и вечность бытия; указывает на недра, богатые нефтью.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  <a:p>
            <a:pPr indent="342900" algn="just" eaLnBrk="0" hangingPunct="0">
              <a:defRPr/>
            </a:pP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Червлень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(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Покачи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Нягань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,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Радужный) – цвет мужества, неустрашимости.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764704"/>
            <a:ext cx="6929438" cy="500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1571625"/>
            <a:ext cx="8643938" cy="37295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10" descr="Покачи (ХМАО), герб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40352" y="188640"/>
            <a:ext cx="1080245" cy="1331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6" descr="Нижневартовск (ХМАО), герб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5445224"/>
            <a:ext cx="1029000" cy="1224136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5656" y="5373216"/>
            <a:ext cx="1031579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-main-pic" descr="Картинка 11 из 3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99792" y="5445224"/>
            <a:ext cx="1065956" cy="126876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923928" y="5373216"/>
            <a:ext cx="5040560" cy="13234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В  гербах родного края преобладают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зелёный  и  голубой цвета, 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обозначающие принадлежность к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Ханты – Мансийскому автономному округу - Югре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cs typeface="Arial" charset="0"/>
              </a:rPr>
              <a:t>(эти же цвета – символы  обилия рек, озер и лесов). </a:t>
            </a:r>
            <a:endParaRPr lang="ru-RU" sz="1600" b="1" dirty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3571875" y="5214938"/>
            <a:ext cx="38763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+mn-lt"/>
              </a:rPr>
              <a:t>Лиса</a:t>
            </a:r>
            <a:r>
              <a:rPr lang="ru-RU" sz="5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4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(Сургут)</a:t>
            </a:r>
          </a:p>
        </p:txBody>
      </p:sp>
      <p:pic>
        <p:nvPicPr>
          <p:cNvPr id="29701" name="Picture 2" descr="G:\аня реферат\проект\ac86ea0d13d7eb998f293c6ee6d_pre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1118124"/>
            <a:ext cx="4576763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13" descr="gerb_sm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80112" y="692696"/>
            <a:ext cx="3216747" cy="3854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911158" y="5041986"/>
            <a:ext cx="4935381" cy="1137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714500" y="4572000"/>
            <a:ext cx="58098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</a:rPr>
              <a:t>Белка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(</a:t>
            </a:r>
            <a:r>
              <a:rPr lang="ru-RU" sz="32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Лангепас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) – в переводе с хантыйского языка означает  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«беличьи угодья»</a:t>
            </a:r>
          </a:p>
        </p:txBody>
      </p:sp>
      <p:pic>
        <p:nvPicPr>
          <p:cNvPr id="14" name="Picture 14" descr="Лангепас (ХМАО), герб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35600" y="836612"/>
            <a:ext cx="2592784" cy="3429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5" descr="D:\проект\e448cbc5df62c5728781bd1c11077fda_ful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31640" y="764704"/>
            <a:ext cx="2595930" cy="3501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571625" y="4429124"/>
            <a:ext cx="5952703" cy="16641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627784" y="1556792"/>
            <a:ext cx="62646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err="1" smtClean="0">
                <a:latin typeface="+mn-lt"/>
              </a:rPr>
              <a:t>Покачи</a:t>
            </a:r>
            <a:r>
              <a:rPr lang="ru-RU" sz="2800" b="1" dirty="0" smtClean="0">
                <a:latin typeface="+mn-lt"/>
              </a:rPr>
              <a:t>, Мегион, Октябрьский район</a:t>
            </a:r>
            <a:endParaRPr lang="ru-RU" sz="2000" b="1" dirty="0">
              <a:latin typeface="+mn-lt"/>
            </a:endParaRPr>
          </a:p>
        </p:txBody>
      </p:sp>
      <p:pic>
        <p:nvPicPr>
          <p:cNvPr id="27653" name="i-main-pic" descr="Картинка 1 из 3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1608094" cy="192835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i-main-pic" descr="Картинка 1 из 4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3789041"/>
            <a:ext cx="1584176" cy="194421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83568" y="6093296"/>
            <a:ext cx="13949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 err="1">
                <a:latin typeface="+mn-lt"/>
              </a:rPr>
              <a:t>Мегион</a:t>
            </a:r>
            <a:endParaRPr lang="ru-RU" sz="28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924944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err="1">
                <a:latin typeface="+mn-lt"/>
              </a:rPr>
              <a:t>Покачи</a:t>
            </a:r>
            <a:endParaRPr lang="ru-RU" sz="28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836712"/>
            <a:ext cx="5976664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>
                <a:solidFill>
                  <a:sysClr val="windowText" lastClr="000000"/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7544" y="2924944"/>
            <a:ext cx="1656183" cy="6566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6021288"/>
            <a:ext cx="1656184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>
                <a:solidFill>
                  <a:schemeClr val="tx1"/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" name="i-main-pic" descr="Картинка 1 из 49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264" y="2708920"/>
            <a:ext cx="1594700" cy="20162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516216" y="5085184"/>
            <a:ext cx="2411760" cy="954107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Октябрьский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район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836712"/>
            <a:ext cx="208262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Соболь 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746" name="Picture 2" descr="http://img.rosbalt.ru/photobank/e/0/c/1/fHy4NWRt-80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55776" y="2708920"/>
            <a:ext cx="3744416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429125" y="428625"/>
            <a:ext cx="45005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+mn-lt"/>
              </a:rPr>
              <a:t>Медведь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(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Югорск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,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Когалым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, Нефтеюганск) – символ предусмотрительности, мудрости, силы, добродушия.</a:t>
            </a:r>
          </a:p>
        </p:txBody>
      </p:sp>
      <p:pic>
        <p:nvPicPr>
          <p:cNvPr id="28677" name="i-main-pic" descr="Картинка 2 из 5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7015" y="3068960"/>
            <a:ext cx="1873730" cy="244891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8" name="i-main-pic" descr="Картинка 17 из 2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1800200" cy="246318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6" name="i-main-pic" descr="Картинка 12 из 3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04248" y="2996951"/>
            <a:ext cx="1800200" cy="2376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80" name="Picture 5" descr="G:\аня реферат\проект\1245496814_13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16835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929063" y="5857875"/>
            <a:ext cx="165735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Нефтеюганск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188" y="5715000"/>
            <a:ext cx="10175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</a:rPr>
              <a:t>Югорск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5610" name="Прямоугольник 11"/>
          <p:cNvSpPr>
            <a:spLocks noChangeArrowheads="1"/>
          </p:cNvSpPr>
          <p:nvPr/>
        </p:nvSpPr>
        <p:spPr bwMode="auto">
          <a:xfrm>
            <a:off x="928688" y="6143625"/>
            <a:ext cx="11795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10253F"/>
                </a:solidFill>
                <a:latin typeface="Calibri" pitchFamily="34" charset="0"/>
                <a:ea typeface="Rod"/>
                <a:cs typeface="Rod"/>
              </a:rPr>
              <a:t>Когалым</a:t>
            </a:r>
            <a:endParaRPr lang="ru-RU" sz="2000">
              <a:solidFill>
                <a:srgbClr val="10253F"/>
              </a:solidFill>
              <a:latin typeface="Calibri" pitchFamily="34" charset="0"/>
              <a:ea typeface="Rod"/>
              <a:cs typeface="Rod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50" y="6072188"/>
            <a:ext cx="1571625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9063" y="5786438"/>
            <a:ext cx="1857375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00875" y="5643563"/>
            <a:ext cx="1571625" cy="5715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4813" y="428624"/>
            <a:ext cx="4643437" cy="2280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827584" y="692696"/>
            <a:ext cx="7632848" cy="23698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Белый олень (г. Белоярский) </a:t>
            </a:r>
            <a:r>
              <a:rPr lang="ru-RU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– </a:t>
            </a:r>
            <a:endParaRPr lang="ru-RU" sz="2000" b="1" dirty="0" smtClean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ru-RU" sz="2400" b="1" dirty="0" smtClean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символизирует принадлежность </a:t>
            </a:r>
            <a:r>
              <a:rPr lang="ru-RU" sz="2400" b="1" dirty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города к северным регионам. </a:t>
            </a:r>
            <a:r>
              <a:rPr lang="ru-RU" sz="2400" b="1" dirty="0" smtClean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Коренные </a:t>
            </a:r>
            <a:r>
              <a:rPr lang="ru-RU" sz="2400" b="1" dirty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народы севера, живущие в Сибири, очень  зависят от него </a:t>
            </a:r>
            <a:endParaRPr lang="ru-RU" sz="2400" b="1" dirty="0" smtClean="0">
              <a:solidFill>
                <a:srgbClr val="17375E"/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ru-RU" sz="2400" b="1" dirty="0" smtClean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(</a:t>
            </a:r>
            <a:r>
              <a:rPr lang="ru-RU" sz="2400" b="1" dirty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мясо, шкура для одежды и жилища, </a:t>
            </a:r>
            <a:endParaRPr lang="ru-RU" sz="2400" b="1" dirty="0" smtClean="0">
              <a:solidFill>
                <a:srgbClr val="17375E"/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ru-RU" sz="2400" b="1" dirty="0" smtClean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а </a:t>
            </a:r>
            <a:r>
              <a:rPr lang="ru-RU" sz="2400" b="1" dirty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также олень – </a:t>
            </a:r>
            <a:r>
              <a:rPr lang="ru-RU" sz="2400" b="1" dirty="0" smtClean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средство </a:t>
            </a:r>
            <a:r>
              <a:rPr lang="ru-RU" sz="2400" b="1" dirty="0">
                <a:solidFill>
                  <a:srgbClr val="17375E"/>
                </a:solidFill>
                <a:latin typeface="Calibri" pitchFamily="34" charset="0"/>
                <a:cs typeface="Arial" charset="0"/>
              </a:rPr>
              <a:t>передвижения).</a:t>
            </a:r>
          </a:p>
        </p:txBody>
      </p:sp>
      <p:pic>
        <p:nvPicPr>
          <p:cNvPr id="30725" name="Рисунок 2" descr="белоярск (герб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29880" y="3429000"/>
            <a:ext cx="2355901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26" name="Picture 3" descr="G:\аня реферат\проект\768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3429000"/>
            <a:ext cx="4680520" cy="2884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55576" y="620688"/>
            <a:ext cx="7848872" cy="2376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179513" y="620688"/>
            <a:ext cx="626469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libri" pitchFamily="34" charset="0"/>
                <a:cs typeface="Arial" charset="0"/>
              </a:rPr>
              <a:t>Наш округ имеет большие запасы рыбы, в том числе, и ценных пород. На гербе </a:t>
            </a:r>
            <a:r>
              <a:rPr lang="ru-RU" sz="2400" b="1" dirty="0" smtClean="0">
                <a:latin typeface="Calibri" pitchFamily="34" charset="0"/>
                <a:cs typeface="Arial" charset="0"/>
              </a:rPr>
              <a:t>Нижневартовска, Ханты-Мансийского  </a:t>
            </a:r>
            <a:r>
              <a:rPr lang="ru-RU" sz="2400" b="1" dirty="0">
                <a:latin typeface="Calibri" pitchFamily="34" charset="0"/>
                <a:cs typeface="Arial" charset="0"/>
              </a:rPr>
              <a:t>и  Октябрьского района, изображения рыб -  это слава, которую </a:t>
            </a:r>
            <a:r>
              <a:rPr lang="ru-RU" sz="2400" b="1" dirty="0" smtClean="0">
                <a:latin typeface="Calibri" pitchFamily="34" charset="0"/>
                <a:cs typeface="Arial" charset="0"/>
              </a:rPr>
              <a:t>несут реки.</a:t>
            </a:r>
            <a:endParaRPr lang="ru-RU" sz="24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31749" name="i-main-pic" descr="Картинка 15 из 1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7" y="260648"/>
            <a:ext cx="1558077" cy="208823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0" name="Picture 3" descr="G:\аня реферат\проект\1287116220_img_919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5776" y="2996952"/>
            <a:ext cx="374441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79512" y="620688"/>
            <a:ext cx="6192688" cy="1944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1527" name="i-main-pic" descr="Картинка 1 из 49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04248" y="3140968"/>
            <a:ext cx="1788790" cy="225387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1800200" cy="230425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732240" y="2564904"/>
            <a:ext cx="201622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Нижневартовск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660232" y="5589240"/>
            <a:ext cx="216024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Октябрьский  </a:t>
            </a:r>
          </a:p>
          <a:p>
            <a:pPr algn="ctr"/>
            <a:r>
              <a:rPr lang="ru-RU" b="1" dirty="0" smtClean="0"/>
              <a:t>район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5661248"/>
            <a:ext cx="2016224" cy="92333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Ханты-Мансийский</a:t>
            </a:r>
          </a:p>
          <a:p>
            <a:pPr algn="ctr"/>
            <a:r>
              <a:rPr lang="ru-RU" b="1" dirty="0" smtClean="0"/>
              <a:t>район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7313" y="5516563"/>
            <a:ext cx="4572000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atin typeface="Calibri" pitchFamily="34" charset="0"/>
                <a:cs typeface="Arial" charset="0"/>
              </a:rPr>
              <a:t>	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Тетерев (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Пыть-Ях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)</a:t>
            </a:r>
          </a:p>
        </p:txBody>
      </p:sp>
      <p:pic>
        <p:nvPicPr>
          <p:cNvPr id="34821" name="i-main-pic" descr="Картинка 7 из 1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12160" y="1304328"/>
            <a:ext cx="2766566" cy="3466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596" y="1285860"/>
            <a:ext cx="4996123" cy="3519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429000" y="5357813"/>
            <a:ext cx="3071813" cy="7350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944601" y="571500"/>
            <a:ext cx="3937425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Птицы  родного края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625" y="4143375"/>
            <a:ext cx="3571875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Глухарь</a:t>
            </a:r>
            <a:r>
              <a:rPr lang="ru-RU" sz="2000" b="1" dirty="0">
                <a:solidFill>
                  <a:srgbClr val="254061"/>
                </a:solidFill>
                <a:latin typeface="Calibri" pitchFamily="34" charset="0"/>
                <a:cs typeface="Arial" charset="0"/>
              </a:rPr>
              <a:t> (Радужный, Нягань, </a:t>
            </a:r>
            <a:r>
              <a:rPr lang="ru-RU" sz="2000" b="1" dirty="0">
                <a:solidFill>
                  <a:srgbClr val="254061"/>
                </a:solidFill>
                <a:latin typeface="Calibri" pitchFamily="34" charset="0"/>
              </a:rPr>
              <a:t>Советский, </a:t>
            </a:r>
            <a:r>
              <a:rPr lang="ru-RU" sz="2000" b="1" dirty="0">
                <a:solidFill>
                  <a:srgbClr val="254061"/>
                </a:solidFill>
                <a:latin typeface="Calibri" pitchFamily="34" charset="0"/>
                <a:cs typeface="Arial" charset="0"/>
              </a:rPr>
              <a:t> </a:t>
            </a:r>
            <a:r>
              <a:rPr lang="ru-RU" sz="2000" b="1" dirty="0" err="1">
                <a:solidFill>
                  <a:srgbClr val="254061"/>
                </a:solidFill>
                <a:latin typeface="Calibri" pitchFamily="34" charset="0"/>
                <a:cs typeface="Arial" charset="0"/>
              </a:rPr>
              <a:t>Югорск</a:t>
            </a:r>
            <a:r>
              <a:rPr lang="ru-RU" sz="2000" b="1" dirty="0">
                <a:solidFill>
                  <a:srgbClr val="254061"/>
                </a:solidFill>
                <a:latin typeface="Calibri" pitchFamily="34" charset="0"/>
                <a:cs typeface="Arial" charset="0"/>
              </a:rPr>
              <a:t>) – </a:t>
            </a:r>
          </a:p>
          <a:p>
            <a:pPr algn="ctr"/>
            <a:r>
              <a:rPr lang="ru-RU" sz="2000" b="1" dirty="0">
                <a:solidFill>
                  <a:srgbClr val="254061"/>
                </a:solidFill>
                <a:latin typeface="Calibri" pitchFamily="34" charset="0"/>
                <a:cs typeface="Arial" charset="0"/>
              </a:rPr>
              <a:t>в хантыйском фольклоре символизирующий свободу, дыхание жизни, процветание </a:t>
            </a:r>
            <a:endParaRPr lang="ru-RU" sz="2000" b="1" dirty="0" smtClean="0">
              <a:solidFill>
                <a:srgbClr val="254061"/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ru-RU" sz="2000" b="1" dirty="0" smtClean="0">
                <a:solidFill>
                  <a:srgbClr val="254061"/>
                </a:solidFill>
                <a:latin typeface="Calibri" pitchFamily="34" charset="0"/>
                <a:cs typeface="Arial" charset="0"/>
              </a:rPr>
              <a:t>и благополучие.</a:t>
            </a:r>
            <a:endParaRPr lang="ru-RU" sz="2000" b="1" dirty="0">
              <a:solidFill>
                <a:srgbClr val="25406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33797" name="i-main-pic" descr="Картинка 12 из 3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83768" y="692696"/>
            <a:ext cx="1683991" cy="216024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9" name="i-main-pic" descr="Картинка 16 из 481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764704"/>
            <a:ext cx="1687232" cy="208823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0" name="Рисунок 1" descr="http://www.admnyagan.ru/zakon/simvolika/gerb_big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88024" y="764705"/>
            <a:ext cx="1670585" cy="208823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1" name="Picture 7" descr="G:\аня реферат\проект\30-11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3948114" cy="2643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42875" y="3071813"/>
            <a:ext cx="1714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charset="0"/>
              </a:rPr>
              <a:t>Радужный</a:t>
            </a:r>
            <a:endParaRPr lang="ru-RU" sz="2000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86063" y="3071813"/>
            <a:ext cx="10175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Arial" charset="0"/>
              </a:rPr>
              <a:t>Югорск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92280" y="3140968"/>
            <a:ext cx="1530994" cy="400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Советский</a:t>
            </a:r>
            <a:endParaRPr lang="ru-RU" sz="2000" dirty="0"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3140968"/>
            <a:ext cx="957262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Arial" charset="0"/>
              </a:rPr>
              <a:t>Нягань</a:t>
            </a:r>
            <a:endParaRPr lang="ru-RU" sz="2000" dirty="0"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4" y="3929063"/>
            <a:ext cx="3603823" cy="228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929438" y="3143250"/>
            <a:ext cx="1571625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76056" y="3140968"/>
            <a:ext cx="1214438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14625" y="3071813"/>
            <a:ext cx="1357313" cy="428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4313" y="3071813"/>
            <a:ext cx="1571625" cy="3571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37" name="Picture 8" descr="gerb_rad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50" y="692697"/>
            <a:ext cx="1741488" cy="216023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468313" y="692150"/>
            <a:ext cx="84248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	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</a:rPr>
              <a:t>Стерх</a:t>
            </a:r>
            <a:r>
              <a:rPr lang="ru-RU" sz="2000" b="1" dirty="0">
                <a:latin typeface="Times New Roman" pitchFamily="18" charset="0"/>
              </a:rPr>
              <a:t>  – </a:t>
            </a:r>
            <a:r>
              <a:rPr lang="ru-RU" sz="2400" b="1" dirty="0">
                <a:latin typeface="Times New Roman" pitchFamily="18" charset="0"/>
              </a:rPr>
              <a:t>символизирует чистоту, уникальность географического положения города и</a:t>
            </a:r>
            <a:r>
              <a:rPr lang="ru-RU" sz="2000" b="1" dirty="0">
                <a:latin typeface="Times New Roman" pitchFamily="18" charset="0"/>
                <a:cs typeface="Arial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Arial" charset="0"/>
              </a:rPr>
              <a:t>считается главным экологическим символом Приобья.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Arial" charset="0"/>
              </a:rPr>
              <a:t>Он летит (возвращается с юга!) над Ханты-Мансийском. </a:t>
            </a:r>
          </a:p>
        </p:txBody>
      </p:sp>
      <p:pic>
        <p:nvPicPr>
          <p:cNvPr id="3074" name="Рисунок 60" descr="Герб города Ханты-Мансийск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68144" y="2852936"/>
            <a:ext cx="2343694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850" y="620713"/>
            <a:ext cx="8604250" cy="18716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34" name="Picture 2" descr="Говорит и Показывает Авторадио - Медведев предложил увеличить штрафы за нарушение ПДД до 500 тысяч рублей. Мурзилки Int. - парод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4618484" cy="3325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Римма\Desktop\Шаг в будущее  Топонимика 3\Презентация\DSC_013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16215" y="404664"/>
            <a:ext cx="2403959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http://admugansk.ru/uploads/news/2012/09/gr13092012_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273630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Культурное наследие Югры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59832" y="332656"/>
            <a:ext cx="3230466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635896" y="4653136"/>
            <a:ext cx="4979229" cy="15696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Герб – 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«визитная карточка»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территории 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7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i-main-pic" descr="Картинка 2 из 3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1335624" cy="165134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6" name="i-main-pic" descr="Картинка 1 из 4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28886" y="4581128"/>
            <a:ext cx="1224429" cy="165134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7" name="i-main-pic" descr="Картинка 15 из 14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94744" y="1124744"/>
            <a:ext cx="1282090" cy="1820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39552" y="3940649"/>
            <a:ext cx="1262536" cy="369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err="1">
                <a:latin typeface="+mn-lt"/>
                <a:cs typeface="Arial" charset="0"/>
              </a:rPr>
              <a:t>Лангепас</a:t>
            </a:r>
            <a:endParaRPr lang="ru-RU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630230" y="4063481"/>
            <a:ext cx="875561" cy="33855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Мегион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23113" y="3043699"/>
            <a:ext cx="1825352" cy="36671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  <a:cs typeface="Arial" charset="0"/>
              </a:rPr>
              <a:t>Нижневартовск</a:t>
            </a:r>
            <a:endParaRPr lang="ru-RU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9552" y="3933056"/>
            <a:ext cx="1214438" cy="35718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328617" y="3043699"/>
            <a:ext cx="1897571" cy="33855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 dirty="0"/>
              <a:t>Ханты-Мансийск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88640"/>
            <a:ext cx="5866542" cy="646331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FF0000"/>
                </a:solidFill>
                <a:latin typeface="Calibri" pitchFamily="34" charset="0"/>
                <a:cs typeface="Arial" charset="0"/>
              </a:rPr>
              <a:t>Хвойные деревья на гербах </a:t>
            </a:r>
            <a:endParaRPr lang="ru-RU" sz="2800" b="1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28" name="Рисунок 60" descr="Герб города Ханты-Мансийска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1283443" cy="1735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://www.tverlife.ru/img/news/48438/26186_329_246.jpg?2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18468" y="958539"/>
            <a:ext cx="3851080" cy="2587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" name="Рисунок 29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26188" y="4581128"/>
            <a:ext cx="1265692" cy="165618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TextBox 3"/>
          <p:cNvSpPr txBox="1"/>
          <p:nvPr/>
        </p:nvSpPr>
        <p:spPr>
          <a:xfrm>
            <a:off x="2267744" y="3933056"/>
            <a:ext cx="1174616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Советский </a:t>
            </a:r>
          </a:p>
          <a:p>
            <a:pPr algn="ctr"/>
            <a:r>
              <a:rPr lang="ru-RU" sz="1400" b="1" dirty="0" smtClean="0"/>
              <a:t>район</a:t>
            </a:r>
            <a:endParaRPr lang="ru-RU" sz="1400" b="1" dirty="0"/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29436" y="4581128"/>
            <a:ext cx="12961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707904" y="3933056"/>
            <a:ext cx="1944216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Ханты-Мансийский </a:t>
            </a:r>
          </a:p>
          <a:p>
            <a:pPr algn="ctr"/>
            <a:r>
              <a:rPr lang="ru-RU" sz="1400" b="1" dirty="0" smtClean="0"/>
              <a:t>район</a:t>
            </a:r>
            <a:endParaRPr lang="ru-RU" sz="1400" b="1" dirty="0"/>
          </a:p>
        </p:txBody>
      </p:sp>
      <p:pic>
        <p:nvPicPr>
          <p:cNvPr id="20" name="Рисунок 19" descr="Герб Октябрьского городского поселения"/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796136" y="4581128"/>
            <a:ext cx="1167630" cy="165134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863674" y="4125592"/>
            <a:ext cx="1399166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Октябрьское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5793815"/>
            <a:ext cx="1601924" cy="46166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200" lvl="0" indent="-457200" algn="ctr"/>
            <a:r>
              <a:rPr lang="ru-RU" sz="2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Кедр</a:t>
            </a:r>
          </a:p>
        </p:txBody>
      </p:sp>
      <p:pic>
        <p:nvPicPr>
          <p:cNvPr id="3" name="i-main-pic" descr="Картинка 1 из 16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5576" y="1301952"/>
            <a:ext cx="1512168" cy="1859558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9" descr="G:\аня реферат\проект\information_items_142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1937712" cy="25900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-main-pic" descr="Картинка 1 из 14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60792" y="1241491"/>
            <a:ext cx="1699639" cy="2089381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1737" y="3330872"/>
            <a:ext cx="2085975" cy="36988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Кондинский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 район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4341" y="3429000"/>
            <a:ext cx="1252537" cy="369887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Радужный</a:t>
            </a:r>
            <a:endParaRPr lang="ru-RU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" name="Рисунок 9" descr="https://upload.wikimedia.org/wikipedia/commons/thumb/f/f8/Coat_of_Arms_of_Yugra.svg/250px-Coat_of_Arms_of_Yugra.svg.pn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85613" y="1866466"/>
            <a:ext cx="2592288" cy="2928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051720" y="332656"/>
            <a:ext cx="5866542" cy="646331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FF0000"/>
                </a:solidFill>
                <a:latin typeface="Calibri" pitchFamily="34" charset="0"/>
                <a:cs typeface="Arial" charset="0"/>
              </a:rPr>
              <a:t>Хвойные деревья на гербах </a:t>
            </a:r>
            <a:endParaRPr lang="ru-RU" sz="2800" b="1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2050" name="Picture 2" descr="http://laduhki-lady.ru/wp-content/uploads/2012/05/Pinus_sibirica_Urals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16216" y="4293096"/>
            <a:ext cx="2204244" cy="1710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TextBox 11"/>
          <p:cNvSpPr txBox="1"/>
          <p:nvPr/>
        </p:nvSpPr>
        <p:spPr>
          <a:xfrm>
            <a:off x="3923928" y="1305770"/>
            <a:ext cx="1656184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ХМАО-Югра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52268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995936" y="1307813"/>
            <a:ext cx="47115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Березы</a:t>
            </a:r>
            <a:r>
              <a:rPr lang="ru-RU" sz="2400" b="1" dirty="0" smtClean="0">
                <a:latin typeface="+mn-lt"/>
                <a:cs typeface="Times New Roman" pitchFamily="18" charset="0"/>
              </a:rPr>
              <a:t>   на  гербе  Березова</a:t>
            </a:r>
            <a:endParaRPr lang="ru-RU" sz="2400" b="1" dirty="0">
              <a:latin typeface="+mn-lt"/>
              <a:cs typeface="Times New Roman" pitchFamily="18" charset="0"/>
            </a:endParaRPr>
          </a:p>
        </p:txBody>
      </p:sp>
      <p:pic>
        <p:nvPicPr>
          <p:cNvPr id="2050" name="Рисунок 7" descr="http://www.heraldicum.ru/russia/subjects/towns/images/berezovs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2955553" cy="3701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139952" y="1196752"/>
            <a:ext cx="4392489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Picture 2" descr="Фото природа, река, вода, лес, деревья, поле, красиво, краєвид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67944" y="2636912"/>
            <a:ext cx="4464496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Рисунок 2" descr="белоярск (герб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4283395"/>
            <a:ext cx="1413776" cy="1830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0" name="i-main-pic" descr="Картинка 1 из 4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5" y="1772817"/>
            <a:ext cx="1483816" cy="172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1" name="Рисунок 1" descr="http://www.admnyagan.ru/zakon/simvolika/gerb_big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44208" y="1785938"/>
            <a:ext cx="1423442" cy="17145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2" name="i-main-pic" descr="Картинка 1 из 30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9912" y="1785938"/>
            <a:ext cx="1368152" cy="164306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3" name="i-main-pic" descr="Картинка 7 из 19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8224" y="4221088"/>
            <a:ext cx="1413347" cy="1733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4" name="Picture 7" descr="G:\аня реферат\проект\ris39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03848" y="4005064"/>
            <a:ext cx="2786062" cy="252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1"/>
          <p:cNvSpPr>
            <a:spLocks noChangeArrowheads="1"/>
          </p:cNvSpPr>
          <p:nvPr/>
        </p:nvSpPr>
        <p:spPr bwMode="auto">
          <a:xfrm>
            <a:off x="6643688" y="6165303"/>
            <a:ext cx="11686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Пыть-Ях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875" name="Прямоугольник 12"/>
          <p:cNvSpPr>
            <a:spLocks noChangeArrowheads="1"/>
          </p:cNvSpPr>
          <p:nvPr/>
        </p:nvSpPr>
        <p:spPr bwMode="auto">
          <a:xfrm>
            <a:off x="3851920" y="3573016"/>
            <a:ext cx="1001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Покачи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876" name="Прямоугольник 13"/>
          <p:cNvSpPr>
            <a:spLocks noChangeArrowheads="1"/>
          </p:cNvSpPr>
          <p:nvPr/>
        </p:nvSpPr>
        <p:spPr bwMode="auto">
          <a:xfrm>
            <a:off x="6804248" y="3645024"/>
            <a:ext cx="957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Нягань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877" name="Прямоугольник 14"/>
          <p:cNvSpPr>
            <a:spLocks noChangeArrowheads="1"/>
          </p:cNvSpPr>
          <p:nvPr/>
        </p:nvSpPr>
        <p:spPr bwMode="auto">
          <a:xfrm>
            <a:off x="1143000" y="3714750"/>
            <a:ext cx="1050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Мегион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878" name="Прямоугольник 15"/>
          <p:cNvSpPr>
            <a:spLocks noChangeArrowheads="1"/>
          </p:cNvSpPr>
          <p:nvPr/>
        </p:nvSpPr>
        <p:spPr bwMode="auto">
          <a:xfrm>
            <a:off x="714375" y="6286500"/>
            <a:ext cx="1511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Белоярский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63" y="3714750"/>
            <a:ext cx="1214437" cy="428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79912" y="3573016"/>
            <a:ext cx="1214437" cy="428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660232" y="3645024"/>
            <a:ext cx="1214438" cy="428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660232" y="6093296"/>
            <a:ext cx="1214437" cy="4286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14375" y="6286500"/>
            <a:ext cx="1643063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27585" y="714375"/>
            <a:ext cx="7416824" cy="8293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3921" y="589665"/>
            <a:ext cx="755110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Национальный 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 орнамент  коренных  народов 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 ханты  и манси</a:t>
            </a:r>
            <a:endParaRPr lang="ru-RU" sz="2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9 из 35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28956" y="2100909"/>
            <a:ext cx="2555695" cy="3327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orn152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76072" y="2398247"/>
            <a:ext cx="2824377" cy="2732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7544" y="764704"/>
            <a:ext cx="8280920" cy="954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Национальный 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 орнамент  коренных  народов 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 ханты  и манси</a:t>
            </a:r>
            <a:endParaRPr lang="ru-RU" sz="2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5501045"/>
            <a:ext cx="1512168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/>
              <a:t>Урай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27140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abinet407.SCHOOL1\Desktop\классный час от 15.10.2014 встреча с Скакуновой\2014-10-15 12.47.5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115616" y="2348880"/>
            <a:ext cx="2655302" cy="2699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Рисунок 2" descr="белоярск (герб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68144" y="1988840"/>
            <a:ext cx="2433504" cy="3359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3563888" y="5730730"/>
            <a:ext cx="2023246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Белоярский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17562" y="404664"/>
            <a:ext cx="4623575" cy="138499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Национальный 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 орнамент  коренных  народов </a:t>
            </a:r>
          </a:p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charset="0"/>
              </a:rPr>
              <a:t> ханты  и манси</a:t>
            </a:r>
            <a:endParaRPr lang="ru-RU" sz="2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2" descr="G:\аня реферат\проект\DSC07566w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376" y="1628800"/>
            <a:ext cx="4825711" cy="4011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5" name="Рисунок 60" descr="Герб города Ханты-Мансийск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6296" y="2132856"/>
            <a:ext cx="1584325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8"/>
          <p:cNvSpPr>
            <a:spLocks noChangeArrowheads="1"/>
          </p:cNvSpPr>
          <p:nvPr/>
        </p:nvSpPr>
        <p:spPr bwMode="auto">
          <a:xfrm>
            <a:off x="330929" y="3721075"/>
            <a:ext cx="12716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   Радужный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7896" name="Прямоугольник 9"/>
          <p:cNvSpPr>
            <a:spLocks noChangeArrowheads="1"/>
          </p:cNvSpPr>
          <p:nvPr/>
        </p:nvSpPr>
        <p:spPr bwMode="auto">
          <a:xfrm>
            <a:off x="7143750" y="4572000"/>
            <a:ext cx="17399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Ханты-Мансийск 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574820"/>
            <a:ext cx="6289093" cy="60721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8121" y="3627311"/>
            <a:ext cx="1357313" cy="4286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750" y="4500563"/>
            <a:ext cx="1820863" cy="4286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4827" name="Picture 8" descr="gerb_ra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0360" y="1447008"/>
            <a:ext cx="1384497" cy="1961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75656" y="571500"/>
            <a:ext cx="62890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Arial" charset="0"/>
              </a:rPr>
              <a:t>Чум  - жилище коренных народов</a:t>
            </a:r>
            <a:endParaRPr lang="ru-RU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4787" y="4362756"/>
            <a:ext cx="1258222" cy="169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1058" y="6192197"/>
            <a:ext cx="1785681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err="1" smtClean="0"/>
              <a:t>Нижневартовский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район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776239" y="673715"/>
            <a:ext cx="82121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 </a:t>
            </a:r>
            <a:endParaRPr lang="ru-RU" sz="2000" b="1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38918" name="i-main-pic" descr="Картинка 19 из 3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1728192" cy="2214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20" name="i-main-pic" descr="Картинка 17 из 2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76256" y="1484784"/>
            <a:ext cx="1576901" cy="2218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23" name="Picture 8" descr="G:\аня реферат\проект\Нефть капля-thumb-416x249-162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15816" y="1412776"/>
            <a:ext cx="3088239" cy="2176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8925" name="Прямоугольник 13"/>
          <p:cNvSpPr>
            <a:spLocks noChangeArrowheads="1"/>
          </p:cNvSpPr>
          <p:nvPr/>
        </p:nvSpPr>
        <p:spPr bwMode="auto">
          <a:xfrm>
            <a:off x="7020272" y="3789040"/>
            <a:ext cx="11801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Когалым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5853" name="Прямоугольник 15"/>
          <p:cNvSpPr>
            <a:spLocks noChangeArrowheads="1"/>
          </p:cNvSpPr>
          <p:nvPr/>
        </p:nvSpPr>
        <p:spPr bwMode="auto">
          <a:xfrm>
            <a:off x="827088" y="60928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solidFill>
                <a:srgbClr val="10253F"/>
              </a:solidFill>
              <a:latin typeface="Calibri" pitchFamily="34" charset="0"/>
            </a:endParaRPr>
          </a:p>
        </p:txBody>
      </p:sp>
      <p:sp>
        <p:nvSpPr>
          <p:cNvPr id="38929" name="Прямоугольник 17"/>
          <p:cNvSpPr>
            <a:spLocks noChangeArrowheads="1"/>
          </p:cNvSpPr>
          <p:nvPr/>
        </p:nvSpPr>
        <p:spPr bwMode="auto">
          <a:xfrm>
            <a:off x="1011238" y="3728028"/>
            <a:ext cx="795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Arial" charset="0"/>
              </a:rPr>
              <a:t>Урай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35696" y="260648"/>
            <a:ext cx="5376894" cy="90489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827088" y="3773344"/>
            <a:ext cx="1071563" cy="35718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3861048"/>
            <a:ext cx="1357312" cy="35718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64" name="Text Box 26"/>
          <p:cNvSpPr txBox="1">
            <a:spLocks noChangeArrowheads="1"/>
          </p:cNvSpPr>
          <p:nvPr/>
        </p:nvSpPr>
        <p:spPr bwMode="auto">
          <a:xfrm>
            <a:off x="827088" y="6092825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260648"/>
            <a:ext cx="540391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Искусственные 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фигуры, 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отражающие богатство нефтью 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Рисунок 27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4365104"/>
            <a:ext cx="1440160" cy="1800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6309320"/>
            <a:ext cx="3005566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Нижневартовский</a:t>
            </a:r>
            <a:r>
              <a:rPr lang="ru-RU" b="1" dirty="0" smtClean="0"/>
              <a:t> район</a:t>
            </a:r>
            <a:endParaRPr lang="ru-RU" b="1" dirty="0"/>
          </a:p>
        </p:txBody>
      </p:sp>
      <p:pic>
        <p:nvPicPr>
          <p:cNvPr id="31" name="i-main-pic" descr="Картинка 1 из 49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48264" y="4365104"/>
            <a:ext cx="1298972" cy="172819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300192" y="6309320"/>
            <a:ext cx="2664296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Октябрьский   район </a:t>
            </a:r>
            <a:endParaRPr lang="ru-RU" b="1" dirty="0"/>
          </a:p>
        </p:txBody>
      </p:sp>
      <p:pic>
        <p:nvPicPr>
          <p:cNvPr id="18" name="Рисунок 17" descr="Герб города Советский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23928" y="3789040"/>
            <a:ext cx="129614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851920" y="5661248"/>
            <a:ext cx="1500604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Советский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i-main-pic" descr="Картинка 12 из 3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41264" y="1628800"/>
            <a:ext cx="1983225" cy="2698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7831" name="TextBox 6"/>
          <p:cNvSpPr txBox="1">
            <a:spLocks noChangeArrowheads="1"/>
          </p:cNvSpPr>
          <p:nvPr/>
        </p:nvSpPr>
        <p:spPr bwMode="auto">
          <a:xfrm>
            <a:off x="6660232" y="4725144"/>
            <a:ext cx="15716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Югорск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algn="ctr">
              <a:defRPr/>
            </a:pPr>
            <a:endParaRPr lang="ru-RU" sz="24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04248" y="4725144"/>
            <a:ext cx="1428750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842" name="Text Box 18"/>
          <p:cNvSpPr txBox="1">
            <a:spLocks noChangeArrowheads="1"/>
          </p:cNvSpPr>
          <p:nvPr/>
        </p:nvSpPr>
        <p:spPr bwMode="auto">
          <a:xfrm>
            <a:off x="467544" y="4653136"/>
            <a:ext cx="24482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Нижневартовск</a:t>
            </a:r>
          </a:p>
        </p:txBody>
      </p:sp>
      <p:pic>
        <p:nvPicPr>
          <p:cNvPr id="77843" name="Picture 9" descr="D:\проект\pipelin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47864" y="4437112"/>
            <a:ext cx="2429872" cy="19426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539552" y="4653137"/>
            <a:ext cx="223224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9" name="Picture 16" descr="Нижневартовск (ХМАО), герб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1909301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2" descr="D:\проект\img_1_200901161034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91880" y="1772816"/>
            <a:ext cx="1951932" cy="2376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899592" y="332657"/>
            <a:ext cx="7488832" cy="100811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332656"/>
            <a:ext cx="648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Искусственные фигуры,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отражающие </a:t>
            </a:r>
            <a:r>
              <a:rPr lang="ru-RU" sz="2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богатство </a:t>
            </a:r>
            <a:r>
              <a:rPr lang="ru-RU" sz="2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нефтью  и газом </a:t>
            </a:r>
            <a:endParaRPr lang="ru-RU" sz="28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71600" y="1927834"/>
            <a:ext cx="2421141" cy="300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57298" y="5233044"/>
            <a:ext cx="3366629" cy="9833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557299" y="5262299"/>
            <a:ext cx="33666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Ханты-Мансийский район</a:t>
            </a:r>
          </a:p>
        </p:txBody>
      </p:sp>
      <p:pic>
        <p:nvPicPr>
          <p:cNvPr id="5" name="i-main-pic" descr="Картинка 11 из 3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41836" y="1927834"/>
            <a:ext cx="2271092" cy="3001819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482431" y="5085184"/>
            <a:ext cx="3050009" cy="10081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589824"/>
            <a:ext cx="5929312" cy="95410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Искусственные фигуры, </a:t>
            </a:r>
          </a:p>
          <a:p>
            <a:pPr lvl="0" algn="ctr"/>
            <a:r>
              <a:rPr lang="ru-RU" sz="2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отражающие богатство нефтью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54439" y="5173741"/>
            <a:ext cx="2905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Нефтеюганский</a:t>
            </a:r>
            <a:r>
              <a:rPr lang="ru-RU" b="1" dirty="0" smtClean="0"/>
              <a:t>  </a:t>
            </a:r>
            <a:r>
              <a:rPr lang="ru-RU" sz="2400" b="1" dirty="0" smtClean="0"/>
              <a:t>район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9986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622227.vk.me/v622227954/445d/fJwycrnT1oI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680520" cy="38164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Рисунок 2" descr="http://cs622227.vk.me/v622227954/4464/9o1E95GaMHs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9952" y="2780928"/>
            <a:ext cx="4752528" cy="381642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652120" y="1124744"/>
            <a:ext cx="2427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Соцопрос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Рисунок 5" descr="Советский район (ХМАО), герб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24588" y="1789337"/>
            <a:ext cx="1295474" cy="17526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6815" name="Прямоугольник 14"/>
          <p:cNvSpPr>
            <a:spLocks noChangeArrowheads="1"/>
          </p:cNvSpPr>
          <p:nvPr/>
        </p:nvSpPr>
        <p:spPr bwMode="auto">
          <a:xfrm>
            <a:off x="6732240" y="3883657"/>
            <a:ext cx="1995115" cy="3698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Советский район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24903" y="5494166"/>
            <a:ext cx="1656184" cy="4320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38921" name="i-main-pic" descr="Картинка 1 из 3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2152" y="1768335"/>
            <a:ext cx="1316037" cy="165618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82" name="Rectangle 22"/>
          <p:cNvSpPr>
            <a:spLocks noChangeArrowheads="1"/>
          </p:cNvSpPr>
          <p:nvPr/>
        </p:nvSpPr>
        <p:spPr bwMode="auto">
          <a:xfrm>
            <a:off x="743673" y="3700301"/>
            <a:ext cx="1175106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10253F"/>
                </a:solidFill>
              </a:rPr>
              <a:t>Покачи</a:t>
            </a:r>
            <a:endParaRPr lang="ru-RU" b="1" dirty="0">
              <a:solidFill>
                <a:srgbClr val="10253F"/>
              </a:solidFill>
            </a:endParaRPr>
          </a:p>
        </p:txBody>
      </p:sp>
      <p:sp>
        <p:nvSpPr>
          <p:cNvPr id="2" name="Прямоугольник 16"/>
          <p:cNvSpPr/>
          <p:nvPr/>
        </p:nvSpPr>
        <p:spPr>
          <a:xfrm>
            <a:off x="766180" y="3713952"/>
            <a:ext cx="1152599" cy="3596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404664"/>
            <a:ext cx="7203988" cy="954107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Искусственные фигуры, </a:t>
            </a:r>
          </a:p>
          <a:p>
            <a:pPr lvl="0" algn="ctr"/>
            <a:r>
              <a:rPr lang="ru-RU" sz="2800" b="1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отражающие богатство </a:t>
            </a:r>
            <a:r>
              <a:rPr lang="ru-RU" sz="28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нефтью  и газом </a:t>
            </a:r>
            <a:endParaRPr lang="ru-RU" sz="2800" b="1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белоярск (герб)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5576" y="4509120"/>
            <a:ext cx="1518175" cy="192767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 flipH="1">
            <a:off x="2914650" y="5501932"/>
            <a:ext cx="1584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Белоярский</a:t>
            </a:r>
            <a:endParaRPr lang="ru-RU" b="1" dirty="0"/>
          </a:p>
        </p:txBody>
      </p:sp>
      <p:pic>
        <p:nvPicPr>
          <p:cNvPr id="5122" name="Picture 2" descr="Почём экология усинской нефти? (ФОТО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7824" y="1916832"/>
            <a:ext cx="3119588" cy="3119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http://www.media.nakanune.ru/images/pictures/image_big_1057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598762" y="4637988"/>
            <a:ext cx="2128593" cy="1491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ipdn.ru/rics/doc0/IN/Nymto.files/slide0005_image015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4248472" cy="324126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21" y="764704"/>
            <a:ext cx="4176464" cy="15696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Отличительные особенности </a:t>
            </a:r>
            <a:endParaRPr lang="ru-RU" sz="32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гербов </a:t>
            </a: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округа: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692696"/>
            <a:ext cx="4176464" cy="23698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Полное отсутствие на гербах колосьев пшеницы или  других злаков, потому что суровые климатические условия и заболоченность территории </a:t>
            </a:r>
          </a:p>
          <a:p>
            <a:pPr lvl="0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позволяют  развивать в </a:t>
            </a:r>
            <a:r>
              <a:rPr lang="ru-RU" sz="2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Югре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сельское хозяйство.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3789040"/>
            <a:ext cx="4176464" cy="2376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3861048"/>
            <a:ext cx="4139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символов  крупных  заводов  и  </a:t>
            </a:r>
          </a:p>
          <a:p>
            <a:pPr lvl="0" eaLnBrk="0" hangingPunct="0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предприятий.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Нет также символов просвещения и науки.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Нет ни единого воинского символа.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79388" y="1615479"/>
            <a:ext cx="87130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>
              <a:defRPr/>
            </a:pPr>
            <a:endParaRPr lang="ru-RU" sz="2000" b="1" dirty="0">
              <a:ln>
                <a:solidFill>
                  <a:schemeClr val="tx1"/>
                </a:solidFill>
              </a:ln>
              <a:solidFill>
                <a:schemeClr val="tx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indent="342900" eaLnBrk="0" hangingPunct="0">
              <a:defRPr/>
            </a:pPr>
            <a:r>
              <a:rPr lang="ru-RU" sz="2000" b="1" dirty="0" smtClean="0">
                <a:latin typeface="Segoe Print" pitchFamily="2" charset="0"/>
                <a:cs typeface="Times New Roman" pitchFamily="18" charset="0"/>
              </a:rPr>
              <a:t>        </a:t>
            </a:r>
            <a:endParaRPr lang="ru-RU" sz="2000" b="1" dirty="0">
              <a:cs typeface="Arial" charset="0"/>
            </a:endParaRPr>
          </a:p>
        </p:txBody>
      </p:sp>
      <p:pic>
        <p:nvPicPr>
          <p:cNvPr id="6" name="Picture 5" descr="D:\проект\cazic-n-vhimm-iqytjyko-bjfq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4248472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D:\проект\241d74899b970d2dda1e5c750c55042f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3960440" cy="2881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19" y="836712"/>
            <a:ext cx="8568953" cy="2376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134036"/>
            <a:ext cx="84249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Каждый город  и   район ХМАО - Югры имеет свою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«визитную карточку»-  герб.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Гербы отражают  особенности  природы  и его богатства,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жизнь и  обычаи  коренных народов ханты и манси  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хозяйственную деятельность человека.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188640"/>
            <a:ext cx="2202654" cy="58477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indent="342900"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Выводы:</a:t>
            </a: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548680"/>
            <a:ext cx="6192688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3600" b="1" i="0" u="none" strike="noStrike" cap="none" spc="0" normalizeH="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 исследования: 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2132856"/>
          <a:ext cx="8352928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285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98832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/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лан по распространению информации о гербах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ХМАО - Югры 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1. Проведение игр в младших классах, посвященных дню рождения ХМАО-Югры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Октябрь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– декабрь 2018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  Участие в городской научной конференции «Шаг в будущее»  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Октябрь 2018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 Участие в конкурсах исследовательских проектов разного уровня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Октябрь 2018 – декабрь 2019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60648"/>
            <a:ext cx="6840760" cy="52322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  буклет  «Гербы ХМАО-Югры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/>
        </p:blipFill>
        <p:spPr bwMode="auto">
          <a:xfrm>
            <a:off x="179512" y="1412776"/>
            <a:ext cx="4176464" cy="2978646"/>
          </a:xfrm>
          <a:prstGeom prst="rect">
            <a:avLst/>
          </a:prstGeom>
          <a:ln w="12700">
            <a:solidFill>
              <a:sysClr val="windowText" lastClr="00000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/>
        </p:blipFill>
        <p:spPr bwMode="auto">
          <a:xfrm>
            <a:off x="4716016" y="3501008"/>
            <a:ext cx="4211960" cy="2991247"/>
          </a:xfrm>
          <a:prstGeom prst="rect">
            <a:avLst/>
          </a:prstGeom>
          <a:ln w="12700">
            <a:solidFill>
              <a:sysClr val="windowText" lastClr="00000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\\SRV-HP2\Doc teach\2 Личные папки\407 кабинет\DSC0410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2420888"/>
            <a:ext cx="7560840" cy="331236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331640" y="260648"/>
            <a:ext cx="6192688" cy="120032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3600" b="1" i="0" u="none" strike="noStrike" cap="none" spc="0" normalizeH="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Макет настольной игры: карта </a:t>
            </a:r>
            <a:r>
              <a:rPr kumimoji="0" lang="ru-RU" sz="3600" b="1" i="0" u="none" strike="noStrike" cap="none" spc="0" normalizeH="0" baseline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ХМАО-Югры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60648"/>
            <a:ext cx="6192688" cy="17543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ru-RU" sz="3600" b="1" i="0" u="none" strike="noStrike" cap="none" spc="0" normalizeH="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Составлена интерактивная викторина «Гербы </a:t>
            </a:r>
            <a:r>
              <a:rPr kumimoji="0" lang="ru-RU" sz="3600" b="1" i="0" u="none" strike="noStrike" cap="none" spc="0" normalizeH="0" baseline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ХМАО-Югры</a:t>
            </a:r>
            <a:r>
              <a:rPr kumimoji="0" lang="ru-RU" sz="3600" b="1" i="0" u="none" strike="noStrike" cap="none" spc="0" normalizeH="0" baseline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2276872"/>
            <a:ext cx="5868144" cy="4344684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Этапы изготовления макета карты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Югры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.</a:t>
            </a:r>
            <a:b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</a:b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1. Изготовление основы макета из пенопласта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19788259">
            <a:off x="398298" y="2366475"/>
            <a:ext cx="2181490" cy="1458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Выгнутая вверх стрелка 5"/>
          <p:cNvSpPr/>
          <p:nvPr/>
        </p:nvSpPr>
        <p:spPr>
          <a:xfrm>
            <a:off x="2339752" y="1573187"/>
            <a:ext cx="1872208" cy="360040"/>
          </a:xfrm>
          <a:prstGeom prst="curved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14313" y="1549146"/>
            <a:ext cx="1871634" cy="3840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19168" y="4636530"/>
            <a:ext cx="2178894" cy="16341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4717629">
            <a:off x="6781635" y="4474266"/>
            <a:ext cx="1417718" cy="22209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629511">
            <a:off x="7976435" y="4086790"/>
            <a:ext cx="1714142" cy="3840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/>
        </p:blipFill>
        <p:spPr>
          <a:xfrm rot="1332351">
            <a:off x="879979" y="4870910"/>
            <a:ext cx="2206434" cy="12742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3713775">
            <a:off x="5022472" y="5636847"/>
            <a:ext cx="1243692" cy="182895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19874870">
            <a:off x="6522" y="2082543"/>
            <a:ext cx="2082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1.Изготовление шаблона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65890" y="3748597"/>
            <a:ext cx="37491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2.Изготовление основы макета из пенопласта 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2028872">
            <a:off x="6817390" y="2064000"/>
            <a:ext cx="26703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3.Обклеивание полосками ткани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984201">
            <a:off x="6741340" y="2245065"/>
            <a:ext cx="2003943" cy="14200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0" name="TextBox 19"/>
          <p:cNvSpPr txBox="1"/>
          <p:nvPr/>
        </p:nvSpPr>
        <p:spPr>
          <a:xfrm rot="20159808">
            <a:off x="6087789" y="4636237"/>
            <a:ext cx="1996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4.Нанесение шпатлевки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75856" y="4338130"/>
            <a:ext cx="2699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5. Покраска и нанесение рисунка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78201" y="5572015"/>
            <a:ext cx="2206943" cy="196308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1389049">
            <a:off x="1175126" y="4628291"/>
            <a:ext cx="2050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6.Закрепление магнитов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Users\kabinet302.SCHOOL1\Desktop\Новая папка\DSC04124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91880" y="2132856"/>
            <a:ext cx="2336476" cy="1382185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59773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Этапы изготовления макета карты </a:t>
            </a:r>
            <a:r>
              <a:rPr lang="ru-RU" sz="2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Югры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.</a:t>
            </a:r>
            <a:b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</a:b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2. Изготовление гербов из соленого теста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2780928"/>
            <a:ext cx="1594581" cy="9361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115616" y="1916832"/>
            <a:ext cx="1391755" cy="8698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923928" y="2204864"/>
            <a:ext cx="2026851" cy="11196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2092230">
            <a:off x="6892024" y="2435279"/>
            <a:ext cx="1656675" cy="14350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9654905">
            <a:off x="6123883" y="4641176"/>
            <a:ext cx="2074365" cy="15557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367823" y="4961351"/>
            <a:ext cx="2201150" cy="14899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6" name="Picture 2" descr="H:\Для Никиты\фото\DSC0396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07070">
            <a:off x="530093" y="4764150"/>
            <a:ext cx="1997775" cy="14324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TextBox 12"/>
          <p:cNvSpPr txBox="1"/>
          <p:nvPr/>
        </p:nvSpPr>
        <p:spPr>
          <a:xfrm rot="20047073">
            <a:off x="-82139" y="1641400"/>
            <a:ext cx="2186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1.Изготовление шаблонов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4175" y="1466308"/>
            <a:ext cx="3083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2. Изготовление соленого теста.</a:t>
            </a:r>
          </a:p>
          <a:p>
            <a:r>
              <a:rPr lang="ru-RU" sz="1200" b="1" dirty="0" smtClean="0">
                <a:solidFill>
                  <a:prstClr val="black"/>
                </a:solidFill>
              </a:rPr>
              <a:t>Раскатывание теста толщиной в 1 см.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2075749">
            <a:off x="7098375" y="1770197"/>
            <a:ext cx="2160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3. Вырезание щитов гербов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 из соленого теста</a:t>
            </a:r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51668" y="1808941"/>
            <a:ext cx="1468518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79137" y="1808942"/>
            <a:ext cx="1392405" cy="384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7976711" y="4065141"/>
            <a:ext cx="1655912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 rot="19611775">
            <a:off x="5521778" y="4295369"/>
            <a:ext cx="2132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4. Вырезание элементов </a:t>
            </a:r>
          </a:p>
          <a:p>
            <a:r>
              <a:rPr lang="ru-RU" sz="1200" b="1" dirty="0">
                <a:solidFill>
                  <a:prstClr val="black"/>
                </a:solidFill>
              </a:rPr>
              <a:t>г</a:t>
            </a:r>
            <a:r>
              <a:rPr lang="ru-RU" sz="1200" b="1" dirty="0" smtClean="0">
                <a:solidFill>
                  <a:prstClr val="black"/>
                </a:solidFill>
              </a:rPr>
              <a:t>ербов из соленого теста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9578" y="4499686"/>
            <a:ext cx="2189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5. Соединение элементов </a:t>
            </a:r>
          </a:p>
          <a:p>
            <a:r>
              <a:rPr lang="ru-RU" sz="1200" b="1" dirty="0" smtClean="0">
                <a:solidFill>
                  <a:prstClr val="black"/>
                </a:solidFill>
              </a:rPr>
              <a:t>герба с щитом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6395752" y="5770215"/>
            <a:ext cx="384175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25374" y="6342291"/>
            <a:ext cx="165258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 rot="990768">
            <a:off x="899592" y="4506212"/>
            <a:ext cx="19486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6.Закрепление магнита</a:t>
            </a:r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42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Этапы изготовления макета карты Югры.</a:t>
            </a:r>
            <a:b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</a:b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3.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Оформление гербов в цвете и подготовка макета к игре</a:t>
            </a:r>
            <a:endParaRPr lang="ru-RU" dirty="0"/>
          </a:p>
        </p:txBody>
      </p:sp>
      <p:pic>
        <p:nvPicPr>
          <p:cNvPr id="3076" name="Picture 4" descr="F:\Для Никиты\фото\DSC0264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508104" y="1900944"/>
            <a:ext cx="2664162" cy="2079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79" name="Picture 7" descr="F:\Для Никиты\фото\DSC0410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347864" y="4941168"/>
            <a:ext cx="2827924" cy="13857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3080" name="Picture 8" descr="C:\Users\kabinet302.SCHOOL1\Desktop\Новая папка\DSC0412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3502331" cy="13797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905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993649" y="1562308"/>
            <a:ext cx="25452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1. Оформление гербов в цвете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15420" y="1600690"/>
            <a:ext cx="31216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2. Покрытие гербов акриловым лаком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86136" y="2060848"/>
            <a:ext cx="147002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>
            <a:off x="7819255" y="4234526"/>
            <a:ext cx="147002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4509120"/>
            <a:ext cx="3551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3. Закрепление гербов на карту на магнитах</a:t>
            </a:r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812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860032" y="980728"/>
            <a:ext cx="4032448" cy="230832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Проблема: 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учащиеся школы не  владеют  </a:t>
            </a:r>
          </a:p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информацией  о гербах  ХМАО-Югры</a:t>
            </a:r>
            <a:endParaRPr lang="ru-RU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9823" y="3645024"/>
            <a:ext cx="3193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3014" name="Picture 6" descr="БИЦ &quot;КВАДРАТ&quot; - Новост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129285" cy="2325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7584" y="3922023"/>
            <a:ext cx="7632848" cy="243143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изучение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знаков местной геральдики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родного края поможет нам ближе и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лубже познать свой край, 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пределить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привить интерес к изучению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4005064"/>
            <a:ext cx="2811924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Гипотеза: </a:t>
            </a:r>
          </a:p>
        </p:txBody>
      </p:sp>
    </p:spTree>
    <p:extLst>
      <p:ext uri="{BB962C8B-B14F-4D97-AF65-F5344CB8AC3E}">
        <p14:creationId xmlns:p14="http://schemas.microsoft.com/office/powerpoint/2010/main" xmlns="" val="213584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861048"/>
            <a:ext cx="345638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</a:rPr>
              <a:t>Предметы исследования: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013176"/>
            <a:ext cx="396178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11430"/>
              </a:rPr>
              <a:t>гербы  Югры, </a:t>
            </a:r>
          </a:p>
          <a:p>
            <a:pPr algn="ctr"/>
            <a:r>
              <a:rPr lang="ru-RU" sz="3200" b="1" dirty="0" smtClean="0">
                <a:ln w="11430"/>
              </a:rPr>
              <a:t>карта ХМАО-Югры</a:t>
            </a:r>
            <a:endParaRPr lang="ru-RU" sz="3200" b="1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63492" name="Picture 4" descr="https://ds02.infourok.ru/uploads/ex/03b9/0004bea8-89d2872b/img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99992" y="3199858"/>
            <a:ext cx="4410523" cy="320818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://ugraoopt.ru/upload/medialibrary/dce/dce6933f8acb9fc25c03193afb4f7cf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248472" cy="2718663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788024" y="692696"/>
            <a:ext cx="4104455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</a:rPr>
              <a:t>Объект исследования:</a:t>
            </a:r>
          </a:p>
          <a:p>
            <a:pPr algn="ctr"/>
            <a:r>
              <a:rPr lang="ru-RU" sz="3200" b="1" dirty="0" smtClean="0">
                <a:ln w="11430"/>
              </a:rPr>
              <a:t>г</a:t>
            </a:r>
            <a:r>
              <a:rPr lang="ru-RU" sz="3200" b="1" cap="none" spc="0" dirty="0" smtClean="0">
                <a:ln w="11430"/>
              </a:rPr>
              <a:t>еральдический образ ХМАО-Югры </a:t>
            </a:r>
            <a:endParaRPr lang="ru-RU" sz="3200" b="1" cap="none" spc="0" dirty="0">
              <a:ln w="1143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251520" y="2210573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Segoe Print" pitchFamily="2" charset="0"/>
            </a:endParaRPr>
          </a:p>
          <a:p>
            <a:pPr algn="ctr">
              <a:defRPr/>
            </a:pPr>
            <a:endParaRPr lang="ru-RU" sz="2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Segoe Print" pitchFamily="2" charset="0"/>
            </a:endParaRPr>
          </a:p>
          <a:p>
            <a:pPr algn="ctr">
              <a:defRPr/>
            </a:pPr>
            <a:endParaRPr lang="ru-RU" sz="2400" b="1" dirty="0">
              <a:latin typeface="+mn-lt"/>
            </a:endParaRPr>
          </a:p>
          <a:p>
            <a:pPr algn="ctr">
              <a:defRPr/>
            </a:pPr>
            <a:endParaRPr lang="ru-RU" sz="2400" b="1" dirty="0">
              <a:latin typeface="+mn-lt"/>
            </a:endParaRPr>
          </a:p>
          <a:p>
            <a:pPr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457200" indent="-457200" algn="just">
              <a:buFontTx/>
              <a:buAutoNum type="arabicPeriod"/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457200" indent="-457200" algn="just">
              <a:buFontTx/>
              <a:buAutoNum type="arabicPeriod"/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457200" indent="-457200" algn="ctr">
              <a:buFontTx/>
              <a:buAutoNum type="arabicPeriod"/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457200" indent="-457200" algn="ctr">
              <a:buFontTx/>
              <a:buAutoNum type="arabicPeriod"/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Segoe Print" pitchFamily="2" charset="0"/>
            </a:endParaRPr>
          </a:p>
          <a:p>
            <a:pPr marL="457200" indent="-457200" algn="ctr">
              <a:buFontTx/>
              <a:buAutoNum type="arabicPeriod"/>
              <a:defRPr/>
            </a:pPr>
            <a:endParaRPr lang="ru-RU" sz="2400" b="1" dirty="0"/>
          </a:p>
          <a:p>
            <a:pPr algn="ctr">
              <a:defRPr/>
            </a:pP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068960"/>
            <a:ext cx="8280920" cy="34563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2996952"/>
            <a:ext cx="1774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Задачи:</a:t>
            </a:r>
            <a:endParaRPr lang="ru-RU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180" y="3405773"/>
            <a:ext cx="82809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611560" y="3573016"/>
            <a:ext cx="80648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Собрать, систематизировать и обобщить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информацию о гербах ХМАО - Югры.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Организовать встречу с коренными народами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родного края.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Подготовить и провести игры по теме «Гербы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Югры».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76672"/>
            <a:ext cx="8208913" cy="21852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Цель:</a:t>
            </a:r>
          </a:p>
          <a:p>
            <a:pPr algn="ctr">
              <a:defRPr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</a:rPr>
              <a:t>создать образ родного края через </a:t>
            </a:r>
          </a:p>
          <a:p>
            <a:pPr algn="ctr">
              <a:defRPr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</a:rPr>
              <a:t>изучение гербов</a:t>
            </a:r>
            <a:endParaRPr lang="ru-RU" sz="32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 algn="ctr">
              <a:defRPr/>
            </a:pPr>
            <a:endParaRPr lang="ru-RU" sz="3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9" descr="http://apf4.mail.ru/cgi-bin/readmsg/P1010004.JPG?preview=1&amp;id=12881002420000000918;0;4&amp;mode=attachment&amp;channel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87566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AutoShape 11" descr="http://apf4.mail.ru/cgi-bin/readmsg/P1010004.JPG?preview=1&amp;id=12881002420000000918;0;4&amp;mode=attachment&amp;channel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87566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3" name="AutoShape 13" descr="http://apf4.mail.ru/cgi-bin/readmsg/P1010004.JPG?preview=1&amp;id=12881002420000000918;0;4&amp;mode=attachment&amp;channel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875665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188640"/>
            <a:ext cx="518457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  <a:p>
            <a:pPr algn="ctr">
              <a:defRPr/>
            </a:pPr>
            <a:endParaRPr lang="ru-RU" sz="32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11560" y="1124744"/>
            <a:ext cx="28072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Теоретический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 startAt="2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Игровой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492896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R" startAt="3"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Практический: </a:t>
            </a:r>
          </a:p>
          <a:p>
            <a:pPr marL="514350" lvl="0" indent="-514350"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макетирование  из пенопласта и соленого теста; </a:t>
            </a:r>
          </a:p>
          <a:p>
            <a:pPr marL="514350" lvl="0" indent="-514350"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оцопрос;</a:t>
            </a:r>
          </a:p>
          <a:p>
            <a:pPr marL="514350" lvl="0" indent="-514350"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нтервьюирование;</a:t>
            </a:r>
          </a:p>
          <a:p>
            <a:pPr marL="514350" lvl="0" indent="-514350"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зготовление буклета.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995936" y="3717032"/>
            <a:ext cx="1512168" cy="2915391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1052736"/>
            <a:ext cx="4008446" cy="222808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5868144" y="3789040"/>
            <a:ext cx="3024336" cy="267765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Встреча  </a:t>
            </a: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 учительницей  СОШ № 1  </a:t>
            </a:r>
          </a:p>
          <a:p>
            <a:pPr algn="ctr"/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Скакуновой Ольгой Ефимовной </a:t>
            </a:r>
            <a:endParaRPr lang="ru-RU" sz="28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Содержимое 11"/>
          <p:cNvSpPr>
            <a:spLocks noGrp="1"/>
          </p:cNvSpPr>
          <p:nvPr>
            <p:ph idx="1"/>
          </p:nvPr>
        </p:nvSpPr>
        <p:spPr>
          <a:xfrm>
            <a:off x="539552" y="4581128"/>
            <a:ext cx="8280920" cy="1368152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Геральдика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отдел исторической науки, занимающийся изучением  гербов.</a:t>
            </a:r>
            <a:endParaRPr lang="ru-RU" sz="2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581128"/>
            <a:ext cx="8280920" cy="12961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908721"/>
            <a:ext cx="8280920" cy="3108543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Герб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«наследство», «приданое». 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Герб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эмблема государства, города, сословия, рода, изображаемая на флагах, монетах, печатях, государственных и других документах</a:t>
            </a:r>
          </a:p>
          <a:p>
            <a:pPr algn="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(«Толковый словарь русского языка» </a:t>
            </a:r>
          </a:p>
          <a:p>
            <a:pPr algn="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С. И. Ожегова)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836712"/>
            <a:ext cx="118669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7174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91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9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282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Нефтеюганск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Когалым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Радужный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2906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Лангепас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Советский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Мегион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Белоярский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Пыть-Ях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5894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Урай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Нижневартовск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Сургут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Ханты-Мансийск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Югорск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22555" name="i-main-pic" descr="Картинка 2 из 5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512887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56" name="Picture 7" descr="Когалым (ХМАО), герб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79613" y="188913"/>
            <a:ext cx="1519237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57" name="Picture 8" descr="gerb_rad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51275" y="188913"/>
            <a:ext cx="151288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58" name="Picture 9" descr="gerb_s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188913"/>
            <a:ext cx="1368425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59" name="Picture 10" descr="Покачи (ХМАО), герб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62850" y="188913"/>
            <a:ext cx="1401763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0" name="Picture 11" descr="gerb_sm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51725" y="4797425"/>
            <a:ext cx="1512888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1" name="Picture 12" descr="Ханты-Мансийск, герб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4724400"/>
            <a:ext cx="151288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2" name="Picture 13" descr="gerb_sm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9838" y="4797425"/>
            <a:ext cx="1441450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3" name="Picture 14" descr="Лангепас (ХМАО), герб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0825" y="2492375"/>
            <a:ext cx="1263650" cy="165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4" name="Picture 15" descr="Мегион (ХМАО), герб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57625" y="2428875"/>
            <a:ext cx="1441450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5" name="Picture 16" descr="Нижневартовск (ХМАО), герб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08175" y="4797425"/>
            <a:ext cx="1512888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6" name="Picture 17" descr="Урай (ХМАО), герб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388" y="4724400"/>
            <a:ext cx="1330325" cy="1658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67" name="Picture 3" descr="Пыть-Ях (ХМАО), герб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24750" y="2420938"/>
            <a:ext cx="141922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2" descr="белоярск (герб)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51500" y="2420938"/>
            <a:ext cx="1500188" cy="1679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97" name="Picture 2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51050" y="2420938"/>
            <a:ext cx="1490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2863</TotalTime>
  <Words>1762</Words>
  <Application>Microsoft Office PowerPoint</Application>
  <PresentationFormat>Экран (4:3)</PresentationFormat>
  <Paragraphs>422</Paragraphs>
  <Slides>39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Этапы изготовления макета карты Югры. 1. Изготовление основы макета из пенопласта</vt:lpstr>
      <vt:lpstr>Этапы изготовления макета карты Югры. 2. Изготовление гербов из соленого теста</vt:lpstr>
      <vt:lpstr>Этапы изготовления макета карты Югры. 3. Оформление гербов в цвете и подготовка макета к игре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Виля</dc:creator>
  <cp:lastModifiedBy>Пользователь</cp:lastModifiedBy>
  <cp:revision>236</cp:revision>
  <dcterms:created xsi:type="dcterms:W3CDTF">2010-04-20T17:56:49Z</dcterms:created>
  <dcterms:modified xsi:type="dcterms:W3CDTF">2019-04-07T16:59:19Z</dcterms:modified>
</cp:coreProperties>
</file>