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7" r:id="rId3"/>
    <p:sldId id="258" r:id="rId4"/>
    <p:sldId id="278" r:id="rId5"/>
    <p:sldId id="279" r:id="rId6"/>
    <p:sldId id="261" r:id="rId7"/>
    <p:sldId id="259" r:id="rId8"/>
    <p:sldId id="260" r:id="rId9"/>
    <p:sldId id="262" r:id="rId10"/>
    <p:sldId id="280" r:id="rId11"/>
    <p:sldId id="263" r:id="rId12"/>
    <p:sldId id="265" r:id="rId13"/>
    <p:sldId id="277" r:id="rId14"/>
    <p:sldId id="264"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06" d="100"/>
          <a:sy n="106" d="100"/>
        </p:scale>
        <p:origin x="-666"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355847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4070661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2593756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583969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691607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8389AA7-361B-4E83-9E32-62ABAFE682FE}" type="datetimeFigureOut">
              <a:rPr lang="ru-RU" smtClean="0"/>
              <a:t>06.08.2019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207924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8389AA7-361B-4E83-9E32-62ABAFE682FE}" type="datetimeFigureOut">
              <a:rPr lang="ru-RU" smtClean="0"/>
              <a:t>06.08.2019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873201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8389AA7-361B-4E83-9E32-62ABAFE682FE}" type="datetimeFigureOut">
              <a:rPr lang="ru-RU" smtClean="0"/>
              <a:t>06.08.2019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407069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8389AA7-361B-4E83-9E32-62ABAFE682FE}" type="datetimeFigureOut">
              <a:rPr lang="ru-RU" smtClean="0"/>
              <a:t>06.08.2019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430218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8389AA7-361B-4E83-9E32-62ABAFE682FE}" type="datetimeFigureOut">
              <a:rPr lang="ru-RU" smtClean="0"/>
              <a:t>06.08.2019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1078517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8389AA7-361B-4E83-9E32-62ABAFE682FE}" type="datetimeFigureOut">
              <a:rPr lang="ru-RU" smtClean="0"/>
              <a:t>06.08.2019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966742-7937-4907-B2B5-44244A5C0A56}" type="slidenum">
              <a:rPr lang="ru-RU" smtClean="0"/>
              <a:t>‹#›</a:t>
            </a:fld>
            <a:endParaRPr lang="ru-RU"/>
          </a:p>
        </p:txBody>
      </p:sp>
    </p:spTree>
    <p:extLst>
      <p:ext uri="{BB962C8B-B14F-4D97-AF65-F5344CB8AC3E}">
        <p14:creationId xmlns:p14="http://schemas.microsoft.com/office/powerpoint/2010/main" val="107431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389AA7-361B-4E83-9E32-62ABAFE682FE}" type="datetimeFigureOut">
              <a:rPr lang="ru-RU" smtClean="0"/>
              <a:t>06.08.2019</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966742-7937-4907-B2B5-44244A5C0A56}" type="slidenum">
              <a:rPr lang="ru-RU" smtClean="0"/>
              <a:t>‹#›</a:t>
            </a:fld>
            <a:endParaRPr lang="ru-RU"/>
          </a:p>
        </p:txBody>
      </p:sp>
    </p:spTree>
    <p:extLst>
      <p:ext uri="{BB962C8B-B14F-4D97-AF65-F5344CB8AC3E}">
        <p14:creationId xmlns:p14="http://schemas.microsoft.com/office/powerpoint/2010/main" val="388668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1095;&#1090;&#1086;-&#1086;&#1079;&#1085;&#1072;&#1095;&#1072;&#1077;&#1090;.&#1088;&#1092;/%D0%B3%D0%BE%D0%BB%D1%83%D0%B1%D1%8C" TargetMode="External"/><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hyperlink" Target="http://&#1095;&#1090;&#1086;-&#1086;&#1079;&#1085;&#1072;&#1095;&#1072;&#1077;&#1090;.&#1088;&#1092;/%D1%8F%D0%BA%D0%BE%D1%80%D1%8C"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565967"/>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МИР РУССКОЙ ИЗБЫ</a:t>
            </a:r>
            <a:endParaRPr lang="ru-RU" sz="5400" b="1" cap="none" spc="0" dirty="0">
              <a:ln w="12700" cmpd="sng">
                <a:solidFill>
                  <a:schemeClr val="accent2">
                    <a:lumMod val="50000"/>
                  </a:schemeClr>
                </a:solidFill>
                <a:prstDash val="solid"/>
              </a:ln>
              <a:solidFill>
                <a:srgbClr val="FFC000"/>
              </a:solidFill>
              <a:effectLst/>
            </a:endParaRPr>
          </a:p>
        </p:txBody>
      </p:sp>
      <p:sp>
        <p:nvSpPr>
          <p:cNvPr id="4" name="Прямоугольник 3"/>
          <p:cNvSpPr/>
          <p:nvPr/>
        </p:nvSpPr>
        <p:spPr>
          <a:xfrm>
            <a:off x="8807864" y="4642312"/>
            <a:ext cx="2959693" cy="1477328"/>
          </a:xfrm>
          <a:prstGeom prst="rect">
            <a:avLst/>
          </a:prstGeom>
        </p:spPr>
        <p:txBody>
          <a:bodyPr wrap="square">
            <a:spAutoFit/>
          </a:bodyPr>
          <a:lstStyle/>
          <a:p>
            <a:r>
              <a:rPr lang="ru-RU" dirty="0" smtClean="0"/>
              <a:t>Работу выполнила</a:t>
            </a:r>
            <a:endParaRPr lang="ru-RU" dirty="0"/>
          </a:p>
          <a:p>
            <a:r>
              <a:rPr lang="ru-RU" dirty="0"/>
              <a:t>Ученица </a:t>
            </a:r>
            <a:r>
              <a:rPr lang="ru-RU" dirty="0" smtClean="0"/>
              <a:t>2 </a:t>
            </a:r>
            <a:r>
              <a:rPr lang="ru-RU" dirty="0"/>
              <a:t>«Б» класса</a:t>
            </a:r>
          </a:p>
          <a:p>
            <a:r>
              <a:rPr lang="ru-RU" dirty="0"/>
              <a:t>Пасичник </a:t>
            </a:r>
            <a:r>
              <a:rPr lang="ru-RU" dirty="0" smtClean="0"/>
              <a:t>Полина</a:t>
            </a:r>
          </a:p>
          <a:p>
            <a:r>
              <a:rPr lang="ru-RU" dirty="0" smtClean="0"/>
              <a:t>Руководитель работы </a:t>
            </a:r>
          </a:p>
          <a:p>
            <a:r>
              <a:rPr lang="ru-RU" dirty="0" smtClean="0"/>
              <a:t>Афанасьева М.П.</a:t>
            </a:r>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0100" y="1783317"/>
            <a:ext cx="6101131" cy="4189749"/>
          </a:xfrm>
          <a:prstGeom prst="ellipse">
            <a:avLst/>
          </a:prstGeom>
          <a:ln>
            <a:noFill/>
          </a:ln>
          <a:effectLst>
            <a:softEdge rad="112500"/>
          </a:effectLst>
        </p:spPr>
      </p:pic>
    </p:spTree>
    <p:extLst>
      <p:ext uri="{BB962C8B-B14F-4D97-AF65-F5344CB8AC3E}">
        <p14:creationId xmlns:p14="http://schemas.microsoft.com/office/powerpoint/2010/main" val="206764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4973653" y="379727"/>
            <a:ext cx="6699902" cy="6463308"/>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 Иконы </a:t>
            </a:r>
            <a:r>
              <a:rPr lang="ru-RU" dirty="0">
                <a:latin typeface="Times New Roman" panose="02020603050405020304" pitchFamily="18" charset="0"/>
                <a:cs typeface="Times New Roman" panose="02020603050405020304" pitchFamily="18" charset="0"/>
              </a:rPr>
              <a:t>в доме должны быть обязательно. В достаточном количестве, но в разумных пределах</a:t>
            </a:r>
            <a:r>
              <a:rPr lang="ru-RU" dirty="0" smtClean="0">
                <a:latin typeface="Times New Roman" panose="02020603050405020304" pitchFamily="18" charset="0"/>
                <a:cs typeface="Times New Roman" panose="02020603050405020304" pitchFamily="18" charset="0"/>
              </a:rPr>
              <a:t>. В настоящее </a:t>
            </a:r>
            <a:r>
              <a:rPr lang="ru-RU" dirty="0">
                <a:latin typeface="Times New Roman" panose="02020603050405020304" pitchFamily="18" charset="0"/>
                <a:cs typeface="Times New Roman" panose="02020603050405020304" pitchFamily="18" charset="0"/>
              </a:rPr>
              <a:t>время, </a:t>
            </a:r>
            <a:r>
              <a:rPr lang="ru-RU" dirty="0" smtClean="0">
                <a:latin typeface="Times New Roman" panose="02020603050405020304" pitchFamily="18" charset="0"/>
                <a:cs typeface="Times New Roman" panose="02020603050405020304" pitchFamily="18" charset="0"/>
              </a:rPr>
              <a:t>место </a:t>
            </a:r>
            <a:r>
              <a:rPr lang="ru-RU" dirty="0">
                <a:latin typeface="Times New Roman" panose="02020603050405020304" pitchFamily="18" charset="0"/>
                <a:cs typeface="Times New Roman" panose="02020603050405020304" pitchFamily="18" charset="0"/>
              </a:rPr>
              <a:t>иконы в доме занял </a:t>
            </a:r>
            <a:r>
              <a:rPr lang="ru-RU" dirty="0" smtClean="0">
                <a:latin typeface="Times New Roman" panose="02020603050405020304" pitchFamily="18" charset="0"/>
                <a:cs typeface="Times New Roman" panose="02020603050405020304" pitchFamily="18" charset="0"/>
              </a:rPr>
              <a:t>телевизор. Но даже в современном мире во многих домах сохранилась эта традиция: держать иконы дома. У моей бабушки есть икона </a:t>
            </a:r>
            <a:r>
              <a:rPr lang="ru-RU" dirty="0"/>
              <a:t> </a:t>
            </a:r>
            <a:r>
              <a:rPr lang="ru-RU" dirty="0">
                <a:latin typeface="Times New Roman" panose="02020603050405020304" pitchFamily="18" charset="0"/>
                <a:cs typeface="Times New Roman" panose="02020603050405020304" pitchFamily="18" charset="0"/>
              </a:rPr>
              <a:t>Божья Матерь «</a:t>
            </a:r>
            <a:r>
              <a:rPr lang="ru-RU" dirty="0" err="1">
                <a:latin typeface="Times New Roman" panose="02020603050405020304" pitchFamily="18" charset="0"/>
                <a:cs typeface="Times New Roman" panose="02020603050405020304" pitchFamily="18" charset="0"/>
              </a:rPr>
              <a:t>Скоропослушница</a:t>
            </a:r>
            <a:r>
              <a:rPr lang="ru-RU" dirty="0" smtClean="0">
                <a:latin typeface="Times New Roman" panose="02020603050405020304" pitchFamily="18" charset="0"/>
                <a:cs typeface="Times New Roman" panose="02020603050405020304" pitchFamily="18" charset="0"/>
              </a:rPr>
              <a:t>». На ней изображена </a:t>
            </a:r>
            <a:r>
              <a:rPr lang="ru-RU" dirty="0">
                <a:latin typeface="Times New Roman" panose="02020603050405020304" pitchFamily="18" charset="0"/>
                <a:cs typeface="Times New Roman" panose="02020603050405020304" pitchFamily="18" charset="0"/>
              </a:rPr>
              <a:t>Дева Мария с младенцем в левой руке. </a:t>
            </a:r>
            <a:r>
              <a:rPr lang="ru-RU" dirty="0" smtClean="0">
                <a:latin typeface="Times New Roman" panose="02020603050405020304" pitchFamily="18" charset="0"/>
                <a:cs typeface="Times New Roman" panose="02020603050405020304" pitchFamily="18" charset="0"/>
              </a:rPr>
              <a:t>Как появилась эта икона? Давно в монастыре </a:t>
            </a:r>
            <a:r>
              <a:rPr lang="ru-RU" dirty="0">
                <a:latin typeface="Times New Roman" panose="02020603050405020304" pitchFamily="18" charset="0"/>
                <a:cs typeface="Times New Roman" panose="02020603050405020304" pitchFamily="18" charset="0"/>
              </a:rPr>
              <a:t>на горе Афон жил монах </a:t>
            </a:r>
            <a:r>
              <a:rPr lang="ru-RU" dirty="0" smtClean="0">
                <a:latin typeface="Times New Roman" panose="02020603050405020304" pitchFamily="18" charset="0"/>
                <a:cs typeface="Times New Roman" panose="02020603050405020304" pitchFamily="18" charset="0"/>
              </a:rPr>
              <a:t>Нил. </a:t>
            </a:r>
            <a:r>
              <a:rPr lang="ru-RU" dirty="0">
                <a:latin typeface="Times New Roman" panose="02020603050405020304" pitchFamily="18" charset="0"/>
                <a:cs typeface="Times New Roman" panose="02020603050405020304" pitchFamily="18" charset="0"/>
              </a:rPr>
              <a:t>Ежедневно заходя в трапезную, он по невнимательности коптил своей лучиной образ Божией Матери, который находится возле входа. В один день, проходя мимо лика, он услышал голос, который приказал больше не обжигать икону. Нил не обратил на это никакого внимания и продолжал повторять свои привычные действия. Спустя некоторое время голос снова обратился к монаху и сказал, что тот ведет себя недостойно и поэтому его лишают зрения. Нил очень испугался и начал каяться. Ежедневно он плакал и просил у Божьей Матери прощения, желая вернуть себе зрение. Через какое-то время молитва была услышана, и голос снова обратился к монаху. Он сказал, что Нил вымолил прощение, и зрение ему будет возвращено. Еще голос приказал с этого времени называть икону «</a:t>
            </a:r>
            <a:r>
              <a:rPr lang="ru-RU" dirty="0" err="1">
                <a:latin typeface="Times New Roman" panose="02020603050405020304" pitchFamily="18" charset="0"/>
                <a:cs typeface="Times New Roman" panose="02020603050405020304" pitchFamily="18" charset="0"/>
              </a:rPr>
              <a:t>Скоропослушница</a:t>
            </a:r>
            <a:r>
              <a:rPr lang="ru-RU" dirty="0">
                <a:latin typeface="Times New Roman" panose="02020603050405020304" pitchFamily="18" charset="0"/>
                <a:cs typeface="Times New Roman" panose="02020603050405020304" pitchFamily="18" charset="0"/>
              </a:rPr>
              <a:t>», поскольку она будет скоро выполнять все просьбы людей.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Произошло </a:t>
            </a:r>
            <a:r>
              <a:rPr lang="ru-RU" dirty="0">
                <a:latin typeface="Times New Roman" panose="02020603050405020304" pitchFamily="18" charset="0"/>
                <a:cs typeface="Times New Roman" panose="02020603050405020304" pitchFamily="18" charset="0"/>
              </a:rPr>
              <a:t>это в 1664 году 9 ноября</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721" y="1126948"/>
            <a:ext cx="3437565" cy="4604103"/>
          </a:xfrm>
          <a:prstGeom prst="rect">
            <a:avLst/>
          </a:prstGeom>
          <a:ln>
            <a:noFill/>
          </a:ln>
          <a:effectLst>
            <a:softEdge rad="112500"/>
          </a:effectLst>
        </p:spPr>
      </p:pic>
    </p:spTree>
    <p:extLst>
      <p:ext uri="{BB962C8B-B14F-4D97-AF65-F5344CB8AC3E}">
        <p14:creationId xmlns:p14="http://schemas.microsoft.com/office/powerpoint/2010/main" val="3460291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4948576"/>
            <a:ext cx="10391686" cy="1200329"/>
          </a:xfrm>
          <a:prstGeom prst="rect">
            <a:avLst/>
          </a:prstGeom>
        </p:spPr>
        <p:txBody>
          <a:bodyPr wrap="square">
            <a:spAutoFit/>
          </a:bodyPr>
          <a:lstStyle/>
          <a:p>
            <a:pPr algn="just"/>
            <a:r>
              <a:rPr lang="ru-RU" b="1" dirty="0" smtClean="0">
                <a:latin typeface="Times New Roman" panose="02020603050405020304" pitchFamily="18" charset="0"/>
                <a:cs typeface="Times New Roman" panose="02020603050405020304" pitchFamily="18" charset="0"/>
              </a:rPr>
              <a:t>Хозяйка </a:t>
            </a:r>
            <a:r>
              <a:rPr lang="ru-RU" b="1" dirty="0">
                <a:latin typeface="Times New Roman" panose="02020603050405020304" pitchFamily="18" charset="0"/>
                <a:cs typeface="Times New Roman" panose="02020603050405020304" pitchFamily="18" charset="0"/>
              </a:rPr>
              <a:t>дома</a:t>
            </a:r>
            <a:r>
              <a:rPr lang="ru-RU" dirty="0">
                <a:latin typeface="Times New Roman" panose="02020603050405020304" pitchFamily="18" charset="0"/>
                <a:cs typeface="Times New Roman" panose="02020603050405020304" pitchFamily="18" charset="0"/>
              </a:rPr>
              <a:t> размещалась напротив мужа со стороны печи на приставной скамье. Так было удобнее подавать еду и устраивать обед.</a:t>
            </a:r>
          </a:p>
          <a:p>
            <a:pPr algn="just"/>
            <a:r>
              <a:rPr lang="ru-RU" b="1" dirty="0">
                <a:latin typeface="Times New Roman" panose="02020603050405020304" pitchFamily="18" charset="0"/>
                <a:cs typeface="Times New Roman" panose="02020603050405020304" pitchFamily="18" charset="0"/>
              </a:rPr>
              <a:t>Стол </a:t>
            </a:r>
            <a:r>
              <a:rPr lang="ru-RU" dirty="0">
                <a:latin typeface="Times New Roman" panose="02020603050405020304" pitchFamily="18" charset="0"/>
                <a:cs typeface="Times New Roman" panose="02020603050405020304" pitchFamily="18" charset="0"/>
              </a:rPr>
              <a:t>– ему придавалось большое значение в красном углу дома и в целом в избе. Не разрешалось на обеденном столе располагать посторонние предметы, потому что это место самого Бога.</a:t>
            </a:r>
            <a:endParaRPr lang="ru-RU" dirty="0" smtClean="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384418" y="440995"/>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СТОЛ В ИЗБЕ</a:t>
            </a:r>
            <a:endParaRPr lang="ru-RU" sz="5400" b="1" cap="none" spc="0" dirty="0">
              <a:ln w="12700" cmpd="sng">
                <a:solidFill>
                  <a:schemeClr val="accent2">
                    <a:lumMod val="50000"/>
                  </a:schemeClr>
                </a:solidFill>
                <a:prstDash val="solid"/>
              </a:ln>
              <a:solidFill>
                <a:srgbClr val="FFC000"/>
              </a:solidFill>
              <a:effectLst/>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418" y="1304269"/>
            <a:ext cx="6011019" cy="3381198"/>
          </a:xfrm>
          <a:prstGeom prst="rect">
            <a:avLst/>
          </a:prstGeom>
          <a:ln>
            <a:noFill/>
          </a:ln>
          <a:effectLst>
            <a:softEdge rad="112500"/>
          </a:effectLst>
        </p:spPr>
      </p:pic>
      <p:sp>
        <p:nvSpPr>
          <p:cNvPr id="6" name="Прямоугольник 5"/>
          <p:cNvSpPr/>
          <p:nvPr/>
        </p:nvSpPr>
        <p:spPr>
          <a:xfrm>
            <a:off x="7395437" y="1301424"/>
            <a:ext cx="4372120" cy="3693319"/>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В красном углу </a:t>
            </a:r>
            <a:r>
              <a:rPr lang="ru-RU" dirty="0" smtClean="0">
                <a:latin typeface="Times New Roman" panose="02020603050405020304" pitchFamily="18" charset="0"/>
                <a:cs typeface="Times New Roman" panose="02020603050405020304" pitchFamily="18" charset="0"/>
              </a:rPr>
              <a:t>располагался стол, за которым </a:t>
            </a:r>
            <a:r>
              <a:rPr lang="ru-RU" dirty="0">
                <a:latin typeface="Times New Roman" panose="02020603050405020304" pitchFamily="18" charset="0"/>
                <a:cs typeface="Times New Roman" panose="02020603050405020304" pitchFamily="18" charset="0"/>
              </a:rPr>
              <a:t>проходили все трапезы и главные события в жизни семьи: рождение, свадьба, похороны, проводы в армию</a:t>
            </a:r>
            <a:r>
              <a:rPr lang="ru-RU" dirty="0" smtClean="0">
                <a:latin typeface="Times New Roman" panose="02020603050405020304" pitchFamily="18" charset="0"/>
                <a:cs typeface="Times New Roman" panose="02020603050405020304" pitchFamily="18" charset="0"/>
              </a:rPr>
              <a:t>. </a:t>
            </a:r>
          </a:p>
          <a:p>
            <a:pPr algn="just"/>
            <a:r>
              <a:rPr lang="ru-RU" b="1" dirty="0" smtClean="0">
                <a:latin typeface="Times New Roman" panose="02020603050405020304" pitchFamily="18" charset="0"/>
                <a:cs typeface="Times New Roman" panose="02020603050405020304" pitchFamily="18" charset="0"/>
              </a:rPr>
              <a:t>Места же</a:t>
            </a:r>
            <a:r>
              <a:rPr lang="ru-RU"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были жестко закреплены традицией.</a:t>
            </a:r>
            <a:r>
              <a:rPr lang="ru-RU"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Место в красном углу, в центре стола, под иконами,</a:t>
            </a:r>
            <a:r>
              <a:rPr lang="ru-RU" dirty="0">
                <a:latin typeface="Times New Roman" panose="02020603050405020304" pitchFamily="18" charset="0"/>
                <a:cs typeface="Times New Roman" panose="02020603050405020304" pitchFamily="18" charset="0"/>
              </a:rPr>
              <a:t> было самым почетным. Здесь сидели хозяин, самые уважаемые гости, священник. Если гость без приглашения хозяина прошел и сел в красный угол — это считалось грубейшим нарушением этикета.</a:t>
            </a: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5317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1257024"/>
            <a:ext cx="10348957" cy="2031325"/>
          </a:xfrm>
          <a:prstGeom prst="rect">
            <a:avLst/>
          </a:prstGeom>
        </p:spPr>
        <p:txBody>
          <a:bodyPr wrap="square">
            <a:spAutoFit/>
          </a:bodyPr>
          <a:lstStyle/>
          <a:p>
            <a:pPr algn="just"/>
            <a:r>
              <a:rPr lang="ru-RU" b="1" dirty="0" smtClean="0"/>
              <a:t> </a:t>
            </a:r>
            <a:r>
              <a:rPr lang="ru-RU" b="1" dirty="0" smtClean="0">
                <a:latin typeface="Times New Roman" panose="02020603050405020304" pitchFamily="18" charset="0"/>
                <a:cs typeface="Times New Roman" panose="02020603050405020304" pitchFamily="18" charset="0"/>
              </a:rPr>
              <a:t>Посуда</a:t>
            </a:r>
            <a:r>
              <a:rPr lang="ru-RU" dirty="0" smtClean="0">
                <a:latin typeface="Times New Roman" panose="02020603050405020304" pitchFamily="18" charset="0"/>
                <a:cs typeface="Times New Roman" panose="02020603050405020304" pitchFamily="18" charset="0"/>
              </a:rPr>
              <a:t> для приготовления еды хранилась в печке и у печки. Для хранения хлеба в русской избе использовались расписные </a:t>
            </a:r>
            <a:r>
              <a:rPr lang="ru-RU" b="1" dirty="0" smtClean="0">
                <a:latin typeface="Times New Roman" panose="02020603050405020304" pitchFamily="18" charset="0"/>
                <a:cs typeface="Times New Roman" panose="02020603050405020304" pitchFamily="18" charset="0"/>
              </a:rPr>
              <a:t>короба, </a:t>
            </a:r>
            <a:r>
              <a:rPr lang="ru-RU" dirty="0" smtClean="0">
                <a:latin typeface="Times New Roman" panose="02020603050405020304" pitchFamily="18" charset="0"/>
                <a:cs typeface="Times New Roman" panose="02020603050405020304" pitchFamily="18" charset="0"/>
              </a:rPr>
              <a:t>ярко раскрашенные, солнечные, радостные. Роспись короба выделяла его среди других вещей как вещь значимую, важную.</a:t>
            </a:r>
          </a:p>
          <a:p>
            <a:pPr algn="just"/>
            <a:r>
              <a:rPr lang="ru-RU" dirty="0" smtClean="0">
                <a:latin typeface="Times New Roman" panose="02020603050405020304" pitchFamily="18" charset="0"/>
                <a:cs typeface="Times New Roman" panose="02020603050405020304" pitchFamily="18" charset="0"/>
              </a:rPr>
              <a:t> Чай пили из </a:t>
            </a:r>
            <a:r>
              <a:rPr lang="ru-RU" b="1" dirty="0" smtClean="0">
                <a:latin typeface="Times New Roman" panose="02020603050405020304" pitchFamily="18" charset="0"/>
                <a:cs typeface="Times New Roman" panose="02020603050405020304" pitchFamily="18" charset="0"/>
              </a:rPr>
              <a:t>самовара. </a:t>
            </a:r>
            <a:endParaRPr lang="ru-RU" dirty="0" smtClean="0">
              <a:latin typeface="Times New Roman" panose="02020603050405020304" pitchFamily="18" charset="0"/>
              <a:cs typeface="Times New Roman" panose="02020603050405020304" pitchFamily="18" charset="0"/>
            </a:endParaRPr>
          </a:p>
          <a:p>
            <a:pPr algn="just"/>
            <a:r>
              <a:rPr lang="ru-RU" b="1" dirty="0" smtClean="0">
                <a:latin typeface="Times New Roman" panose="02020603050405020304" pitchFamily="18" charset="0"/>
                <a:cs typeface="Times New Roman" panose="02020603050405020304" pitchFamily="18" charset="0"/>
              </a:rPr>
              <a:t> Мебели </a:t>
            </a:r>
            <a:r>
              <a:rPr lang="ru-RU" dirty="0" smtClean="0">
                <a:latin typeface="Times New Roman" panose="02020603050405020304" pitchFamily="18" charset="0"/>
                <a:cs typeface="Times New Roman" panose="02020603050405020304" pitchFamily="18" charset="0"/>
              </a:rPr>
              <a:t>в нашем понимании этого слова в  русской избе почти не было. </a:t>
            </a:r>
          </a:p>
          <a:p>
            <a:pPr algn="just"/>
            <a:r>
              <a:rPr lang="ru-RU" dirty="0" smtClean="0">
                <a:latin typeface="Times New Roman" panose="02020603050405020304" pitchFamily="18" charset="0"/>
                <a:cs typeface="Times New Roman" panose="02020603050405020304" pitchFamily="18" charset="0"/>
              </a:rPr>
              <a:t> Самое ценное в крестьянском доме – парадную утварь, праздничную одежду, приданое дочерям, деньги – хранили в </a:t>
            </a:r>
            <a:r>
              <a:rPr lang="ru-RU" b="1" dirty="0" smtClean="0">
                <a:latin typeface="Times New Roman" panose="02020603050405020304" pitchFamily="18" charset="0"/>
                <a:cs typeface="Times New Roman" panose="02020603050405020304" pitchFamily="18" charset="0"/>
              </a:rPr>
              <a:t>сундуках</a:t>
            </a:r>
            <a:r>
              <a:rPr lang="ru-RU" dirty="0" smtClean="0">
                <a:latin typeface="Times New Roman" panose="02020603050405020304" pitchFamily="18" charset="0"/>
                <a:cs typeface="Times New Roman" panose="02020603050405020304" pitchFamily="18" charset="0"/>
              </a:rPr>
              <a:t>.  Сундуки были всегда с замками. </a:t>
            </a:r>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350236" y="420689"/>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УТВАРЬ</a:t>
            </a:r>
            <a:endParaRPr lang="ru-RU" sz="5400" b="1" cap="none" spc="0" dirty="0">
              <a:ln w="12700" cmpd="sng">
                <a:solidFill>
                  <a:schemeClr val="accent2">
                    <a:lumMod val="50000"/>
                  </a:schemeClr>
                </a:solidFill>
                <a:prstDash val="solid"/>
              </a:ln>
              <a:solidFill>
                <a:srgbClr val="FFC000"/>
              </a:solidFill>
              <a:effectLst/>
            </a:endParaRPr>
          </a:p>
        </p:txBody>
      </p:sp>
      <p:pic>
        <p:nvPicPr>
          <p:cNvPr id="5" name="Рисунок 4" descr="C:\Users\Алена\Desktop\изба\фото\IMG_20180811_11104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5011" y="3288349"/>
            <a:ext cx="2325833" cy="3177543"/>
          </a:xfrm>
          <a:prstGeom prst="rect">
            <a:avLst/>
          </a:prstGeom>
          <a:noFill/>
          <a:ln>
            <a:noFill/>
          </a:ln>
        </p:spPr>
      </p:pic>
      <p:pic>
        <p:nvPicPr>
          <p:cNvPr id="6" name="Рисунок 5" descr="C:\Users\Алена\Desktop\изба\фото\IMG_20180811_111724.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9469" y="3288349"/>
            <a:ext cx="1696386" cy="3177543"/>
          </a:xfrm>
          <a:prstGeom prst="rect">
            <a:avLst/>
          </a:prstGeom>
          <a:noFill/>
          <a:ln>
            <a:noFill/>
          </a:ln>
        </p:spPr>
      </p:pic>
      <p:pic>
        <p:nvPicPr>
          <p:cNvPr id="7" name="Рисунок 6" descr="C:\Users\Алена\Desktop\изба\фото\IMG_20180811_112300.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33762" y="3288349"/>
            <a:ext cx="1827330" cy="3177543"/>
          </a:xfrm>
          <a:prstGeom prst="rect">
            <a:avLst/>
          </a:prstGeom>
          <a:noFill/>
          <a:ln>
            <a:noFill/>
          </a:ln>
        </p:spPr>
      </p:pic>
    </p:spTree>
    <p:extLst>
      <p:ext uri="{BB962C8B-B14F-4D97-AF65-F5344CB8AC3E}">
        <p14:creationId xmlns:p14="http://schemas.microsoft.com/office/powerpoint/2010/main" val="537412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Прямоугольник 3"/>
          <p:cNvSpPr/>
          <p:nvPr/>
        </p:nvSpPr>
        <p:spPr>
          <a:xfrm>
            <a:off x="1469875" y="1513091"/>
            <a:ext cx="10263500" cy="3831818"/>
          </a:xfrm>
          <a:prstGeom prst="rect">
            <a:avLst/>
          </a:prstGeom>
        </p:spPr>
        <p:txBody>
          <a:bodyPr wrap="square">
            <a:spAutoFit/>
          </a:bodyPr>
          <a:lstStyle/>
          <a:p>
            <a:pPr indent="450215" algn="just">
              <a:lnSpc>
                <a:spcPct val="150000"/>
              </a:lnSpc>
              <a:spcAft>
                <a:spcPts val="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a:t>
            </a:r>
            <a:r>
              <a:rPr lang="ru-RU" dirty="0">
                <a:latin typeface="Times New Roman" panose="02020603050405020304" pitchFamily="18" charset="0"/>
                <a:ea typeface="Calibri" panose="020F0502020204030204" pitchFamily="34" charset="0"/>
                <a:cs typeface="Times New Roman" panose="02020603050405020304" pitchFamily="18" charset="0"/>
              </a:rPr>
              <a:t>Мой дом моя крепость».  Дом – это и родина, семья, родня. В жизни человека дом имеет большое значение, потому что с ним связаны все основные семейные обряды: родины, свадьба, похороны. С дома начинается жизнь человека, он приобщается к дому, домом жизнь и заканчивается, когда он навсегда прощается с родным жилищем. В русской избе всегда чувствуется теплота рук, любовь человека к своему жилищу. Соблюдение обычаев, обрядов, примет при строительстве дома, во внутреннем убранстве дома –это внутренний мир человека, его мировоззрение на жизнь, которое передается нам из поколения в поколение.</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0"/>
              </a:spcAft>
              <a:tabLst>
                <a:tab pos="4279900" algn="l"/>
              </a:tabLst>
            </a:pPr>
            <a:r>
              <a:rPr lang="ru-RU" dirty="0">
                <a:latin typeface="Times New Roman" panose="02020603050405020304" pitchFamily="18" charset="0"/>
                <a:ea typeface="Calibri" panose="020F0502020204030204" pitchFamily="34" charset="0"/>
                <a:cs typeface="Times New Roman" panose="02020603050405020304" pitchFamily="18" charset="0"/>
              </a:rPr>
              <a:t> Мы стараемся сохранять и соблюдать обряды наших предков, которым насчитывается уже много веков, именно поэтому считается, что крестьянская изба является символом русской культуры.</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Прямоугольник 4"/>
          <p:cNvSpPr/>
          <p:nvPr/>
        </p:nvSpPr>
        <p:spPr>
          <a:xfrm>
            <a:off x="1350236" y="420689"/>
            <a:ext cx="10383139" cy="923330"/>
          </a:xfrm>
          <a:prstGeom prst="rect">
            <a:avLst/>
          </a:prstGeom>
          <a:noFill/>
        </p:spPr>
        <p:txBody>
          <a:bodyPr wrap="square" lIns="91440" tIns="45720" rIns="91440" bIns="45720">
            <a:spAutoFit/>
          </a:bodyPr>
          <a:lstStyle/>
          <a:p>
            <a:pPr algn="ctr"/>
            <a:r>
              <a:rPr lang="ru-RU" sz="5400" b="1" dirty="0" smtClean="0">
                <a:ln w="12700" cmpd="sng">
                  <a:solidFill>
                    <a:schemeClr val="accent2">
                      <a:lumMod val="50000"/>
                    </a:schemeClr>
                  </a:solidFill>
                  <a:prstDash val="solid"/>
                </a:ln>
                <a:solidFill>
                  <a:srgbClr val="FFC000"/>
                </a:solidFill>
              </a:rPr>
              <a:t>ЗАКЛЮЧЕНИЕ</a:t>
            </a:r>
            <a:endParaRPr lang="ru-RU" sz="5400" b="1" cap="none" spc="0" dirty="0">
              <a:ln w="12700" cmpd="sng">
                <a:solidFill>
                  <a:schemeClr val="accent2">
                    <a:lumMod val="50000"/>
                  </a:schemeClr>
                </a:solidFill>
                <a:prstDash val="solid"/>
              </a:ln>
              <a:solidFill>
                <a:srgbClr val="FFC000"/>
              </a:solidFill>
              <a:effectLst/>
            </a:endParaRPr>
          </a:p>
        </p:txBody>
      </p:sp>
    </p:spTree>
    <p:extLst>
      <p:ext uri="{BB962C8B-B14F-4D97-AF65-F5344CB8AC3E}">
        <p14:creationId xmlns:p14="http://schemas.microsoft.com/office/powerpoint/2010/main" val="4029851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443" y="-81481"/>
            <a:ext cx="12192000" cy="6858000"/>
          </a:xfrm>
          <a:prstGeom prst="rect">
            <a:avLst/>
          </a:prstGeom>
        </p:spPr>
      </p:pic>
      <p:sp>
        <p:nvSpPr>
          <p:cNvPr id="4" name="Прямоугольник 3"/>
          <p:cNvSpPr/>
          <p:nvPr/>
        </p:nvSpPr>
        <p:spPr>
          <a:xfrm>
            <a:off x="1392964" y="2292218"/>
            <a:ext cx="10374595" cy="923330"/>
          </a:xfrm>
          <a:prstGeom prst="rect">
            <a:avLst/>
          </a:prstGeom>
          <a:noFill/>
        </p:spPr>
        <p:txBody>
          <a:bodyPr wrap="square" lIns="91440" tIns="45720" rIns="91440" bIns="45720">
            <a:spAutoFit/>
          </a:bodyPr>
          <a:lstStyle/>
          <a:p>
            <a:pPr algn="ctr"/>
            <a:r>
              <a:rPr lang="ru-RU" sz="5400" b="1" dirty="0" smtClean="0">
                <a:ln w="12700" cmpd="sng">
                  <a:solidFill>
                    <a:schemeClr val="accent2">
                      <a:lumMod val="50000"/>
                    </a:schemeClr>
                  </a:solidFill>
                  <a:prstDash val="solid"/>
                </a:ln>
                <a:solidFill>
                  <a:srgbClr val="FFC000"/>
                </a:solidFill>
              </a:rPr>
              <a:t>СПАСИБО ЗА ВНИМАНИЕ</a:t>
            </a:r>
            <a:endParaRPr lang="ru-RU" sz="5400" b="1" cap="none" spc="0" dirty="0">
              <a:ln w="12700" cmpd="sng">
                <a:solidFill>
                  <a:schemeClr val="accent2">
                    <a:lumMod val="50000"/>
                  </a:schemeClr>
                </a:solidFill>
                <a:prstDash val="solid"/>
              </a:ln>
              <a:solidFill>
                <a:srgbClr val="FFC000"/>
              </a:solidFill>
              <a:effectLst/>
            </a:endParaRPr>
          </a:p>
        </p:txBody>
      </p:sp>
    </p:spTree>
    <p:extLst>
      <p:ext uri="{BB962C8B-B14F-4D97-AF65-F5344CB8AC3E}">
        <p14:creationId xmlns:p14="http://schemas.microsoft.com/office/powerpoint/2010/main" val="2841082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565967"/>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ЦЕЛЬ:</a:t>
            </a:r>
            <a:endParaRPr lang="ru-RU" sz="5400" b="1" cap="none" spc="0" dirty="0">
              <a:ln w="12700" cmpd="sng">
                <a:solidFill>
                  <a:schemeClr val="accent2">
                    <a:lumMod val="50000"/>
                  </a:schemeClr>
                </a:solidFill>
                <a:prstDash val="solid"/>
              </a:ln>
              <a:solidFill>
                <a:srgbClr val="FFC000"/>
              </a:solidFill>
              <a:effectLst/>
            </a:endParaRPr>
          </a:p>
        </p:txBody>
      </p:sp>
      <p:sp>
        <p:nvSpPr>
          <p:cNvPr id="6" name="Прямоугольник 5"/>
          <p:cNvSpPr/>
          <p:nvPr/>
        </p:nvSpPr>
        <p:spPr>
          <a:xfrm>
            <a:off x="1384417" y="1502116"/>
            <a:ext cx="10383139" cy="1200329"/>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Пробуждение интереса к изучению традиций русской культуры, ознакомление с устройством и бытом русской избы, традициями русского народа, расширить кругозор. Воспитание любви к прекрасному, творчеству. Развитие познавательных способностей творческого мышления. Освоение и овладение навыками поисковой и исследовательской деятельности.</a:t>
            </a:r>
          </a:p>
        </p:txBody>
      </p:sp>
      <p:sp>
        <p:nvSpPr>
          <p:cNvPr id="9" name="Прямоугольник 8"/>
          <p:cNvSpPr/>
          <p:nvPr/>
        </p:nvSpPr>
        <p:spPr>
          <a:xfrm>
            <a:off x="1307506" y="2632297"/>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ПРЕДПОЛАГАЕМЫЕ РЕЗУЛЬТАТЫ:</a:t>
            </a:r>
            <a:endParaRPr lang="ru-RU" sz="5400" b="1" cap="none" spc="0" dirty="0">
              <a:ln w="12700" cmpd="sng">
                <a:solidFill>
                  <a:schemeClr val="accent2">
                    <a:lumMod val="50000"/>
                  </a:schemeClr>
                </a:solidFill>
                <a:prstDash val="solid"/>
              </a:ln>
              <a:solidFill>
                <a:srgbClr val="FFC000"/>
              </a:solidFill>
              <a:effectLst/>
            </a:endParaRPr>
          </a:p>
        </p:txBody>
      </p:sp>
      <p:sp>
        <p:nvSpPr>
          <p:cNvPr id="10" name="Прямоугольник 9"/>
          <p:cNvSpPr/>
          <p:nvPr/>
        </p:nvSpPr>
        <p:spPr>
          <a:xfrm>
            <a:off x="1307506" y="3706945"/>
            <a:ext cx="10383139" cy="2031325"/>
          </a:xfrm>
          <a:prstGeom prst="rect">
            <a:avLst/>
          </a:prstGeom>
        </p:spPr>
        <p:txBody>
          <a:bodyPr wrap="square">
            <a:spAutoFit/>
          </a:bodyPr>
          <a:lstStyle/>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Сбор информации по истории русской избы.</a:t>
            </a:r>
          </a:p>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Изучение традиций русской культуры.</a:t>
            </a:r>
          </a:p>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Ознакомление с предметами русского народного быта.</a:t>
            </a:r>
          </a:p>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Ознакомление с особенностями обустройства русской избы.</a:t>
            </a:r>
          </a:p>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Создание презентации на тему «Мир русской избы».</a:t>
            </a:r>
          </a:p>
          <a:p>
            <a:pPr marL="285750" lvl="0" indent="-285750">
              <a:buFont typeface="Wingdings" panose="05000000000000000000" pitchFamily="2" charset="2"/>
              <a:buChar char="v"/>
            </a:pPr>
            <a:r>
              <a:rPr lang="ru-RU" b="1" dirty="0">
                <a:latin typeface="Times New Roman" panose="02020603050405020304" pitchFamily="18" charset="0"/>
                <a:cs typeface="Times New Roman" panose="02020603050405020304" pitchFamily="18" charset="0"/>
              </a:rPr>
              <a:t>Ознакомить одноклассников с особенностями русской избы.</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5807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TextBox 11"/>
          <p:cNvSpPr txBox="1"/>
          <p:nvPr/>
        </p:nvSpPr>
        <p:spPr>
          <a:xfrm>
            <a:off x="1419333" y="531304"/>
            <a:ext cx="8412480" cy="6555641"/>
          </a:xfrm>
          <a:prstGeom prst="rect">
            <a:avLst/>
          </a:prstGeom>
          <a:noFill/>
        </p:spPr>
        <p:txBody>
          <a:bodyPr wrap="square" numCol="1" rtlCol="0">
            <a:spAutoFit/>
          </a:bodyPr>
          <a:lstStyle/>
          <a:p>
            <a:r>
              <a:rPr lang="ru-RU" sz="1600" dirty="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Мой дом — моя крепость!</a:t>
            </a:r>
            <a:r>
              <a:rPr lang="ru-RU" sz="1600" dirty="0">
                <a:latin typeface="Times New Roman" panose="02020603050405020304" pitchFamily="18" charset="0"/>
                <a:cs typeface="Times New Roman" panose="02020603050405020304" pitchFamily="18" charset="0"/>
              </a:rPr>
              <a:t>» — сказал мудрец</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 был абсолютно прав</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Не важно избушка или дворец</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Кров дарит, теплом объяв,</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Под сенью тихой родной избы</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У милого очага</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Сил набирались наши деды,</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Когда шли в бой на врага!</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Великая, славная, матушка — Русь,</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Ты выжила в жёсткой борьбе,</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Я Родиной милой с детства горжусь</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 кланяюсь низко тебе!</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Изба — колыбель наших предков, отцов,</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Обитель добра и тепла,</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Без русской печи и её пирогов </a:t>
            </a:r>
            <a:r>
              <a:rPr lang="ru-RU" sz="1600" dirty="0" smtClean="0">
                <a:latin typeface="Times New Roman" panose="02020603050405020304" pitchFamily="18" charset="0"/>
                <a:cs typeface="Times New Roman" panose="02020603050405020304" pitchFamily="18" charset="0"/>
              </a:rPr>
              <a:t>представить</a:t>
            </a:r>
          </a:p>
          <a:p>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Россию нельзя!</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Всегда приютит, успокоит, поймёт</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Накормит, согреет теплом,</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 где бы мы ни были, стойко нас ждёт</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Отеческий преданный дом.</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Изба, ты проста, самобытна, щедра,</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Загадочна, словно цветок,</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И сердцу так люба твоя простота,</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Так дорог родной уголок!</a:t>
            </a:r>
          </a:p>
          <a:p>
            <a:endParaRPr lang="ru-RU" dirty="0" smtClean="0"/>
          </a:p>
          <a:p>
            <a:endParaRPr lang="ru-RU"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7062" y="1072787"/>
            <a:ext cx="6283234" cy="4712426"/>
          </a:xfrm>
          <a:prstGeom prst="rect">
            <a:avLst/>
          </a:prstGeom>
          <a:ln>
            <a:noFill/>
          </a:ln>
          <a:effectLst>
            <a:softEdge rad="112500"/>
          </a:effectLst>
        </p:spPr>
      </p:pic>
    </p:spTree>
    <p:extLst>
      <p:ext uri="{BB962C8B-B14F-4D97-AF65-F5344CB8AC3E}">
        <p14:creationId xmlns:p14="http://schemas.microsoft.com/office/powerpoint/2010/main" val="128385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92"/>
            <a:ext cx="12192000" cy="6858000"/>
          </a:xfrm>
          <a:prstGeom prst="rect">
            <a:avLst/>
          </a:prstGeom>
        </p:spPr>
      </p:pic>
      <p:sp>
        <p:nvSpPr>
          <p:cNvPr id="12" name="TextBox 11"/>
          <p:cNvSpPr txBox="1"/>
          <p:nvPr/>
        </p:nvSpPr>
        <p:spPr>
          <a:xfrm>
            <a:off x="1401510" y="598205"/>
            <a:ext cx="10357503" cy="1754326"/>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В толковом словаре Ожегова: </a:t>
            </a:r>
            <a:r>
              <a:rPr lang="ru-RU" b="1" dirty="0">
                <a:latin typeface="Times New Roman" panose="02020603050405020304" pitchFamily="18" charset="0"/>
                <a:cs typeface="Times New Roman" panose="02020603050405020304" pitchFamily="18" charset="0"/>
              </a:rPr>
              <a:t>символ - </a:t>
            </a:r>
            <a:r>
              <a:rPr lang="ru-RU" dirty="0">
                <a:latin typeface="Times New Roman" panose="02020603050405020304" pitchFamily="18" charset="0"/>
                <a:cs typeface="Times New Roman" panose="02020603050405020304" pitchFamily="18" charset="0"/>
              </a:rPr>
              <a:t>это, то что служит условным знаком какого-нибудь понятия, явления, идеи. Пример: </a:t>
            </a:r>
            <a:r>
              <a:rPr lang="ru-RU" u="sng" dirty="0">
                <a:latin typeface="Times New Roman" panose="02020603050405020304" pitchFamily="18" charset="0"/>
                <a:cs typeface="Times New Roman" panose="02020603050405020304" pitchFamily="18" charset="0"/>
                <a:hlinkClick r:id="rId3"/>
              </a:rPr>
              <a:t>Голубь</a:t>
            </a:r>
            <a:r>
              <a:rPr lang="ru-RU" dirty="0">
                <a:latin typeface="Times New Roman" panose="02020603050405020304" pitchFamily="18" charset="0"/>
                <a:cs typeface="Times New Roman" panose="02020603050405020304" pitchFamily="18" charset="0"/>
              </a:rPr>
              <a:t> - с. мира. </a:t>
            </a:r>
            <a:r>
              <a:rPr lang="ru-RU" u="sng" dirty="0">
                <a:latin typeface="Times New Roman" panose="02020603050405020304" pitchFamily="18" charset="0"/>
                <a:cs typeface="Times New Roman" panose="02020603050405020304" pitchFamily="18" charset="0"/>
                <a:hlinkClick r:id="rId4"/>
              </a:rPr>
              <a:t>Якорь</a:t>
            </a:r>
            <a:r>
              <a:rPr lang="ru-RU" dirty="0">
                <a:latin typeface="Times New Roman" panose="02020603050405020304" pitchFamily="18" charset="0"/>
                <a:cs typeface="Times New Roman" panose="02020603050405020304" pitchFamily="18" charset="0"/>
              </a:rPr>
              <a:t> - с. надежды. </a:t>
            </a:r>
            <a:r>
              <a:rPr lang="ru-RU" dirty="0" smtClean="0">
                <a:latin typeface="Times New Roman" panose="02020603050405020304" pitchFamily="18" charset="0"/>
                <a:cs typeface="Times New Roman" panose="02020603050405020304" pitchFamily="18" charset="0"/>
              </a:rPr>
              <a:t>Слово</a:t>
            </a:r>
            <a:r>
              <a:rPr lang="ru-RU" b="1" dirty="0" smtClean="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«изба»</a:t>
            </a:r>
            <a:r>
              <a:rPr lang="ru-RU" dirty="0">
                <a:latin typeface="Times New Roman" panose="02020603050405020304" pitchFamily="18" charset="0"/>
                <a:cs typeface="Times New Roman" panose="02020603050405020304" pitchFamily="18" charset="0"/>
              </a:rPr>
              <a:t> происходит от древнеславянского «</a:t>
            </a:r>
            <a:r>
              <a:rPr lang="ru-RU" dirty="0" err="1">
                <a:latin typeface="Times New Roman" panose="02020603050405020304" pitchFamily="18" charset="0"/>
                <a:cs typeface="Times New Roman" panose="02020603050405020304" pitchFamily="18" charset="0"/>
              </a:rPr>
              <a:t>истьба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Истьбою</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истопкою</a:t>
            </a:r>
            <a:r>
              <a:rPr lang="ru-RU" dirty="0">
                <a:latin typeface="Times New Roman" panose="02020603050405020304" pitchFamily="18" charset="0"/>
                <a:cs typeface="Times New Roman" panose="02020603050405020304" pitchFamily="18" charset="0"/>
              </a:rPr>
              <a:t>» назывался отапливаемый жилой сруб. </a:t>
            </a:r>
          </a:p>
          <a:p>
            <a:pPr algn="just"/>
            <a:r>
              <a:rPr lang="ru-RU" dirty="0" smtClean="0"/>
              <a:t> </a:t>
            </a:r>
          </a:p>
          <a:p>
            <a:endParaRPr lang="ru-RU" dirty="0" smtClean="0"/>
          </a:p>
          <a:p>
            <a:endParaRPr lang="ru-RU" dirty="0"/>
          </a:p>
        </p:txBody>
      </p:sp>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23331" y="1934743"/>
            <a:ext cx="4956930" cy="3597905"/>
          </a:xfrm>
          <a:prstGeom prst="rect">
            <a:avLst/>
          </a:prstGeom>
        </p:spPr>
      </p:pic>
      <p:sp>
        <p:nvSpPr>
          <p:cNvPr id="5" name="Прямоугольник 4"/>
          <p:cNvSpPr/>
          <p:nvPr/>
        </p:nvSpPr>
        <p:spPr>
          <a:xfrm>
            <a:off x="6671601" y="1943295"/>
            <a:ext cx="4996071" cy="3139321"/>
          </a:xfrm>
          <a:prstGeom prst="rect">
            <a:avLst/>
          </a:prstGeom>
        </p:spPr>
        <p:txBody>
          <a:bodyPr wrap="square">
            <a:spAutoFit/>
          </a:bodyPr>
          <a:lstStyle/>
          <a:p>
            <a:pPr algn="just"/>
            <a:r>
              <a:rPr lang="ru-RU" dirty="0" smtClean="0">
                <a:solidFill>
                  <a:srgbClr val="000000"/>
                </a:solidFill>
                <a:ea typeface="Calibri" panose="020F0502020204030204" pitchFamily="34" charset="0"/>
              </a:rPr>
              <a:t> </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Христианская </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вера стала хорошо знакома киевлянам еще при первых </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князьях</a:t>
            </a:r>
            <a:r>
              <a:rPr lang="ru-RU"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 том, как крестился князь Владимир и как он крестил свой народ, на Руси существовало много преданий. </a:t>
            </a:r>
            <a:r>
              <a:rPr lang="ru-RU"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Одно из них гласит, что </a:t>
            </a:r>
            <a:r>
              <a:rPr lang="ru-RU" dirty="0" smtClean="0">
                <a:solidFill>
                  <a:srgbClr val="000000"/>
                </a:solidFill>
                <a:latin typeface="Times New Roman" panose="02020603050405020304" pitchFamily="18" charset="0"/>
                <a:cs typeface="Times New Roman" panose="02020603050405020304" pitchFamily="18" charset="0"/>
              </a:rPr>
              <a:t>к</a:t>
            </a:r>
            <a:r>
              <a:rPr lang="ru-RU" dirty="0" smtClean="0">
                <a:latin typeface="Times New Roman" panose="02020603050405020304" pitchFamily="18" charset="0"/>
                <a:cs typeface="Times New Roman" panose="02020603050405020304" pitchFamily="18" charset="0"/>
              </a:rPr>
              <a:t>нязь </a:t>
            </a:r>
            <a:r>
              <a:rPr lang="ru-RU" dirty="0">
                <a:latin typeface="Times New Roman" panose="02020603050405020304" pitchFamily="18" charset="0"/>
                <a:cs typeface="Times New Roman" panose="02020603050405020304" pitchFamily="18" charset="0"/>
              </a:rPr>
              <a:t>Владимир согласился послать свои войска в помощь Византии и принять крещение в обмен на согласие Василия II выдать за него замуж свою сестру Анну. </a:t>
            </a:r>
            <a:r>
              <a:rPr lang="ru-RU" dirty="0" smtClean="0">
                <a:latin typeface="Times New Roman" panose="02020603050405020304" pitchFamily="18" charset="0"/>
                <a:cs typeface="Times New Roman" panose="02020603050405020304" pitchFamily="18" charset="0"/>
              </a:rPr>
              <a:t>Смена </a:t>
            </a:r>
            <a:r>
              <a:rPr lang="ru-RU" dirty="0">
                <a:latin typeface="Times New Roman" panose="02020603050405020304" pitchFamily="18" charset="0"/>
                <a:cs typeface="Times New Roman" panose="02020603050405020304" pitchFamily="18" charset="0"/>
              </a:rPr>
              <a:t>религиозных культов сопровождалась уничтожением изображений некогда почитаемых богов</a:t>
            </a:r>
          </a:p>
        </p:txBody>
      </p:sp>
    </p:spTree>
    <p:extLst>
      <p:ext uri="{BB962C8B-B14F-4D97-AF65-F5344CB8AC3E}">
        <p14:creationId xmlns:p14="http://schemas.microsoft.com/office/powerpoint/2010/main" val="2361601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92"/>
            <a:ext cx="12192000" cy="6858000"/>
          </a:xfrm>
          <a:prstGeom prst="rect">
            <a:avLst/>
          </a:prstGeom>
        </p:spPr>
      </p:pic>
      <p:sp>
        <p:nvSpPr>
          <p:cNvPr id="5" name="Прямоугольник 4"/>
          <p:cNvSpPr/>
          <p:nvPr/>
        </p:nvSpPr>
        <p:spPr>
          <a:xfrm>
            <a:off x="7356747" y="726393"/>
            <a:ext cx="3272551" cy="2031325"/>
          </a:xfrm>
          <a:prstGeom prst="rect">
            <a:avLst/>
          </a:prstGeom>
        </p:spPr>
        <p:txBody>
          <a:bodyPr wrap="square">
            <a:spAutoFit/>
          </a:bodyPr>
          <a:lstStyle/>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Что ж, садитесь поудобнее.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Слава нашей стороне,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Слава русской старине!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И про эту старину,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Я рассказ свой поведу.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Чтобы знать мы все могли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О делах родной земли!</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p:nvPr/>
        </p:nvPicPr>
        <p:blipFill>
          <a:blip r:embed="rId3">
            <a:extLst>
              <a:ext uri="{28A0092B-C50C-407E-A947-70E740481C1C}">
                <a14:useLocalDpi xmlns:a14="http://schemas.microsoft.com/office/drawing/2010/main" val="0"/>
              </a:ext>
            </a:extLst>
          </a:blip>
          <a:stretch>
            <a:fillRect/>
          </a:stretch>
        </p:blipFill>
        <p:spPr>
          <a:xfrm>
            <a:off x="1832076" y="726393"/>
            <a:ext cx="4739640" cy="3666490"/>
          </a:xfrm>
          <a:prstGeom prst="rect">
            <a:avLst/>
          </a:prstGeom>
          <a:ln>
            <a:noFill/>
          </a:ln>
          <a:effectLst>
            <a:softEdge rad="112500"/>
          </a:effectLst>
        </p:spPr>
      </p:pic>
      <p:sp>
        <p:nvSpPr>
          <p:cNvPr id="7" name="Прямоугольник 6"/>
          <p:cNvSpPr/>
          <p:nvPr/>
        </p:nvSpPr>
        <p:spPr>
          <a:xfrm>
            <a:off x="1410056" y="4392883"/>
            <a:ext cx="5290945" cy="2031325"/>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Нет дома уютнее, чем наша русская изба. Срублена она из сосновых бревен, воздух в ней всегда пахнет смолой.</a:t>
            </a:r>
            <a:r>
              <a:rPr lang="ru-RU" dirty="0"/>
              <a:t> </a:t>
            </a:r>
            <a:r>
              <a:rPr lang="ru-RU" dirty="0" smtClean="0">
                <a:latin typeface="Times New Roman" panose="02020603050405020304" pitchFamily="18" charset="0"/>
                <a:cs typeface="Times New Roman" panose="02020603050405020304" pitchFamily="18" charset="0"/>
              </a:rPr>
              <a:t>Старались </a:t>
            </a:r>
            <a:r>
              <a:rPr lang="ru-RU" dirty="0">
                <a:latin typeface="Times New Roman" panose="02020603050405020304" pitchFamily="18" charset="0"/>
                <a:cs typeface="Times New Roman" panose="02020603050405020304" pitchFamily="18" charset="0"/>
              </a:rPr>
              <a:t>не строить дома на болотах или рядом с ними, эти места считались «зяблыми», и урожай на них часто страдал от заморозков. А вот речка или озеро рядом с домом – это всегда хорошо. </a:t>
            </a:r>
          </a:p>
          <a:p>
            <a:endParaRPr lang="ru-RU" dirty="0"/>
          </a:p>
        </p:txBody>
      </p:sp>
      <p:pic>
        <p:nvPicPr>
          <p:cNvPr id="8" name="Рисунок 7"/>
          <p:cNvPicPr/>
          <p:nvPr/>
        </p:nvPicPr>
        <p:blipFill>
          <a:blip r:embed="rId4">
            <a:extLst>
              <a:ext uri="{28A0092B-C50C-407E-A947-70E740481C1C}">
                <a14:useLocalDpi xmlns:a14="http://schemas.microsoft.com/office/drawing/2010/main" val="0"/>
              </a:ext>
            </a:extLst>
          </a:blip>
          <a:stretch>
            <a:fillRect/>
          </a:stretch>
        </p:blipFill>
        <p:spPr>
          <a:xfrm>
            <a:off x="6701001" y="2757718"/>
            <a:ext cx="5032375" cy="3629025"/>
          </a:xfrm>
          <a:prstGeom prst="rect">
            <a:avLst/>
          </a:prstGeom>
          <a:ln>
            <a:noFill/>
          </a:ln>
          <a:effectLst>
            <a:softEdge rad="112500"/>
          </a:effectLst>
        </p:spPr>
      </p:pic>
    </p:spTree>
    <p:extLst>
      <p:ext uri="{BB962C8B-B14F-4D97-AF65-F5344CB8AC3E}">
        <p14:creationId xmlns:p14="http://schemas.microsoft.com/office/powerpoint/2010/main" val="944093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565967"/>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ПЕЧНОЙ УГОЛ</a:t>
            </a:r>
            <a:endParaRPr lang="ru-RU" sz="5400" b="1" cap="none" spc="0" dirty="0">
              <a:ln w="12700" cmpd="sng">
                <a:solidFill>
                  <a:schemeClr val="accent2">
                    <a:lumMod val="50000"/>
                  </a:schemeClr>
                </a:solidFill>
                <a:prstDash val="solid"/>
              </a:ln>
              <a:solidFill>
                <a:srgbClr val="FFC000"/>
              </a:solidFill>
              <a:effectLst/>
            </a:endParaRPr>
          </a:p>
        </p:txBody>
      </p:sp>
      <p:sp>
        <p:nvSpPr>
          <p:cNvPr id="4" name="Прямоугольник 3"/>
          <p:cNvSpPr/>
          <p:nvPr/>
        </p:nvSpPr>
        <p:spPr>
          <a:xfrm>
            <a:off x="1384418" y="1324484"/>
            <a:ext cx="10383139" cy="1754326"/>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Печка в доме – мать родная.</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Без неё – хоть помирай,    </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 Примерно четвертую, а иногда и третью часть избы занимала русская печь. О ней говорили: </a:t>
            </a:r>
            <a:r>
              <a:rPr lang="ru-RU" b="1" dirty="0" smtClean="0">
                <a:latin typeface="Times New Roman" panose="02020603050405020304" pitchFamily="18" charset="0"/>
                <a:cs typeface="Times New Roman" panose="02020603050405020304" pitchFamily="18" charset="0"/>
              </a:rPr>
              <a:t>«Печь – всему голова».</a:t>
            </a:r>
            <a:r>
              <a:rPr lang="ru-RU" dirty="0" smtClean="0">
                <a:latin typeface="Times New Roman" panose="02020603050405020304" pitchFamily="18" charset="0"/>
                <a:cs typeface="Times New Roman" panose="02020603050405020304" pitchFamily="18" charset="0"/>
              </a:rPr>
              <a:t> Голова – значит, самая главная. Она была символом домашнего очага. Печной </a:t>
            </a:r>
            <a:r>
              <a:rPr lang="ru-RU" dirty="0">
                <a:latin typeface="Times New Roman" panose="02020603050405020304" pitchFamily="18" charset="0"/>
                <a:cs typeface="Times New Roman" panose="02020603050405020304" pitchFamily="18" charset="0"/>
              </a:rPr>
              <a:t>угол, </a:t>
            </a:r>
            <a:r>
              <a:rPr lang="ru-RU" dirty="0" smtClean="0">
                <a:latin typeface="Times New Roman" panose="02020603050405020304" pitchFamily="18" charset="0"/>
                <a:cs typeface="Times New Roman" panose="02020603050405020304" pitchFamily="18" charset="0"/>
              </a:rPr>
              <a:t>считался </a:t>
            </a:r>
            <a:r>
              <a:rPr lang="ru-RU" dirty="0">
                <a:latin typeface="Times New Roman" panose="02020603050405020304" pitchFamily="18" charset="0"/>
                <a:cs typeface="Times New Roman" panose="02020603050405020304" pitchFamily="18" charset="0"/>
              </a:rPr>
              <a:t>грязным местом и отделялся от остального пространства избы </a:t>
            </a:r>
            <a:r>
              <a:rPr lang="ru-RU" dirty="0" smtClean="0">
                <a:latin typeface="Times New Roman" panose="02020603050405020304" pitchFamily="18" charset="0"/>
                <a:cs typeface="Times New Roman" panose="02020603050405020304" pitchFamily="18" charset="0"/>
              </a:rPr>
              <a:t>занавесом.</a:t>
            </a:r>
          </a:p>
          <a:p>
            <a:pPr algn="just"/>
            <a:r>
              <a:rPr lang="ru-RU" dirty="0" smtClean="0"/>
              <a:t>  </a:t>
            </a:r>
            <a:endParaRPr lang="ru-RU" dirty="0"/>
          </a:p>
        </p:txBody>
      </p:sp>
      <p:pic>
        <p:nvPicPr>
          <p:cNvPr id="5" name="Рисунок 4" descr="C:\Users\Алена\Desktop\изба\фото\IMG_20180811_11223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2926430"/>
            <a:ext cx="2392821" cy="3541375"/>
          </a:xfrm>
          <a:prstGeom prst="rect">
            <a:avLst/>
          </a:prstGeom>
          <a:ln>
            <a:noFill/>
          </a:ln>
          <a:effectLst>
            <a:softEdge rad="112500"/>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6738" y="2926430"/>
            <a:ext cx="5853513" cy="3541375"/>
          </a:xfrm>
          <a:prstGeom prst="rect">
            <a:avLst/>
          </a:prstGeom>
          <a:ln>
            <a:noFill/>
          </a:ln>
          <a:effectLst>
            <a:softEdge rad="112500"/>
          </a:effectLst>
        </p:spPr>
      </p:pic>
    </p:spTree>
    <p:extLst>
      <p:ext uri="{BB962C8B-B14F-4D97-AF65-F5344CB8AC3E}">
        <p14:creationId xmlns:p14="http://schemas.microsoft.com/office/powerpoint/2010/main" val="3594823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46"/>
            <a:ext cx="12192000" cy="6858000"/>
          </a:xfrm>
          <a:prstGeom prst="rect">
            <a:avLst/>
          </a:prstGeom>
        </p:spPr>
      </p:pic>
      <p:sp>
        <p:nvSpPr>
          <p:cNvPr id="3" name="Прямоугольник 2"/>
          <p:cNvSpPr/>
          <p:nvPr/>
        </p:nvSpPr>
        <p:spPr>
          <a:xfrm>
            <a:off x="6802454" y="1202669"/>
            <a:ext cx="3734512" cy="2862322"/>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Чугунки и плошки, утюги и ложки</a:t>
            </a:r>
            <a:r>
              <a:rPr lang="ru-RU" dirty="0" smtClean="0">
                <a:latin typeface="Times New Roman" panose="02020603050405020304" pitchFamily="18" charset="0"/>
                <a:cs typeface="Times New Roman" panose="02020603050405020304" pitchFamily="18" charset="0"/>
              </a:rPr>
              <a:t>.</a:t>
            </a:r>
          </a:p>
          <a:p>
            <a:r>
              <a:rPr lang="ru-RU" dirty="0" smtClean="0">
                <a:latin typeface="Times New Roman" panose="02020603050405020304" pitchFamily="18" charset="0"/>
                <a:cs typeface="Times New Roman" panose="02020603050405020304" pitchFamily="18" charset="0"/>
              </a:rPr>
              <a:t>Все </a:t>
            </a:r>
            <a:r>
              <a:rPr lang="ru-RU" dirty="0">
                <a:latin typeface="Times New Roman" panose="02020603050405020304" pitchFamily="18" charset="0"/>
                <a:cs typeface="Times New Roman" panose="02020603050405020304" pitchFamily="18" charset="0"/>
              </a:rPr>
              <a:t>нашли себе местечко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«бабьем куте», возле печки.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Бабий </a:t>
            </a:r>
            <a:r>
              <a:rPr lang="ru-RU" dirty="0">
                <a:latin typeface="Times New Roman" panose="02020603050405020304" pitchFamily="18" charset="0"/>
                <a:cs typeface="Times New Roman" panose="02020603050405020304" pitchFamily="18" charset="0"/>
              </a:rPr>
              <a:t>кут – у печки место,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Где </a:t>
            </a:r>
            <a:r>
              <a:rPr lang="ru-RU" dirty="0">
                <a:latin typeface="Times New Roman" panose="02020603050405020304" pitchFamily="18" charset="0"/>
                <a:cs typeface="Times New Roman" panose="02020603050405020304" pitchFamily="18" charset="0"/>
              </a:rPr>
              <a:t>хозяйка ставит тесто.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строгом все у ней порядке –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Миски</a:t>
            </a:r>
            <a:r>
              <a:rPr lang="ru-RU" dirty="0">
                <a:latin typeface="Times New Roman" panose="02020603050405020304" pitchFamily="18" charset="0"/>
                <a:cs typeface="Times New Roman" panose="02020603050405020304" pitchFamily="18" charset="0"/>
              </a:rPr>
              <a:t>, чугунки и кадки.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Там </a:t>
            </a:r>
            <a:r>
              <a:rPr lang="ru-RU" dirty="0">
                <a:latin typeface="Times New Roman" panose="02020603050405020304" pitchFamily="18" charset="0"/>
                <a:cs typeface="Times New Roman" panose="02020603050405020304" pitchFamily="18" charset="0"/>
              </a:rPr>
              <a:t>она почти царица,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На </a:t>
            </a:r>
            <a:r>
              <a:rPr lang="ru-RU" dirty="0">
                <a:latin typeface="Times New Roman" panose="02020603050405020304" pitchFamily="18" charset="0"/>
                <a:cs typeface="Times New Roman" panose="02020603050405020304" pitchFamily="18" charset="0"/>
              </a:rPr>
              <a:t>все руки мастерица. </a:t>
            </a:r>
            <a:endParaRPr lang="ru-RU" dirty="0" smtClean="0">
              <a:latin typeface="Times New Roman" panose="02020603050405020304" pitchFamily="18" charset="0"/>
              <a:cs typeface="Times New Roman" panose="02020603050405020304" pitchFamily="18" charset="0"/>
            </a:endParaRPr>
          </a:p>
          <a:p>
            <a:r>
              <a:rPr lang="ru-RU" b="1" dirty="0" smtClean="0"/>
              <a:t> </a:t>
            </a:r>
            <a:endParaRPr lang="ru-RU" dirty="0"/>
          </a:p>
        </p:txBody>
      </p:sp>
      <p:sp>
        <p:nvSpPr>
          <p:cNvPr id="4" name="Прямоугольник 3"/>
          <p:cNvSpPr/>
          <p:nvPr/>
        </p:nvSpPr>
        <p:spPr>
          <a:xfrm>
            <a:off x="1384418" y="348652"/>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ЖЕНСКИЙ УГОЛ (СЕРЕДА)</a:t>
            </a:r>
            <a:endParaRPr lang="ru-RU" sz="5400" b="1" cap="none" spc="0" dirty="0">
              <a:ln w="12700" cmpd="sng">
                <a:solidFill>
                  <a:schemeClr val="accent2">
                    <a:lumMod val="50000"/>
                  </a:schemeClr>
                </a:solidFill>
                <a:prstDash val="solid"/>
              </a:ln>
              <a:solidFill>
                <a:srgbClr val="FFC000"/>
              </a:solidFill>
              <a:effectLst/>
            </a:endParaRPr>
          </a:p>
        </p:txBody>
      </p:sp>
      <p:sp>
        <p:nvSpPr>
          <p:cNvPr id="5" name="Прямоугольник 4"/>
          <p:cNvSpPr/>
          <p:nvPr/>
        </p:nvSpPr>
        <p:spPr>
          <a:xfrm>
            <a:off x="1535393" y="4178647"/>
            <a:ext cx="8215357" cy="1477328"/>
          </a:xfrm>
          <a:prstGeom prst="rect">
            <a:avLst/>
          </a:prstGeom>
        </p:spPr>
        <p:txBody>
          <a:bodyPr wrap="square">
            <a:spAutoFit/>
          </a:bodyPr>
          <a:lstStyle/>
          <a:p>
            <a:pPr algn="just"/>
            <a:r>
              <a:rPr lang="ru-RU" b="1" dirty="0" smtClean="0"/>
              <a:t> </a:t>
            </a:r>
            <a:r>
              <a:rPr lang="ru-RU" b="1" dirty="0" smtClean="0">
                <a:latin typeface="Times New Roman" panose="02020603050405020304" pitchFamily="18" charset="0"/>
                <a:cs typeface="Times New Roman" panose="02020603050405020304" pitchFamily="18" charset="0"/>
              </a:rPr>
              <a:t>Один </a:t>
            </a:r>
            <a:r>
              <a:rPr lang="ru-RU" b="1" dirty="0">
                <a:latin typeface="Times New Roman" panose="02020603050405020304" pitchFamily="18" charset="0"/>
                <a:cs typeface="Times New Roman" panose="02020603050405020304" pitchFamily="18" charset="0"/>
              </a:rPr>
              <a:t>из углов женской половины дома – это  бабий кут. </a:t>
            </a:r>
            <a:r>
              <a:rPr lang="ru-RU" dirty="0">
                <a:latin typeface="Times New Roman" panose="02020603050405020304" pitchFamily="18" charset="0"/>
                <a:cs typeface="Times New Roman" panose="02020603050405020304" pitchFamily="18" charset="0"/>
              </a:rPr>
              <a:t>Женский угол находился справа от </a:t>
            </a:r>
            <a:r>
              <a:rPr lang="ru-RU" dirty="0" smtClean="0">
                <a:latin typeface="Times New Roman" panose="02020603050405020304" pitchFamily="18" charset="0"/>
                <a:cs typeface="Times New Roman" panose="02020603050405020304" pitchFamily="18" charset="0"/>
              </a:rPr>
              <a:t>входа, от </a:t>
            </a:r>
            <a:r>
              <a:rPr lang="ru-RU" dirty="0">
                <a:latin typeface="Times New Roman" panose="02020603050405020304" pitchFamily="18" charset="0"/>
                <a:cs typeface="Times New Roman" panose="02020603050405020304" pitchFamily="18" charset="0"/>
              </a:rPr>
              <a:t>устья печи (выходное отверстие печи) до передней стены дома. Здесь готовили пищу, пироги, хранилась утварь, жернова. «Долгая лавка», которая шла по женской половине избы вдоль боковой стены дома, тоже была женской. Здесь женщины пряли, ткали, шили, </a:t>
            </a:r>
            <a:r>
              <a:rPr lang="ru-RU" dirty="0" smtClean="0">
                <a:latin typeface="Times New Roman" panose="02020603050405020304" pitchFamily="18" charset="0"/>
                <a:cs typeface="Times New Roman" panose="02020603050405020304" pitchFamily="18" charset="0"/>
              </a:rPr>
              <a:t>вышивали. </a:t>
            </a:r>
            <a:endParaRPr lang="ru-RU" dirty="0">
              <a:latin typeface="Times New Roman" panose="02020603050405020304" pitchFamily="18" charset="0"/>
              <a:cs typeface="Times New Roman" panose="02020603050405020304" pitchFamily="18" charset="0"/>
            </a:endParaRPr>
          </a:p>
        </p:txBody>
      </p:sp>
      <p:pic>
        <p:nvPicPr>
          <p:cNvPr id="6" name="Рисунок 5" descr="C:\Users\Алена\Desktop\изба\фото\IMG_20180811_11150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45361" y="3514388"/>
            <a:ext cx="1597660" cy="2809240"/>
          </a:xfrm>
          <a:prstGeom prst="rect">
            <a:avLst/>
          </a:prstGeom>
          <a:ln>
            <a:noFill/>
          </a:ln>
          <a:effectLst>
            <a:softEdge rad="112500"/>
          </a:effectLst>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19397" y="1084149"/>
            <a:ext cx="4748078" cy="3168676"/>
          </a:xfrm>
          <a:prstGeom prst="rect">
            <a:avLst/>
          </a:prstGeom>
          <a:ln>
            <a:noFill/>
          </a:ln>
          <a:effectLst>
            <a:softEdge rad="112500"/>
          </a:effectLst>
        </p:spPr>
      </p:pic>
    </p:spTree>
    <p:extLst>
      <p:ext uri="{BB962C8B-B14F-4D97-AF65-F5344CB8AC3E}">
        <p14:creationId xmlns:p14="http://schemas.microsoft.com/office/powerpoint/2010/main" val="343095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384418" y="565967"/>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МУЖСКОЙ УГОЛ</a:t>
            </a:r>
            <a:endParaRPr lang="ru-RU" sz="5400" b="1" cap="none" spc="0" dirty="0">
              <a:ln w="12700" cmpd="sng">
                <a:solidFill>
                  <a:schemeClr val="accent2">
                    <a:lumMod val="50000"/>
                  </a:schemeClr>
                </a:solidFill>
                <a:prstDash val="solid"/>
              </a:ln>
              <a:solidFill>
                <a:srgbClr val="FFC000"/>
              </a:solidFill>
              <a:effectLst/>
            </a:endParaRPr>
          </a:p>
        </p:txBody>
      </p:sp>
      <p:sp>
        <p:nvSpPr>
          <p:cNvPr id="4" name="Прямоугольник 3"/>
          <p:cNvSpPr/>
          <p:nvPr/>
        </p:nvSpPr>
        <p:spPr>
          <a:xfrm>
            <a:off x="1384418" y="4576903"/>
            <a:ext cx="10383139" cy="2031325"/>
          </a:xfrm>
          <a:prstGeom prst="rect">
            <a:avLst/>
          </a:prstGeom>
        </p:spPr>
        <p:txBody>
          <a:bodyPr wrap="square">
            <a:spAutoFit/>
          </a:bodyPr>
          <a:lstStyle/>
          <a:p>
            <a:pPr algn="just"/>
            <a:r>
              <a:rPr lang="ru-RU" dirty="0" smtClean="0"/>
              <a:t> </a:t>
            </a:r>
            <a:r>
              <a:rPr lang="ru-RU" dirty="0" smtClean="0">
                <a:latin typeface="Times New Roman" panose="02020603050405020304" pitchFamily="18" charset="0"/>
                <a:cs typeface="Times New Roman" panose="02020603050405020304" pitchFamily="18" charset="0"/>
              </a:rPr>
              <a:t>Он находился у очага. Здесь обязательно стояла широкая лавка, которую с обеих сторон ограждали деревянными досками. Под скамьёй мужчины хранили свои инструменты, предназначенные для ремонта и других мужских работ. В этом углу мужчины ремонтировали обувь и утварь, а также плели корзины и другие изделия из лозы. </a:t>
            </a:r>
          </a:p>
          <a:p>
            <a:pPr algn="just"/>
            <a:r>
              <a:rPr lang="ru-RU" dirty="0" smtClean="0">
                <a:latin typeface="Times New Roman" panose="02020603050405020304" pitchFamily="18" charset="0"/>
                <a:cs typeface="Times New Roman" panose="02020603050405020304" pitchFamily="18" charset="0"/>
              </a:rPr>
              <a:t> На скамью в мужском углу присаживались все гости, пришедшие к владельцам дома на короткое время. Именно здесь мужчина спал и отдыхал. </a:t>
            </a:r>
          </a:p>
          <a:p>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956" y="1264777"/>
            <a:ext cx="5089031" cy="3394683"/>
          </a:xfrm>
          <a:prstGeom prst="rect">
            <a:avLst/>
          </a:prstGeom>
          <a:ln>
            <a:noFill/>
          </a:ln>
          <a:effectLst>
            <a:softEdge rad="112500"/>
          </a:effectLst>
        </p:spPr>
      </p:pic>
      <p:pic>
        <p:nvPicPr>
          <p:cNvPr id="6" name="Рисунок 5" descr="C:\Users\Алена\Desktop\изба\фото\IMG_20180811_112607.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7911" y="1264777"/>
            <a:ext cx="1976186" cy="3349819"/>
          </a:xfrm>
          <a:prstGeom prst="rect">
            <a:avLst/>
          </a:prstGeom>
          <a:ln>
            <a:noFill/>
          </a:ln>
          <a:effectLst>
            <a:softEdge rad="112500"/>
          </a:effectLst>
        </p:spPr>
      </p:pic>
      <p:pic>
        <p:nvPicPr>
          <p:cNvPr id="7" name="Рисунок 6" descr="C:\Users\Алена\Desktop\изба\фото\IMG_20180811_11215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97353" y="1264777"/>
            <a:ext cx="1902324" cy="3274912"/>
          </a:xfrm>
          <a:prstGeom prst="rect">
            <a:avLst/>
          </a:prstGeom>
          <a:ln>
            <a:noFill/>
          </a:ln>
          <a:effectLst>
            <a:softEdge rad="112500"/>
          </a:effectLst>
        </p:spPr>
      </p:pic>
    </p:spTree>
    <p:extLst>
      <p:ext uri="{BB962C8B-B14F-4D97-AF65-F5344CB8AC3E}">
        <p14:creationId xmlns:p14="http://schemas.microsoft.com/office/powerpoint/2010/main" val="2236119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92"/>
            <a:ext cx="12192000" cy="6858000"/>
          </a:xfrm>
          <a:prstGeom prst="rect">
            <a:avLst/>
          </a:prstGeom>
        </p:spPr>
      </p:pic>
      <p:sp>
        <p:nvSpPr>
          <p:cNvPr id="3" name="Прямоугольник 2"/>
          <p:cNvSpPr/>
          <p:nvPr/>
        </p:nvSpPr>
        <p:spPr>
          <a:xfrm>
            <a:off x="1384418" y="418659"/>
            <a:ext cx="10383139" cy="923330"/>
          </a:xfrm>
          <a:prstGeom prst="rect">
            <a:avLst/>
          </a:prstGeom>
          <a:noFill/>
        </p:spPr>
        <p:txBody>
          <a:bodyPr wrap="square" lIns="91440" tIns="45720" rIns="91440" bIns="45720">
            <a:spAutoFit/>
          </a:bodyPr>
          <a:lstStyle/>
          <a:p>
            <a:pPr algn="ctr"/>
            <a:r>
              <a:rPr lang="ru-RU" sz="5400" b="1" cap="none" spc="0" dirty="0" smtClean="0">
                <a:ln w="12700" cmpd="sng">
                  <a:solidFill>
                    <a:schemeClr val="accent2">
                      <a:lumMod val="50000"/>
                    </a:schemeClr>
                  </a:solidFill>
                  <a:prstDash val="solid"/>
                </a:ln>
                <a:solidFill>
                  <a:srgbClr val="FFC000"/>
                </a:solidFill>
                <a:effectLst/>
              </a:rPr>
              <a:t>КРАСНЫЙ УГОЛ</a:t>
            </a:r>
            <a:endParaRPr lang="ru-RU" sz="5400" b="1" cap="none" spc="0" dirty="0">
              <a:ln w="12700" cmpd="sng">
                <a:solidFill>
                  <a:schemeClr val="accent2">
                    <a:lumMod val="50000"/>
                  </a:schemeClr>
                </a:solidFill>
                <a:prstDash val="solid"/>
              </a:ln>
              <a:solidFill>
                <a:srgbClr val="FFC000"/>
              </a:solidFill>
              <a:effectLst/>
            </a:endParaRPr>
          </a:p>
        </p:txBody>
      </p:sp>
      <p:sp>
        <p:nvSpPr>
          <p:cNvPr id="4" name="Прямоугольник 3"/>
          <p:cNvSpPr/>
          <p:nvPr/>
        </p:nvSpPr>
        <p:spPr>
          <a:xfrm>
            <a:off x="1384418" y="1090350"/>
            <a:ext cx="10314775" cy="923330"/>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Красный угол в избе между окон,</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Здесь иконка и рядом свеча.</a:t>
            </a:r>
            <a:r>
              <a:rPr lang="ru-RU" b="1" dirty="0" smtClean="0">
                <a:latin typeface="Times New Roman" panose="02020603050405020304" pitchFamily="18" charset="0"/>
                <a:cs typeface="Times New Roman" panose="02020603050405020304" pitchFamily="18" charset="0"/>
              </a:rPr>
              <a:t> </a:t>
            </a:r>
          </a:p>
          <a:p>
            <a:pPr algn="just"/>
            <a:r>
              <a:rPr lang="ru-RU" b="1" dirty="0" smtClean="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p:txBody>
      </p:sp>
      <p:pic>
        <p:nvPicPr>
          <p:cNvPr id="5" name="Рисунок 4"/>
          <p:cNvPicPr/>
          <p:nvPr/>
        </p:nvPicPr>
        <p:blipFill>
          <a:blip r:embed="rId3">
            <a:extLst>
              <a:ext uri="{28A0092B-C50C-407E-A947-70E740481C1C}">
                <a14:useLocalDpi xmlns:a14="http://schemas.microsoft.com/office/drawing/2010/main" val="0"/>
              </a:ext>
            </a:extLst>
          </a:blip>
          <a:stretch>
            <a:fillRect/>
          </a:stretch>
        </p:blipFill>
        <p:spPr>
          <a:xfrm>
            <a:off x="1512606" y="2076628"/>
            <a:ext cx="4691641" cy="3358497"/>
          </a:xfrm>
          <a:prstGeom prst="rect">
            <a:avLst/>
          </a:prstGeom>
          <a:ln>
            <a:noFill/>
          </a:ln>
          <a:effectLst>
            <a:softEdge rad="112500"/>
          </a:effectLst>
        </p:spPr>
      </p:pic>
      <p:sp>
        <p:nvSpPr>
          <p:cNvPr id="6" name="Прямоугольник 5"/>
          <p:cNvSpPr/>
          <p:nvPr/>
        </p:nvSpPr>
        <p:spPr>
          <a:xfrm>
            <a:off x="6204247" y="1760648"/>
            <a:ext cx="5375304" cy="4247317"/>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Красный угол – центральное главное место в избе</a:t>
            </a:r>
            <a:r>
              <a:rPr lang="ru-RU" dirty="0">
                <a:latin typeface="Times New Roman" panose="02020603050405020304" pitchFamily="18" charset="0"/>
                <a:cs typeface="Times New Roman" panose="02020603050405020304" pitchFamily="18" charset="0"/>
              </a:rPr>
              <a:t>, в русском доме. Его еще называют «святой», «божий», «передний», «старший», «большой</a:t>
            </a:r>
            <a:r>
              <a:rPr lang="ru-RU" dirty="0" smtClean="0">
                <a:latin typeface="Times New Roman" panose="02020603050405020304" pitchFamily="18" charset="0"/>
                <a:cs typeface="Times New Roman" panose="02020603050405020304" pitchFamily="18" charset="0"/>
              </a:rPr>
              <a:t>».</a:t>
            </a:r>
            <a:r>
              <a:rPr lang="ru-RU" dirty="0"/>
              <a:t> </a:t>
            </a:r>
            <a:r>
              <a:rPr lang="ru-RU" dirty="0">
                <a:latin typeface="Times New Roman" panose="02020603050405020304" pitchFamily="18" charset="0"/>
                <a:cs typeface="Times New Roman" panose="02020603050405020304" pitchFamily="18" charset="0"/>
              </a:rPr>
              <a:t>В нем находился домашний иконостас.</a:t>
            </a:r>
            <a:r>
              <a:rPr lang="ru-RU" dirty="0" smtClean="0">
                <a:latin typeface="Times New Roman" panose="02020603050405020304" pitchFamily="18" charset="0"/>
                <a:cs typeface="Times New Roman" panose="02020603050405020304" pitchFamily="18" charset="0"/>
              </a:rPr>
              <a:t> Здесь </a:t>
            </a:r>
            <a:r>
              <a:rPr lang="ru-RU" dirty="0">
                <a:latin typeface="Times New Roman" panose="02020603050405020304" pitchFamily="18" charset="0"/>
                <a:cs typeface="Times New Roman" panose="02020603050405020304" pitchFamily="18" charset="0"/>
              </a:rPr>
              <a:t>находились не только образа, но и Библия, молитвенные книги, свечи, сюда приносили веточки освященной вербы в Вербное воскресенье или веточки березы в Троицу, </a:t>
            </a:r>
            <a:r>
              <a:rPr lang="ru-RU" dirty="0" smtClean="0">
                <a:latin typeface="Times New Roman" panose="02020603050405020304" pitchFamily="18" charset="0"/>
                <a:cs typeface="Times New Roman" panose="02020603050405020304" pitchFamily="18" charset="0"/>
              </a:rPr>
              <a:t>верес </a:t>
            </a:r>
            <a:r>
              <a:rPr lang="ru-RU" dirty="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можжевельник) </a:t>
            </a:r>
            <a:r>
              <a:rPr lang="ru-RU" dirty="0">
                <a:latin typeface="Times New Roman" panose="02020603050405020304" pitchFamily="18" charset="0"/>
                <a:cs typeface="Times New Roman" panose="02020603050405020304" pitchFamily="18" charset="0"/>
              </a:rPr>
              <a:t>– в Великий четверг. Иконы устанавливались на специальной полочке и обязательно должны были стоять в определенном порядке. Самыми главными иконами, которые должны были быть в каждом доме, считались иконы Богородицы и Спасителя. Красный угол всегда держали в чистоте, а иногда и украшали вышитыми полотенцами.</a:t>
            </a:r>
          </a:p>
        </p:txBody>
      </p:sp>
    </p:spTree>
    <p:extLst>
      <p:ext uri="{BB962C8B-B14F-4D97-AF65-F5344CB8AC3E}">
        <p14:creationId xmlns:p14="http://schemas.microsoft.com/office/powerpoint/2010/main" val="167034238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TotalTime>
  <Words>631</Words>
  <Application>Microsoft Office PowerPoint</Application>
  <PresentationFormat>Произвольный</PresentationFormat>
  <Paragraphs>67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Алена</dc:creator>
  <cp:lastModifiedBy>Наталья</cp:lastModifiedBy>
  <cp:revision>39</cp:revision>
  <dcterms:created xsi:type="dcterms:W3CDTF">2018-08-06T09:57:55Z</dcterms:created>
  <dcterms:modified xsi:type="dcterms:W3CDTF">2019-08-06T09:44:12Z</dcterms:modified>
</cp:coreProperties>
</file>