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86" r:id="rId14"/>
    <p:sldId id="269" r:id="rId15"/>
    <p:sldId id="270" r:id="rId16"/>
    <p:sldId id="271" r:id="rId17"/>
    <p:sldId id="272" r:id="rId18"/>
    <p:sldId id="273" r:id="rId19"/>
    <p:sldId id="274" r:id="rId20"/>
    <p:sldId id="280" r:id="rId21"/>
    <p:sldId id="275" r:id="rId22"/>
    <p:sldId id="276" r:id="rId23"/>
    <p:sldId id="277" r:id="rId24"/>
    <p:sldId id="278" r:id="rId25"/>
    <p:sldId id="279" r:id="rId26"/>
    <p:sldId id="281" r:id="rId27"/>
    <p:sldId id="282" r:id="rId28"/>
    <p:sldId id="283" r:id="rId29"/>
    <p:sldId id="292" r:id="rId30"/>
    <p:sldId id="284" r:id="rId31"/>
    <p:sldId id="285" r:id="rId32"/>
    <p:sldId id="287" r:id="rId33"/>
    <p:sldId id="288" r:id="rId34"/>
    <p:sldId id="289" r:id="rId35"/>
    <p:sldId id="290" r:id="rId36"/>
    <p:sldId id="291" r:id="rId37"/>
    <p:sldId id="293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>
        <p:scale>
          <a:sx n="91" d="100"/>
          <a:sy n="91" d="100"/>
        </p:scale>
        <p:origin x="-2130" y="-3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Знаете ли вы, что отработанные батарейки  нельзя выбрасывать в мусорное ведро?</a:t>
            </a:r>
          </a:p>
        </c:rich>
      </c:tx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Знаете ли вы, что отработанные батарейки  нельзя выбрасывать в мусорное ведро?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0.91</c:v>
                </c:pt>
                <c:pt idx="1">
                  <c:v>9.0000000000000066E-2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b="1"/>
            </a:pPr>
            <a:endParaRPr lang="ru-RU"/>
          </a:p>
        </c:txPr>
      </c:legendEntry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Известно ли вам, какой вред наносят отработанные батарейки окружающей среде и здоровью человека? </a:t>
            </a:r>
          </a:p>
        </c:rich>
      </c:tx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8163449413970045"/>
          <c:w val="0.87712574122679199"/>
          <c:h val="0.7650508853033055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Известно ли вам, какой вред наносят отработанные батарейки окружающей среде и здоровью человека? </c:v>
                </c:pt>
              </c:strCache>
            </c:strRef>
          </c:tx>
          <c:explosion val="25"/>
          <c:dPt>
            <c:idx val="0"/>
            <c:bubble3D val="0"/>
            <c:explosion val="36"/>
          </c:dPt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96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 b="1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Знаете  ли вы, что в нашем городе есть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экобокс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для сдачи отработанных батареек и  других химических источников питания? </a:t>
            </a:r>
          </a:p>
        </c:rich>
      </c:tx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Знаете  ли вы, что в нашем городе есть экобокс для сдачи отработанных батареек и  других химических источников питания? 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Будете ли вы сдавать батарейки, если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экобокс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будет находиться в  более доступном месте нашего города? </a:t>
            </a:r>
          </a:p>
        </c:rich>
      </c:tx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8163449413970051"/>
          <c:w val="0.87712574122679221"/>
          <c:h val="0.7650508853033058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Будете ли вы сдавать батарейки, если экобокс будет находиться в  более доступном месте нашего города? </c:v>
                </c:pt>
              </c:strCache>
            </c:strRef>
          </c:tx>
          <c:explosion val="25"/>
          <c:dPt>
            <c:idx val="0"/>
            <c:bubble3D val="0"/>
            <c:explosion val="36"/>
          </c:dPt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96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 b="1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0.43875</cdr:x>
      <cdr:y>0.6109</cdr:y>
    </cdr:from>
    <cdr:to>
      <cdr:x>0.5525</cdr:x>
      <cdr:y>0.77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10744" y="2764904"/>
          <a:ext cx="936104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400" b="1" dirty="0" smtClean="0"/>
            <a:t>96%</a:t>
          </a:r>
          <a:endParaRPr lang="ru-RU" sz="2400" b="1" dirty="0"/>
        </a:p>
      </cdr:txBody>
    </cdr:sp>
  </cdr:relSizeAnchor>
  <cdr:relSizeAnchor xmlns:cdr="http://schemas.openxmlformats.org/drawingml/2006/chartDrawing">
    <cdr:from>
      <cdr:x>0.40375</cdr:x>
      <cdr:y>0.64272</cdr:y>
    </cdr:from>
    <cdr:to>
      <cdr:x>0.57</cdr:x>
      <cdr:y>0.75409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322712" y="2908920"/>
          <a:ext cx="136815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b="1" dirty="0"/>
        </a:p>
      </cdr:txBody>
    </cdr:sp>
  </cdr:relSizeAnchor>
  <cdr:relSizeAnchor xmlns:cdr="http://schemas.openxmlformats.org/drawingml/2006/chartDrawing">
    <cdr:from>
      <cdr:x>0.3775</cdr:x>
      <cdr:y>0.21315</cdr:y>
    </cdr:from>
    <cdr:to>
      <cdr:x>0.65486</cdr:x>
      <cdr:y>0.40407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106688" y="964704"/>
          <a:ext cx="2282552" cy="8640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4%</a:t>
          </a:r>
          <a:endParaRPr lang="ru-RU" sz="18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0.43875</cdr:x>
      <cdr:y>0.6109</cdr:y>
    </cdr:from>
    <cdr:to>
      <cdr:x>0.5525</cdr:x>
      <cdr:y>0.77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10744" y="2764904"/>
          <a:ext cx="936104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400" b="1" dirty="0" smtClean="0"/>
            <a:t>96%</a:t>
          </a:r>
          <a:endParaRPr lang="ru-RU" sz="2400" b="1" dirty="0"/>
        </a:p>
      </cdr:txBody>
    </cdr:sp>
  </cdr:relSizeAnchor>
  <cdr:relSizeAnchor xmlns:cdr="http://schemas.openxmlformats.org/drawingml/2006/chartDrawing">
    <cdr:from>
      <cdr:x>0.40375</cdr:x>
      <cdr:y>0.64272</cdr:y>
    </cdr:from>
    <cdr:to>
      <cdr:x>0.57</cdr:x>
      <cdr:y>0.75409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322712" y="2908920"/>
          <a:ext cx="136815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b="1" dirty="0"/>
        </a:p>
      </cdr:txBody>
    </cdr:sp>
  </cdr:relSizeAnchor>
  <cdr:relSizeAnchor xmlns:cdr="http://schemas.openxmlformats.org/drawingml/2006/chartDrawing">
    <cdr:from>
      <cdr:x>0.3775</cdr:x>
      <cdr:y>0.21315</cdr:y>
    </cdr:from>
    <cdr:to>
      <cdr:x>0.65486</cdr:x>
      <cdr:y>0.40407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106688" y="964704"/>
          <a:ext cx="2282552" cy="8640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4%</a:t>
          </a:r>
          <a:endParaRPr lang="ru-RU" sz="1800" b="1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gif"/><Relationship Id="rId7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jpeg"/><Relationship Id="rId7" Type="http://schemas.openxmlformats.org/officeDocument/2006/relationships/image" Target="../media/image3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gif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55.jpe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59.jpeg"/><Relationship Id="rId7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60.jpeg"/><Relationship Id="rId4" Type="http://schemas.microsoft.com/office/2007/relationships/hdphoto" Target="../media/hdphoto4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63.jpeg"/><Relationship Id="rId4" Type="http://schemas.microsoft.com/office/2007/relationships/hdphoto" Target="../media/hdphoto7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238386"/>
          </a:xfrm>
        </p:spPr>
        <p:txBody>
          <a:bodyPr>
            <a:noAutofit/>
          </a:bodyPr>
          <a:lstStyle/>
          <a:p>
            <a:pPr lvl="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Муниципальное автономное общеобразовательное учреждение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«Средняя общеобразовательная школа №4»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1643050"/>
            <a:ext cx="5400600" cy="4954302"/>
          </a:xfrm>
        </p:spPr>
        <p:txBody>
          <a:bodyPr>
            <a:normAutofit/>
          </a:bodyPr>
          <a:lstStyle/>
          <a:p>
            <a:r>
              <a:rPr lang="ru-RU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Исследовательская работа: </a:t>
            </a:r>
          </a:p>
          <a:p>
            <a:r>
              <a:rPr lang="ru-RU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«Батарейка нужная и опасная»</a:t>
            </a:r>
          </a:p>
          <a:p>
            <a:pPr algn="l"/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Гильденбрандт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Артём Сергеевич,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ученик 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«А» класса  МАОУ СОШ №4</a:t>
            </a:r>
          </a:p>
          <a:p>
            <a:pPr algn="l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Карпова  Лилия Викторовна</a:t>
            </a:r>
          </a:p>
          <a:p>
            <a:endParaRPr lang="ru-RU" dirty="0"/>
          </a:p>
        </p:txBody>
      </p:sp>
      <p:pic>
        <p:nvPicPr>
          <p:cNvPr id="1026" name="Picture 2" descr="D:\школа\Юность науки\батарейки\картинки\фото к презинтации\слайд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348880"/>
            <a:ext cx="3384376" cy="42975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19256" cy="93610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План исследования:</a:t>
            </a:r>
            <a:b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Изучение батареек по классификации и составу.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Проведение опыта по влиянию батареек на окружающую среду.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Обсуждение проблемы  с классом, анкетирование, выпуск стенгазеты.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Сбор использованных батареек с целью дальнейшей утилизации.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Выводы.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Вольтов столб — устройство, созданное итальянским физиком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Алессандро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Вольта в 1800 году.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слайд 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2204864"/>
            <a:ext cx="3240360" cy="3991534"/>
          </a:xfrm>
          <a:prstGeom prst="rect">
            <a:avLst/>
          </a:prstGeom>
        </p:spPr>
      </p:pic>
      <p:pic>
        <p:nvPicPr>
          <p:cNvPr id="6" name="Рисунок 5" descr="слайт 101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960" y="2204864"/>
            <a:ext cx="4386064" cy="3888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8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Существует пять видов современных источников питания: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sz="3600" b="1" dirty="0"/>
          </a:p>
        </p:txBody>
      </p:sp>
      <p:pic>
        <p:nvPicPr>
          <p:cNvPr id="4" name="Содержимое 3" descr="слайд11 солевые.jp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412776"/>
            <a:ext cx="1974950" cy="1974950"/>
          </a:xfrm>
        </p:spPr>
      </p:pic>
      <p:sp>
        <p:nvSpPr>
          <p:cNvPr id="5" name="TextBox 4"/>
          <p:cNvSpPr txBox="1"/>
          <p:nvPr/>
        </p:nvSpPr>
        <p:spPr>
          <a:xfrm>
            <a:off x="539552" y="3356992"/>
            <a:ext cx="1830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        Солевые</a:t>
            </a:r>
            <a:endParaRPr lang="ru-RU" b="1" dirty="0"/>
          </a:p>
        </p:txBody>
      </p:sp>
      <p:pic>
        <p:nvPicPr>
          <p:cNvPr id="6" name="Рисунок 5" descr="слайд 11 щелочны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1800" y="1412776"/>
            <a:ext cx="2540000" cy="1905000"/>
          </a:xfrm>
          <a:prstGeom prst="rect">
            <a:avLst/>
          </a:prstGeom>
        </p:spPr>
      </p:pic>
      <p:pic>
        <p:nvPicPr>
          <p:cNvPr id="7" name="Рисунок 6" descr="слайд 11 литиевые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5576" y="3789040"/>
            <a:ext cx="3456384" cy="2251710"/>
          </a:xfrm>
          <a:prstGeom prst="rect">
            <a:avLst/>
          </a:prstGeom>
        </p:spPr>
      </p:pic>
      <p:pic>
        <p:nvPicPr>
          <p:cNvPr id="8" name="Рисунок 7" descr="слайд 11 ртутные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1268761"/>
            <a:ext cx="3048000" cy="2016224"/>
          </a:xfrm>
          <a:prstGeom prst="rect">
            <a:avLst/>
          </a:prstGeom>
        </p:spPr>
      </p:pic>
      <p:pic>
        <p:nvPicPr>
          <p:cNvPr id="10" name="Рисунок 9" descr="слайд 11 серебрянные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60032" y="3789040"/>
            <a:ext cx="3384376" cy="21621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347864" y="335699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Щелочные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516216" y="3284984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Ртутные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691680" y="6093296"/>
            <a:ext cx="16649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Литиевые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724128" y="6093296"/>
            <a:ext cx="207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Серебряные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«Не выбрасывать, необходимо сдать в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спецпункт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утилизации».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слайд 1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556792"/>
            <a:ext cx="4162062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6" descr="IMG_4374.JPG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532" y="1628800"/>
            <a:ext cx="3502484" cy="4669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Одна выброшенная  батарейка может загрязнить территорию обитания 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слайд 13.gif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484784"/>
            <a:ext cx="1224136" cy="1224136"/>
          </a:xfrm>
        </p:spPr>
      </p:pic>
      <p:pic>
        <p:nvPicPr>
          <p:cNvPr id="6" name="Рисунок 5" descr="слайд 13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1556792"/>
            <a:ext cx="1080120" cy="10081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95936" y="2060848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2-х деревьев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слайд 132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2924944"/>
            <a:ext cx="1296144" cy="1008112"/>
          </a:xfrm>
          <a:prstGeom prst="rect">
            <a:avLst/>
          </a:prstGeom>
        </p:spPr>
      </p:pic>
      <p:pic>
        <p:nvPicPr>
          <p:cNvPr id="11" name="Рисунок 10" descr="слайд 132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2852936"/>
            <a:ext cx="1296144" cy="108012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995936" y="3429000"/>
            <a:ext cx="266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2-х кротов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слайд 131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4077072"/>
            <a:ext cx="1296144" cy="115212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211960" y="4725144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 ёжика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слайд 133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5445224"/>
            <a:ext cx="1092655" cy="1031164"/>
          </a:xfrm>
          <a:prstGeom prst="rect">
            <a:avLst/>
          </a:prstGeom>
        </p:spPr>
      </p:pic>
      <p:pic>
        <p:nvPicPr>
          <p:cNvPr id="16" name="Рисунок 15" descr="слайд 133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656" y="5445224"/>
            <a:ext cx="1318300" cy="100811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283968" y="5445224"/>
            <a:ext cx="40015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 несколько тысяч дождевых червей!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батарейках содержится множество различных металлов: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слайд 1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43808" y="1556792"/>
            <a:ext cx="3674541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слайд 14 ртуть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20272" y="3645024"/>
            <a:ext cx="1591377" cy="1560173"/>
          </a:xfrm>
          <a:prstGeom prst="rect">
            <a:avLst/>
          </a:prstGeom>
        </p:spPr>
      </p:pic>
      <p:pic>
        <p:nvPicPr>
          <p:cNvPr id="11" name="Рисунок 10" descr="слайд 14 марганец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20272" y="1666375"/>
            <a:ext cx="1440160" cy="1411921"/>
          </a:xfrm>
          <a:prstGeom prst="rect">
            <a:avLst/>
          </a:prstGeom>
        </p:spPr>
      </p:pic>
      <p:pic>
        <p:nvPicPr>
          <p:cNvPr id="12" name="Рисунок 11" descr="слайд 14 никель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0120" y="1628800"/>
            <a:ext cx="1615860" cy="1584176"/>
          </a:xfrm>
          <a:prstGeom prst="rect">
            <a:avLst/>
          </a:prstGeom>
        </p:spPr>
      </p:pic>
      <p:pic>
        <p:nvPicPr>
          <p:cNvPr id="13" name="Рисунок 12" descr="слайд 14 свинец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4359" y="3974867"/>
            <a:ext cx="1663385" cy="1630769"/>
          </a:xfrm>
          <a:prstGeom prst="rect">
            <a:avLst/>
          </a:prstGeom>
        </p:spPr>
      </p:pic>
      <p:pic>
        <p:nvPicPr>
          <p:cNvPr id="14" name="Рисунок 13" descr="слайд 14 цинк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067944" y="5013176"/>
            <a:ext cx="1656184" cy="1623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Батарейки горят, выпуская в атмосферу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диоксины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ядовитые соединения.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слайд 15.jp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2132856"/>
            <a:ext cx="4151961" cy="3888432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isometricOffAxis1Right"/>
            <a:lightRig rig="threePt" dir="t"/>
          </a:scene3d>
        </p:spPr>
      </p:pic>
      <p:pic>
        <p:nvPicPr>
          <p:cNvPr id="5" name="Рисунок 4" descr="слайд 151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2132856"/>
            <a:ext cx="4480498" cy="3744416"/>
          </a:xfrm>
          <a:prstGeom prst="rect">
            <a:avLst/>
          </a:prstGeom>
          <a:scene3d>
            <a:camera prst="isometricOffAxis2Lef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Воздействие воды на  батарейку: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слайд 16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3888" y="1340768"/>
            <a:ext cx="2160240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6" descr="слайд 164.jpg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1340768"/>
            <a:ext cx="2545854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0180209_140621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558" y="1340768"/>
            <a:ext cx="2698397" cy="4797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Батарейки после выбрасывания разрушаются,  и тяжелые металлы попадают в почву и воду.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Влияние  использованной батарейки на рост и развитие растений:</a:t>
            </a:r>
            <a:endParaRPr lang="ru-RU" sz="3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180316_185000.jp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922" y="1628801"/>
            <a:ext cx="3519021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180309_141550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9952" y="1772816"/>
            <a:ext cx="4176464" cy="3435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Большая часть бытовых приборов работают с помощью батареек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слайд 224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68" y="1628800"/>
            <a:ext cx="2518223" cy="2448272"/>
          </a:xfrm>
          <a:prstGeom prst="rect">
            <a:avLst/>
          </a:prstGeom>
        </p:spPr>
      </p:pic>
      <p:pic>
        <p:nvPicPr>
          <p:cNvPr id="7" name="Рисунок 6" descr="слайд 223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4086304"/>
            <a:ext cx="2880320" cy="2511048"/>
          </a:xfrm>
          <a:prstGeom prst="rect">
            <a:avLst/>
          </a:prstGeom>
        </p:spPr>
      </p:pic>
      <p:pic>
        <p:nvPicPr>
          <p:cNvPr id="8" name="Рисунок 7" descr="слайд 226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4229302"/>
            <a:ext cx="2520280" cy="2389226"/>
          </a:xfrm>
          <a:prstGeom prst="rect">
            <a:avLst/>
          </a:prstGeom>
        </p:spPr>
      </p:pic>
      <p:pic>
        <p:nvPicPr>
          <p:cNvPr id="4" name="Содержимое 3" descr="слайд 2.jpg"/>
          <p:cNvPicPr>
            <a:picLocks noGrp="1" noChangeAspect="1"/>
          </p:cNvPicPr>
          <p:nvPr>
            <p:ph idx="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484784"/>
            <a:ext cx="2880319" cy="2448271"/>
          </a:xfrm>
          <a:scene3d>
            <a:camera prst="perspectiveAbove"/>
            <a:lightRig rig="threePt" dir="t"/>
          </a:scene3d>
        </p:spPr>
      </p:pic>
      <p:pic>
        <p:nvPicPr>
          <p:cNvPr id="9" name="Рисунок 8" descr="слайд 227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856" y="2348880"/>
            <a:ext cx="2808312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20180311_143820.jp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332656"/>
            <a:ext cx="4608512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20180316_184557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80" y="609306"/>
            <a:ext cx="3312368" cy="58886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20180316_184349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3861048"/>
            <a:ext cx="4392488" cy="2470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Использованная батарейка оказывает огромнейший вред  растениям.</a:t>
            </a:r>
          </a:p>
          <a:p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Результаты анкетирования: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11960" y="4365105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91%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347864" y="2636912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9 %</a:t>
            </a:r>
            <a:endParaRPr lang="ru-RU" sz="2400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Результаты анкетирования: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Результаты анкетирования: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148064" y="4221088"/>
            <a:ext cx="9012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65%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483768" y="3429000"/>
            <a:ext cx="1603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35%</a:t>
            </a:r>
            <a:endParaRPr lang="ru-RU" sz="2800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Результаты анкетирования: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среднем семья из 4 человек в течение  года покупает 24 батарейки, следовательно на одного человека  приходится по 6 батареек. Каждая семья выбрасывает с бытовым мусором ежегодно 24 батарейки.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Практически все знают о вреде отработанных батареек, но не все знают о том,  что в городе есть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экобокс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 И хотели бы видеть его в более доступном месте.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«Батарейки, сдавайтесь»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-20180314-WA0021.jp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80" y="1340768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-20180314-WA0023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1412776"/>
            <a:ext cx="3456384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«Сдай батарейку- это просто»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8064" y="2492896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Здесь</a:t>
            </a:r>
            <a:endParaRPr lang="ru-RU" dirty="0"/>
          </a:p>
        </p:txBody>
      </p:sp>
      <p:pic>
        <p:nvPicPr>
          <p:cNvPr id="7" name="Содержимое 6" descr="IMG-20180320-WA0024.jp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1412776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-20180320-WA0026.jpg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1268760"/>
            <a:ext cx="3435846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-20180320-WA0029.jp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476672"/>
            <a:ext cx="3979287" cy="5390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-20180320-WA0027.jpg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476672"/>
            <a:ext cx="3888432" cy="54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Autofit/>
          </a:bodyPr>
          <a:lstStyle/>
          <a:p>
            <a:r>
              <a:rPr lang="ru-RU" sz="3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Город </a:t>
            </a:r>
            <a:r>
              <a:rPr lang="ru-RU" sz="3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Покачи</a:t>
            </a:r>
            <a:r>
              <a:rPr lang="ru-RU" sz="3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-наш общий дом, который мы все  любим за  чистоту, уют и красоту </a:t>
            </a:r>
            <a:endParaRPr lang="ru-RU" sz="3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слайд 3.jp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2069734"/>
            <a:ext cx="2736304" cy="2439385"/>
          </a:xfrm>
        </p:spPr>
      </p:pic>
      <p:pic>
        <p:nvPicPr>
          <p:cNvPr id="5" name="Рисунок 4" descr="123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6214" y="2060848"/>
            <a:ext cx="2697382" cy="2664296"/>
          </a:xfrm>
          <a:prstGeom prst="rect">
            <a:avLst/>
          </a:prstGeom>
        </p:spPr>
      </p:pic>
      <p:pic>
        <p:nvPicPr>
          <p:cNvPr id="8" name="Рисунок 7" descr="ip.php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9" y="4613532"/>
            <a:ext cx="2736304" cy="1983820"/>
          </a:xfrm>
          <a:prstGeom prst="rect">
            <a:avLst/>
          </a:prstGeom>
        </p:spPr>
      </p:pic>
      <p:pic>
        <p:nvPicPr>
          <p:cNvPr id="10" name="Рисунок 9" descr="2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4797152"/>
            <a:ext cx="2743166" cy="1826949"/>
          </a:xfrm>
          <a:prstGeom prst="rect">
            <a:avLst/>
          </a:prstGeom>
        </p:spPr>
      </p:pic>
      <p:pic>
        <p:nvPicPr>
          <p:cNvPr id="9" name="Рисунок 8" descr="aejJJJPQEi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131840" y="2492896"/>
            <a:ext cx="3024336" cy="3168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Экобокс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180316_142710.jp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9872" y="2132856"/>
            <a:ext cx="2329830" cy="3701008"/>
          </a:xfrm>
        </p:spPr>
      </p:pic>
      <p:pic>
        <p:nvPicPr>
          <p:cNvPr id="5" name="Рисунок 4" descr="20180316_142700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512168"/>
            <a:ext cx="3007031" cy="4941168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isometricOffAxis1Right"/>
            <a:lightRig rig="threePt" dir="t"/>
          </a:scene3d>
        </p:spPr>
      </p:pic>
      <p:pic>
        <p:nvPicPr>
          <p:cNvPr id="6" name="Рисунок 5" descr="20180316_143550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1412776"/>
            <a:ext cx="2814017" cy="5002697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isometricOffAxis2Left"/>
            <a:lightRig rig="threePt" dir="t"/>
          </a:scene3d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Объявления о вреде батареек и правильной утилизации.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180318_120513.jp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628800"/>
            <a:ext cx="2545854" cy="36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180318_130736.jpg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200" y="1556792"/>
            <a:ext cx="2478382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-20180318-WA0019.jpg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7864" y="1484784"/>
            <a:ext cx="2736304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180318_120848.jp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332656"/>
            <a:ext cx="3816424" cy="5544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180318_130747.jpg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260648"/>
            <a:ext cx="3569593" cy="54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Вопрос о сборе и переработке элементов питания по-разному решается в разных странах мира: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sorting-battery-recycling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2132856"/>
            <a:ext cx="4762500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utilizaciya_bataree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2" y="2060848"/>
            <a:ext cx="3038475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Продажей батареек в нашем городе осуществляют  магазины: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1700808"/>
            <a:ext cx="2619375" cy="2016224"/>
          </a:xfrm>
        </p:spPr>
      </p:pic>
      <p:pic>
        <p:nvPicPr>
          <p:cNvPr id="5" name="Рисунок 4" descr="vZZLZOcRy04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920" y="1844824"/>
            <a:ext cx="4865941" cy="1728191"/>
          </a:xfrm>
          <a:prstGeom prst="rect">
            <a:avLst/>
          </a:prstGeom>
        </p:spPr>
      </p:pic>
      <p:pic>
        <p:nvPicPr>
          <p:cNvPr id="6" name="Рисунок 5" descr="index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55776" y="4005064"/>
            <a:ext cx="4032448" cy="2232248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Администрации г.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Покачи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GWTSFK\Desktop\20180316_14482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6" y="1428736"/>
            <a:ext cx="3857652" cy="4786345"/>
          </a:xfrm>
          <a:prstGeom prst="rect">
            <a:avLst/>
          </a:prstGeom>
          <a:noFill/>
        </p:spPr>
      </p:pic>
      <p:pic>
        <p:nvPicPr>
          <p:cNvPr id="7" name="Содержимое 3" descr="слайд 3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852" y="1500174"/>
            <a:ext cx="2736304" cy="2439385"/>
          </a:xfrm>
          <a:prstGeom prst="rect">
            <a:avLst/>
          </a:prstGeom>
        </p:spPr>
      </p:pic>
      <p:pic>
        <p:nvPicPr>
          <p:cNvPr id="1030" name="Picture 6" descr="http://www.gkhpokachi.ru.images.1c-bitrix-cdn.ru/upload/tmp/boks.png?142675599244270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728" y="4143380"/>
            <a:ext cx="2428892" cy="24860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21444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Заключение: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Я хочу призвать всех жителей нашего города задуматься об этой проблеме. Каждый из нас может предотвратить заражение окружающей среды, если будет выполнять простые правила. Этим мы сохраним не только свое здоровье и здоровье своих близких, но и спасем будущее поколение!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589240"/>
            <a:ext cx="8229600" cy="1008112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Спасибо за внимание!</a:t>
            </a:r>
            <a:endParaRPr lang="ru-RU" sz="4800" b="1" dirty="0"/>
          </a:p>
        </p:txBody>
      </p:sp>
      <p:pic>
        <p:nvPicPr>
          <p:cNvPr id="4" name="Содержимое 3" descr="18882268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600" y="0"/>
            <a:ext cx="7200800" cy="5832648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 этикетке каждой батарейки указано, что их нельзя выбрасывать в мусорные корзины.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AhGm9Rhwwxo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124744"/>
            <a:ext cx="3312368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1196752"/>
            <a:ext cx="3287960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7" descr="13.jpg"/>
          <p:cNvPicPr>
            <a:picLocks noGrp="1" noChangeAspect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4" y="3429000"/>
            <a:ext cx="4428439" cy="29537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стал искать информацию в учебниках, энциклопедиях, в сети Интернет.</a:t>
            </a:r>
          </a:p>
        </p:txBody>
      </p:sp>
      <p:pic>
        <p:nvPicPr>
          <p:cNvPr id="4" name="Содержимое 3" descr="слайт 4.jp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636912"/>
            <a:ext cx="4644008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-20180318-WA0025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2492896"/>
            <a:ext cx="4032448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Гипотеза: 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Знание о вреде пальчиковых батареек поможет сформировать у ребят  и  жителей города устойчивые навыки правильного обращения с ними.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слайд 5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15816" y="3645024"/>
            <a:ext cx="3528392" cy="2827908"/>
          </a:xfrm>
          <a:prstGeom prst="snip1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работы: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Выяснить, какой вред несут использованные батарейки  для  окружающей среды, привлечь внимание жителей нашего города к этой проблеме.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исследования: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0060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Изучить и проанализировать литературу и материалы интернет ресурсов по данной теме.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Провести опыты и  выяснить влияние использованных батареек на окружающую среду.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Разработать анкету и провести анкетирование среди обучающихся и их родителей в первых классах.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Изготовить контейнер для сбора батареек в школе.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Посетить предприятие,  на территории которого находится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экобокс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 сбору батареек.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Систематизировать и обобщить  материал, представив его в форме презентации.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93610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Методы исследования: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Анализ литературы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Анкетирование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Эксперимент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Наблюдение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Анализ полученных результатов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1017</TotalTime>
  <Words>627</Words>
  <Application>Microsoft Office PowerPoint</Application>
  <PresentationFormat>Экран (4:3)</PresentationFormat>
  <Paragraphs>86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Муниципальное автономное общеобразовательное учреждение «Средняя общеобразовательная школа №4»</vt:lpstr>
      <vt:lpstr>Большая часть бытовых приборов работают с помощью батареек.</vt:lpstr>
      <vt:lpstr>Город Покачи -наш общий дом, который мы все  любим за  чистоту, уют и красоту </vt:lpstr>
      <vt:lpstr>На этикетке каждой батарейки указано, что их нельзя выбрасывать в мусорные корзины.</vt:lpstr>
      <vt:lpstr>Я стал искать информацию в учебниках, энциклопедиях, в сети Интернет.</vt:lpstr>
      <vt:lpstr>Гипотеза: </vt:lpstr>
      <vt:lpstr>Цель работы:</vt:lpstr>
      <vt:lpstr>Задачи исследования: </vt:lpstr>
      <vt:lpstr>Методы исследования:  </vt:lpstr>
      <vt:lpstr>План исследования: </vt:lpstr>
      <vt:lpstr>Вольтов столб — устройство, созданное итальянским физиком Алессандро Вольта в 1800 году. </vt:lpstr>
      <vt:lpstr> Существует пять видов современных источников питания: </vt:lpstr>
      <vt:lpstr>«Не выбрасывать, необходимо сдать в спецпункт утилизации».</vt:lpstr>
      <vt:lpstr>Одна выброшенная  батарейка может загрязнить территорию обитания :</vt:lpstr>
      <vt:lpstr>В батарейках содержится множество различных металлов:</vt:lpstr>
      <vt:lpstr>Батарейки горят, выпуская в атмосферу диоксины - ядовитые соединения. </vt:lpstr>
      <vt:lpstr>Воздействие воды на  батарейку:</vt:lpstr>
      <vt:lpstr>ВЫВОДЫ:</vt:lpstr>
      <vt:lpstr>Влияние  использованной батарейки на рост и развитие растений:</vt:lpstr>
      <vt:lpstr>Презентация PowerPoint</vt:lpstr>
      <vt:lpstr>ВЫВОДЫ:</vt:lpstr>
      <vt:lpstr>Результаты анкетирования:</vt:lpstr>
      <vt:lpstr>Результаты анкетирования:</vt:lpstr>
      <vt:lpstr>Результаты анкетирования:</vt:lpstr>
      <vt:lpstr>Результаты анкетирования:</vt:lpstr>
      <vt:lpstr>ВЫВОДЫ:</vt:lpstr>
      <vt:lpstr>«Батарейки, сдавайтесь»</vt:lpstr>
      <vt:lpstr>«Сдай батарейку- это просто»</vt:lpstr>
      <vt:lpstr>Презентация PowerPoint</vt:lpstr>
      <vt:lpstr>«Экобокс» </vt:lpstr>
      <vt:lpstr>Объявления о вреде батареек и правильной утилизации.</vt:lpstr>
      <vt:lpstr>Презентация PowerPoint</vt:lpstr>
      <vt:lpstr>Вопрос о сборе и переработке элементов питания по-разному решается в разных странах мира:  </vt:lpstr>
      <vt:lpstr>Продажей батареек в нашем городе осуществляют  магазины: </vt:lpstr>
      <vt:lpstr>В Администрации г. Покачи</vt:lpstr>
      <vt:lpstr>Заключение: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</dc:creator>
  <cp:lastModifiedBy>Наталья</cp:lastModifiedBy>
  <cp:revision>112</cp:revision>
  <dcterms:created xsi:type="dcterms:W3CDTF">2018-03-05T11:46:06Z</dcterms:created>
  <dcterms:modified xsi:type="dcterms:W3CDTF">2019-08-06T15:15:52Z</dcterms:modified>
</cp:coreProperties>
</file>