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99" r:id="rId3"/>
    <p:sldId id="267" r:id="rId4"/>
    <p:sldId id="262" r:id="rId5"/>
    <p:sldId id="266" r:id="rId6"/>
    <p:sldId id="259" r:id="rId7"/>
    <p:sldId id="306" r:id="rId8"/>
    <p:sldId id="305" r:id="rId9"/>
    <p:sldId id="310" r:id="rId10"/>
    <p:sldId id="308" r:id="rId11"/>
    <p:sldId id="309" r:id="rId12"/>
    <p:sldId id="307" r:id="rId13"/>
    <p:sldId id="316" r:id="rId14"/>
    <p:sldId id="312" r:id="rId15"/>
    <p:sldId id="311" r:id="rId16"/>
    <p:sldId id="315" r:id="rId17"/>
    <p:sldId id="303" r:id="rId18"/>
    <p:sldId id="314" r:id="rId19"/>
    <p:sldId id="313" r:id="rId20"/>
    <p:sldId id="301" r:id="rId21"/>
    <p:sldId id="298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00"/>
    <a:srgbClr val="FAF0F0"/>
    <a:srgbClr val="C96B69"/>
    <a:srgbClr val="9933FF"/>
    <a:srgbClr val="C25A3E"/>
    <a:srgbClr val="A80000"/>
    <a:srgbClr val="FF0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27" autoAdjust="0"/>
  </p:normalViewPr>
  <p:slideViewPr>
    <p:cSldViewPr>
      <p:cViewPr>
        <p:scale>
          <a:sx n="56" d="100"/>
          <a:sy n="56" d="100"/>
        </p:scale>
        <p:origin x="-3120" y="-10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2B5285-D848-4003-82A6-D102CFF7D954}" type="datetimeFigureOut">
              <a:rPr lang="ru-RU" smtClean="0"/>
              <a:t>18.08.2019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05FAC-DEF9-4ADF-91B7-EF808CCE0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292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05FAC-DEF9-4ADF-91B7-EF808CCE04F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452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E05FAC-DEF9-4ADF-91B7-EF808CCE04F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57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97A23-CCA8-4AB0-A066-0ABAC933BB94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D2EFD-2844-4A0B-AC7E-E82012666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9F2EE-941C-45FE-9624-C55EA36A56BF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C577E-0324-47C0-9A6B-2910EF85D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283E1-9241-4519-AF89-7703461115A3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01B0E-7EFE-448A-AE26-CB54CBDD30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457F5-57C6-4E7E-BDF0-C831C688DEBE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7690D-ABCF-4FB4-9085-893F0E26E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F770F-FC64-453B-87F9-8E7DAB06A9D0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70038-B03A-4F4C-B581-321659DA8D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FA78D-76EB-4661-99DC-0C5C93222964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30425-4B70-44B6-9667-115BB4329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D62B2-5DB8-4DBE-886C-8AB6A3FFB3D7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379B0-25FF-4EFD-AD3C-EE1F2ECB0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18F2E-B930-40D8-84F4-BFDFD9A5C28E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74C6C-E72F-4658-9CC0-87487F0E77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A3199-DC7B-4D3B-9BBA-82A0AF2648C5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9656B-E2DC-44E3-A599-038F119AB6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43ABE-2449-44A6-9C6A-8C0EA6E51E30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9B9DE-E8C4-4F64-BAA2-F14D3E7150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A3FF1-DE93-4E30-B3F6-7026A6042313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4A60E-89D3-46C6-B646-F26A1F2D4A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CF6DD-ECE7-4E20-9C82-21D5A3202F0C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23E52-224D-4A5A-93FE-10C3AFF15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F6C99-B182-4758-BB81-69FC360B7445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5E233-2C07-477E-B853-00009E817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F94EC-AFD7-4FE9-A1EB-53D409528EC9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BFF83-8C75-431B-8A2C-D321EBABB9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BB49B-7FFF-48E3-8883-7E72236357AA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9C637-8503-4340-9353-03B3F39248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7D0B69-9262-4AC8-ABF9-B0BCEC8C5173}" type="datetimeFigureOut">
              <a:rPr lang="ru-RU"/>
              <a:pPr>
                <a:defRPr/>
              </a:pPr>
              <a:t>18.08.2019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828A3F-A388-47C1-8689-53087959F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jp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131840" y="3284984"/>
            <a:ext cx="3908425" cy="10795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Автор: </a:t>
            </a:r>
            <a:r>
              <a:rPr lang="ru-RU" sz="1800" b="1" dirty="0" err="1" smtClean="0">
                <a:solidFill>
                  <a:schemeClr val="tx2">
                    <a:lumMod val="50000"/>
                  </a:schemeClr>
                </a:solidFill>
              </a:rPr>
              <a:t>Яковчиц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 Алексей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800" b="1" dirty="0" err="1" smtClean="0">
                <a:solidFill>
                  <a:schemeClr val="tx2">
                    <a:lumMod val="50000"/>
                  </a:schemeClr>
                </a:solidFill>
              </a:rPr>
              <a:t>МБОУ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800" b="1" dirty="0" err="1" smtClean="0">
                <a:solidFill>
                  <a:schemeClr val="tx2">
                    <a:lumMod val="50000"/>
                  </a:schemeClr>
                </a:solidFill>
              </a:rPr>
              <a:t>СОШ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 № 49, </a:t>
            </a:r>
            <a:r>
              <a:rPr lang="ru-RU" sz="1800" b="1" dirty="0" err="1" smtClean="0">
                <a:solidFill>
                  <a:schemeClr val="tx2">
                    <a:lumMod val="50000"/>
                  </a:schemeClr>
                </a:solidFill>
              </a:rPr>
              <a:t>кл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.  2 «В»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Руководитель: </a:t>
            </a:r>
          </a:p>
          <a:p>
            <a:pPr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Булатова Татьяна Юрьевна</a:t>
            </a:r>
          </a:p>
        </p:txBody>
      </p:sp>
      <p:sp>
        <p:nvSpPr>
          <p:cNvPr id="17411" name="Заголовок 1"/>
          <p:cNvSpPr txBox="1">
            <a:spLocks/>
          </p:cNvSpPr>
          <p:nvPr/>
        </p:nvSpPr>
        <p:spPr bwMode="auto">
          <a:xfrm>
            <a:off x="1259632" y="1018921"/>
            <a:ext cx="7128792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Земля – наш общий дом. 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Динозавры. 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err="1" smtClean="0">
                <a:solidFill>
                  <a:srgbClr val="A50021"/>
                </a:solidFill>
              </a:rPr>
              <a:t>Иностранцевия</a:t>
            </a:r>
            <a:endParaRPr lang="ru-RU" dirty="0" smtClean="0">
              <a:solidFill>
                <a:srgbClr val="A5002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623" y="3212976"/>
            <a:ext cx="6696744" cy="33280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1268760"/>
            <a:ext cx="65527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Предки динозавров - зверозубые </a:t>
            </a:r>
            <a:r>
              <a:rPr lang="ru-RU" dirty="0"/>
              <a:t>рептилии или </a:t>
            </a:r>
            <a:r>
              <a:rPr lang="ru-RU" dirty="0" smtClean="0"/>
              <a:t>ящеры.</a:t>
            </a:r>
          </a:p>
          <a:p>
            <a:r>
              <a:rPr lang="ru-RU" dirty="0" smtClean="0"/>
              <a:t>Найдены в Архангельской и Оренбургской областях.</a:t>
            </a:r>
          </a:p>
          <a:p>
            <a:r>
              <a:rPr lang="ru-RU" dirty="0" smtClean="0"/>
              <a:t>Длина </a:t>
            </a:r>
            <a:r>
              <a:rPr lang="ru-RU" dirty="0"/>
              <a:t>тела </a:t>
            </a:r>
            <a:r>
              <a:rPr lang="ru-RU" dirty="0" smtClean="0"/>
              <a:t>достигала </a:t>
            </a:r>
            <a:r>
              <a:rPr lang="ru-RU" dirty="0"/>
              <a:t>3,5 метров. </a:t>
            </a:r>
            <a:endParaRPr lang="ru-RU" dirty="0" smtClean="0"/>
          </a:p>
          <a:p>
            <a:r>
              <a:rPr lang="ru-RU" dirty="0" smtClean="0"/>
              <a:t>Высота  больше 1 </a:t>
            </a:r>
            <a:r>
              <a:rPr lang="ru-RU" dirty="0"/>
              <a:t>метра. </a:t>
            </a:r>
            <a:endParaRPr lang="ru-RU" dirty="0" smtClean="0"/>
          </a:p>
          <a:p>
            <a:r>
              <a:rPr lang="ru-RU" dirty="0" smtClean="0"/>
              <a:t>Весил </a:t>
            </a:r>
            <a:r>
              <a:rPr lang="ru-RU" dirty="0"/>
              <a:t>ящер  приблизительно до 300 кг.</a:t>
            </a:r>
          </a:p>
        </p:txBody>
      </p:sp>
    </p:spTree>
    <p:extLst>
      <p:ext uri="{BB962C8B-B14F-4D97-AF65-F5344CB8AC3E}">
        <p14:creationId xmlns:p14="http://schemas.microsoft.com/office/powerpoint/2010/main" val="152389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ChangeArrowheads="1"/>
          </p:cNvSpPr>
          <p:nvPr/>
        </p:nvSpPr>
        <p:spPr bwMode="auto">
          <a:xfrm>
            <a:off x="468313" y="908050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i="1">
              <a:latin typeface="Times New Roman" pitchFamily="18" charset="0"/>
              <a:cs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C00000"/>
                </a:solidFill>
              </a:rPr>
              <a:t>Эпоха динозавров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(230-65 </a:t>
            </a:r>
            <a:r>
              <a:rPr lang="ru-RU" sz="3600" dirty="0" err="1" smtClean="0">
                <a:solidFill>
                  <a:srgbClr val="C00000"/>
                </a:solidFill>
              </a:rPr>
              <a:t>млн.лет</a:t>
            </a:r>
            <a:r>
              <a:rPr lang="ru-RU" sz="3600" dirty="0" smtClean="0">
                <a:solidFill>
                  <a:srgbClr val="C00000"/>
                </a:solidFill>
              </a:rPr>
              <a:t> назад)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0963" name="Rectangle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4F6228"/>
                </a:solidFill>
              </a:rPr>
              <a:t>	</a:t>
            </a:r>
            <a:endParaRPr lang="ru-RU" sz="2400" dirty="0" smtClean="0">
              <a:solidFill>
                <a:srgbClr val="A50021"/>
              </a:solidFill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400" b="1" dirty="0" smtClean="0">
              <a:solidFill>
                <a:srgbClr val="A5002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648" y="1766156"/>
            <a:ext cx="3727704" cy="425513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72816"/>
            <a:ext cx="3727704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38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ChangeArrowheads="1"/>
          </p:cNvSpPr>
          <p:nvPr/>
        </p:nvSpPr>
        <p:spPr bwMode="auto">
          <a:xfrm>
            <a:off x="468313" y="908050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i="1">
              <a:latin typeface="Times New Roman" pitchFamily="18" charset="0"/>
              <a:cs typeface="Arial" charset="0"/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Эпоха динозавров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(</a:t>
            </a:r>
            <a:r>
              <a:rPr lang="ru-RU" dirty="0" smtClean="0">
                <a:solidFill>
                  <a:srgbClr val="C00000"/>
                </a:solidFill>
              </a:rPr>
              <a:t>230- 65 </a:t>
            </a:r>
            <a:r>
              <a:rPr lang="ru-RU" dirty="0" err="1">
                <a:solidFill>
                  <a:srgbClr val="C00000"/>
                </a:solidFill>
              </a:rPr>
              <a:t>млн.лет</a:t>
            </a:r>
            <a:r>
              <a:rPr lang="ru-RU" dirty="0">
                <a:solidFill>
                  <a:srgbClr val="C00000"/>
                </a:solidFill>
              </a:rPr>
              <a:t> назад)</a:t>
            </a:r>
            <a:endParaRPr lang="ru-RU" dirty="0" smtClean="0">
              <a:solidFill>
                <a:srgbClr val="A5002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132856"/>
            <a:ext cx="3429381" cy="23762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060848"/>
            <a:ext cx="3379680" cy="244827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83898" y="4859867"/>
            <a:ext cx="4808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Разделение материков вызвало </a:t>
            </a:r>
          </a:p>
          <a:p>
            <a:pPr algn="ctr"/>
            <a:r>
              <a:rPr lang="ru-RU" b="1" dirty="0" smtClean="0"/>
              <a:t>изменение климатических условий жизни животных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4943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ChangeArrowheads="1"/>
          </p:cNvSpPr>
          <p:nvPr/>
        </p:nvSpPr>
        <p:spPr bwMode="auto">
          <a:xfrm>
            <a:off x="468313" y="908050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i="1">
              <a:latin typeface="Times New Roman" pitchFamily="18" charset="0"/>
              <a:cs typeface="Arial" charset="0"/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    Травоядные динозавры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 smtClean="0">
              <a:solidFill>
                <a:srgbClr val="A5002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168" y="3790741"/>
            <a:ext cx="3493682" cy="24773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691" y="884499"/>
            <a:ext cx="3807121" cy="23401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0335" y="6291314"/>
            <a:ext cx="1660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Трицератопс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14401" y="3272287"/>
            <a:ext cx="1315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Диплодок</a:t>
            </a:r>
            <a:endParaRPr lang="ru-RU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12" y="910964"/>
            <a:ext cx="3487934" cy="232528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03648" y="3262197"/>
            <a:ext cx="1349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Стегозавр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7534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ChangeArrowheads="1"/>
          </p:cNvSpPr>
          <p:nvPr/>
        </p:nvSpPr>
        <p:spPr bwMode="auto">
          <a:xfrm>
            <a:off x="468313" y="908050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i="1">
              <a:latin typeface="Times New Roman" pitchFamily="18" charset="0"/>
              <a:cs typeface="Arial" charset="0"/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Хищные динозавры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 smtClean="0">
              <a:solidFill>
                <a:srgbClr val="A5002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63326" y="626643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896548" y="3638523"/>
            <a:ext cx="1807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Птеродактиль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06942" y="3360980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/>
          </a:p>
        </p:txBody>
      </p:sp>
      <p:pic>
        <p:nvPicPr>
          <p:cNvPr id="15" name="Shape 749"/>
          <p:cNvPicPr preferRelativeResize="0"/>
          <p:nvPr/>
        </p:nvPicPr>
        <p:blipFill rotWithShape="1">
          <a:blip r:embed="rId3">
            <a:alphaModFix/>
          </a:blip>
          <a:srcRect l="13450" r="13530"/>
          <a:stretch/>
        </p:blipFill>
        <p:spPr>
          <a:xfrm>
            <a:off x="5436096" y="908050"/>
            <a:ext cx="3371279" cy="2730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711" descr="Тиранозавр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9385" y="908051"/>
            <a:ext cx="3658338" cy="273047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1188441" y="3638523"/>
            <a:ext cx="1512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тиранозавр</a:t>
            </a:r>
            <a:endParaRPr lang="ru-RU" b="1" dirty="0"/>
          </a:p>
        </p:txBody>
      </p:sp>
      <p:pic>
        <p:nvPicPr>
          <p:cNvPr id="18" name="Shape 676" descr="2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1840" y="3823189"/>
            <a:ext cx="3240359" cy="262790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/>
        </p:nvSpPr>
        <p:spPr>
          <a:xfrm>
            <a:off x="6462812" y="6035780"/>
            <a:ext cx="1396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спинозавр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7744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ChangeArrowheads="1"/>
          </p:cNvSpPr>
          <p:nvPr/>
        </p:nvSpPr>
        <p:spPr bwMode="auto">
          <a:xfrm>
            <a:off x="468313" y="908050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Arial" charset="0"/>
              </a:rPr>
              <a:t>Останки этих динозавров найдены на территории России</a:t>
            </a:r>
            <a:endParaRPr lang="ru-RU" sz="2400" i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    Найдены в России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 smtClean="0">
              <a:solidFill>
                <a:srgbClr val="A5002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2160" y="4653136"/>
            <a:ext cx="1817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Пситтакозавр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835021" y="4653136"/>
            <a:ext cx="980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Килеск</a:t>
            </a:r>
            <a:endParaRPr lang="ru-RU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071349"/>
            <a:ext cx="3807122" cy="23816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07" b="9244"/>
          <a:stretch/>
        </p:blipFill>
        <p:spPr>
          <a:xfrm>
            <a:off x="873294" y="2031164"/>
            <a:ext cx="3307583" cy="242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18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ChangeArrowheads="1"/>
          </p:cNvSpPr>
          <p:nvPr/>
        </p:nvSpPr>
        <p:spPr bwMode="auto">
          <a:xfrm>
            <a:off x="468313" y="908050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i="1">
              <a:latin typeface="Times New Roman" pitchFamily="18" charset="0"/>
              <a:cs typeface="Arial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Наши работы в проекте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0963" name="Rectangle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2400" dirty="0" smtClean="0"/>
              <a:t> </a:t>
            </a:r>
            <a:endParaRPr lang="ru-RU" sz="2400" b="1" dirty="0" smtClean="0">
              <a:solidFill>
                <a:srgbClr val="A5002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63" y="1784887"/>
            <a:ext cx="4038600" cy="303059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713" y="1772816"/>
            <a:ext cx="3848100" cy="4191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085184"/>
            <a:ext cx="2611650" cy="111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7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</a:rPr>
              <a:t>Сравнение динозавра с современными животными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2050" name="Picture 2" descr="146078434513392632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71"/>
          <a:stretch/>
        </p:blipFill>
        <p:spPr bwMode="auto">
          <a:xfrm>
            <a:off x="5977840" y="1493669"/>
            <a:ext cx="1951898" cy="1787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10" b="9244"/>
          <a:stretch/>
        </p:blipFill>
        <p:spPr>
          <a:xfrm>
            <a:off x="1331640" y="1509518"/>
            <a:ext cx="1896317" cy="1792674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989915"/>
              </p:ext>
            </p:extLst>
          </p:nvPr>
        </p:nvGraphicFramePr>
        <p:xfrm>
          <a:off x="1259632" y="3280805"/>
          <a:ext cx="6751344" cy="3068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5672"/>
                <a:gridCol w="3375672"/>
              </a:tblGrid>
              <a:tr h="44237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</a:t>
                      </a:r>
                      <a:r>
                        <a:rPr lang="ru-RU" dirty="0" err="1" smtClean="0"/>
                        <a:t>килеск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варан</a:t>
                      </a:r>
                      <a:endParaRPr lang="ru-RU" dirty="0"/>
                    </a:p>
                  </a:txBody>
                  <a:tcPr/>
                </a:tc>
              </a:tr>
              <a:tr h="44851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хищник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хищник</a:t>
                      </a:r>
                      <a:endParaRPr lang="ru-RU" dirty="0"/>
                    </a:p>
                  </a:txBody>
                  <a:tcPr/>
                </a:tc>
              </a:tr>
              <a:tr h="4485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метров в длину,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вес 250 кг</a:t>
                      </a:r>
                      <a:endParaRPr lang="ru-RU" dirty="0" smtClean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метра в длину, вес 80 кг </a:t>
                      </a:r>
                      <a:endParaRPr lang="ru-RU" dirty="0" smtClean="0">
                        <a:effectLst/>
                      </a:endParaRPr>
                    </a:p>
                  </a:txBody>
                  <a:tcPr/>
                </a:tc>
              </a:tr>
              <a:tr h="4485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Мощная шея, вытянутая морда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Мощная шея, вытянутая морда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4485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Передвигается на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2-х лапах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Передвигается на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4-х лапах.</a:t>
                      </a:r>
                      <a:endParaRPr lang="ru-RU" dirty="0" smtClean="0">
                        <a:effectLst/>
                      </a:endParaRPr>
                    </a:p>
                  </a:txBody>
                  <a:tcPr/>
                </a:tc>
              </a:tr>
              <a:tr h="448514"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Задние лапы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похожи на птичьи,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пальца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Лапы одинаковые,  4-5 пальцев</a:t>
                      </a:r>
                      <a:endParaRPr lang="ru-RU" dirty="0" smtClean="0">
                        <a:effectLst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419872" y="1916832"/>
            <a:ext cx="2296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Класс:</a:t>
            </a:r>
          </a:p>
          <a:p>
            <a:pPr algn="ctr"/>
            <a:r>
              <a:rPr lang="ru-RU" b="1" dirty="0" smtClean="0"/>
              <a:t>пресмыкающиеся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91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C00000"/>
                </a:solidFill>
              </a:rPr>
              <a:t>Результаты опроса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Причины вымирания динозавров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573" y="1412776"/>
            <a:ext cx="2773891" cy="2820380"/>
          </a:xfrm>
        </p:spPr>
      </p:pic>
      <p:sp>
        <p:nvSpPr>
          <p:cNvPr id="10" name="TextBox 9"/>
          <p:cNvSpPr txBox="1"/>
          <p:nvPr/>
        </p:nvSpPr>
        <p:spPr>
          <a:xfrm>
            <a:off x="322766" y="3419708"/>
            <a:ext cx="2710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Извержения вулканов</a:t>
            </a:r>
            <a:endParaRPr lang="ru-RU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0550" y="1625748"/>
            <a:ext cx="2613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Падение метеорита</a:t>
            </a:r>
            <a:endParaRPr lang="ru-RU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6012160" y="1628800"/>
            <a:ext cx="2555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Изменения климата</a:t>
            </a:r>
            <a:endParaRPr lang="ru-RU" b="1" i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60" y="5517230"/>
            <a:ext cx="2611650" cy="11108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" t="-3898" r="49251" b="-3898"/>
          <a:stretch/>
        </p:blipFill>
        <p:spPr>
          <a:xfrm>
            <a:off x="5440640" y="4100314"/>
            <a:ext cx="3362722" cy="250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C00000"/>
                </a:solidFill>
              </a:rPr>
              <a:t>Животное, пережившее динозавров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00808"/>
            <a:ext cx="3456384" cy="259228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Гаттерия</a:t>
            </a:r>
            <a:r>
              <a:rPr lang="ru-RU" dirty="0" smtClean="0"/>
              <a:t> или </a:t>
            </a:r>
            <a:r>
              <a:rPr lang="ru-RU" b="1" dirty="0" smtClean="0"/>
              <a:t>туатара</a:t>
            </a:r>
            <a:r>
              <a:rPr lang="ru-RU" dirty="0" smtClean="0"/>
              <a:t>- клювоголовая ящерица, занесена в Международную красную книгу</a:t>
            </a:r>
          </a:p>
          <a:p>
            <a:pPr marL="0" indent="0">
              <a:buNone/>
            </a:pPr>
            <a:r>
              <a:rPr lang="ru-RU" dirty="0" smtClean="0"/>
              <a:t>(Новая Зеландия)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75" y="5517231"/>
            <a:ext cx="2611650" cy="111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6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2259" y="476672"/>
            <a:ext cx="77048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chemeClr val="tx2"/>
                </a:solidFill>
                <a:latin typeface="+mn-lt"/>
              </a:rPr>
              <a:t>Есть одна планета-сад</a:t>
            </a:r>
            <a:br>
              <a:rPr lang="ru-RU" dirty="0">
                <a:solidFill>
                  <a:schemeClr val="tx2"/>
                </a:solidFill>
                <a:latin typeface="+mn-lt"/>
              </a:rPr>
            </a:br>
            <a:r>
              <a:rPr lang="ru-RU" dirty="0">
                <a:solidFill>
                  <a:schemeClr val="tx2"/>
                </a:solidFill>
                <a:latin typeface="+mn-lt"/>
              </a:rPr>
              <a:t>В этом космосе холодном.</a:t>
            </a:r>
            <a:br>
              <a:rPr lang="ru-RU" dirty="0">
                <a:solidFill>
                  <a:schemeClr val="tx2"/>
                </a:solidFill>
                <a:latin typeface="+mn-lt"/>
              </a:rPr>
            </a:br>
            <a:r>
              <a:rPr lang="ru-RU" dirty="0">
                <a:solidFill>
                  <a:schemeClr val="tx2"/>
                </a:solidFill>
                <a:latin typeface="+mn-lt"/>
              </a:rPr>
              <a:t>Только здесь леса шумят,</a:t>
            </a:r>
            <a:br>
              <a:rPr lang="ru-RU" dirty="0">
                <a:solidFill>
                  <a:schemeClr val="tx2"/>
                </a:solidFill>
                <a:latin typeface="+mn-lt"/>
              </a:rPr>
            </a:br>
            <a:r>
              <a:rPr lang="ru-RU" dirty="0">
                <a:solidFill>
                  <a:schemeClr val="tx2"/>
                </a:solidFill>
                <a:latin typeface="+mn-lt"/>
              </a:rPr>
              <a:t>Птиц скликая перелётных,</a:t>
            </a:r>
          </a:p>
          <a:p>
            <a:pPr algn="r"/>
            <a:r>
              <a:rPr lang="ru-RU" dirty="0">
                <a:solidFill>
                  <a:schemeClr val="tx2"/>
                </a:solidFill>
                <a:latin typeface="+mn-lt"/>
              </a:rPr>
              <a:t>Лишь на ней одной цветут</a:t>
            </a:r>
            <a:br>
              <a:rPr lang="ru-RU" dirty="0">
                <a:solidFill>
                  <a:schemeClr val="tx2"/>
                </a:solidFill>
                <a:latin typeface="+mn-lt"/>
              </a:rPr>
            </a:br>
            <a:r>
              <a:rPr lang="ru-RU" dirty="0">
                <a:solidFill>
                  <a:schemeClr val="tx2"/>
                </a:solidFill>
                <a:latin typeface="+mn-lt"/>
              </a:rPr>
              <a:t>Ландыши в траве зелёной,</a:t>
            </a:r>
            <a:br>
              <a:rPr lang="ru-RU" dirty="0">
                <a:solidFill>
                  <a:schemeClr val="tx2"/>
                </a:solidFill>
                <a:latin typeface="+mn-lt"/>
              </a:rPr>
            </a:br>
            <a:r>
              <a:rPr lang="ru-RU" dirty="0">
                <a:solidFill>
                  <a:schemeClr val="tx2"/>
                </a:solidFill>
                <a:latin typeface="+mn-lt"/>
              </a:rPr>
              <a:t>И стрекозы только тут</a:t>
            </a:r>
            <a:br>
              <a:rPr lang="ru-RU" dirty="0">
                <a:solidFill>
                  <a:schemeClr val="tx2"/>
                </a:solidFill>
                <a:latin typeface="+mn-lt"/>
              </a:rPr>
            </a:br>
            <a:r>
              <a:rPr lang="ru-RU" dirty="0">
                <a:solidFill>
                  <a:schemeClr val="tx2"/>
                </a:solidFill>
                <a:latin typeface="+mn-lt"/>
              </a:rPr>
              <a:t>В речку смотрят </a:t>
            </a:r>
            <a:r>
              <a:rPr lang="ru-RU" dirty="0" smtClean="0">
                <a:solidFill>
                  <a:schemeClr val="tx2"/>
                </a:solidFill>
                <a:latin typeface="+mn-lt"/>
              </a:rPr>
              <a:t>удивлённо</a:t>
            </a:r>
            <a:r>
              <a:rPr lang="ru-RU" dirty="0">
                <a:solidFill>
                  <a:schemeClr val="tx2"/>
                </a:solidFill>
                <a:latin typeface="+mn-lt"/>
              </a:rPr>
              <a:t>.</a:t>
            </a:r>
            <a:endParaRPr lang="ru-RU" dirty="0" smtClean="0">
              <a:solidFill>
                <a:schemeClr val="tx2"/>
              </a:solidFill>
              <a:latin typeface="+mn-lt"/>
            </a:endParaRPr>
          </a:p>
          <a:p>
            <a:pPr algn="r"/>
            <a:r>
              <a:rPr lang="ru-RU" dirty="0" err="1" smtClean="0">
                <a:solidFill>
                  <a:schemeClr val="tx2"/>
                </a:solidFill>
                <a:latin typeface="+mn-lt"/>
              </a:rPr>
              <a:t>Я.Аким</a:t>
            </a:r>
            <a:endParaRPr lang="ru-RU" dirty="0" smtClean="0">
              <a:solidFill>
                <a:schemeClr val="tx2"/>
              </a:solidFill>
              <a:latin typeface="+mn-lt"/>
            </a:endParaRP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Я знаю, что на Земле день сменяется ночью, меняются времена года. Я часто слышу, что меняется погода, на Земле становится теплее. 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	С момента возникновения жизни на Земле и  до сегодняшнего дня все живые организмы постоянно развиваются  и изменяются. 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	Такой процесс длительных изменений называют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эволюцией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.  Появление одних организмов 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вымирание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других — характерные особенности эволюции. </a:t>
            </a:r>
          </a:p>
          <a:p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767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/>
          </p:cNvSpPr>
          <p:nvPr>
            <p:ph type="title" idx="4294967295"/>
          </p:nvPr>
        </p:nvSpPr>
        <p:spPr>
          <a:xfrm>
            <a:off x="462128" y="33655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A50021"/>
                </a:solidFill>
              </a:rPr>
              <a:t>ВЫВОДЫ:</a:t>
            </a:r>
          </a:p>
        </p:txBody>
      </p:sp>
      <p:sp>
        <p:nvSpPr>
          <p:cNvPr id="40963" name="Rectangle 4"/>
          <p:cNvSpPr>
            <a:spLocks noGrp="1"/>
          </p:cNvSpPr>
          <p:nvPr>
            <p:ph type="body" idx="4294967295"/>
          </p:nvPr>
        </p:nvSpPr>
        <p:spPr>
          <a:xfrm>
            <a:off x="611560" y="1376485"/>
            <a:ext cx="8208590" cy="4525962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A50021"/>
                </a:solidFill>
              </a:rPr>
              <a:t>гипотеза исследования подтвердилась :</a:t>
            </a:r>
          </a:p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    Изменения условий жизни на Земле стали причиной появления, разнообразия и вымирания динозавров и других животных.</a:t>
            </a:r>
          </a:p>
          <a:p>
            <a:pPr>
              <a:lnSpc>
                <a:spcPct val="150000"/>
              </a:lnSpc>
              <a:buNone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  Люди могут защитить животных и растения от вымирания, охраняя природу.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Береги свою планету — Ведь другой, похожей, нету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!</a:t>
            </a:r>
          </a:p>
          <a:p>
            <a:pPr algn="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</a:rPr>
              <a:t>Я.Аким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400" b="1" dirty="0" smtClean="0">
              <a:solidFill>
                <a:srgbClr val="A50021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ru-RU" sz="2400" b="1" dirty="0" smtClean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2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/>
          </p:cNvSpPr>
          <p:nvPr>
            <p:ph type="title" idx="4294967295"/>
          </p:nvPr>
        </p:nvSpPr>
        <p:spPr>
          <a:xfrm>
            <a:off x="2916238" y="1989138"/>
            <a:ext cx="4465637" cy="2232025"/>
          </a:xfrm>
        </p:spPr>
        <p:txBody>
          <a:bodyPr/>
          <a:lstStyle/>
          <a:p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  <a:t>Спасибо</a:t>
            </a:r>
            <a:b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  <a:t>за</a:t>
            </a:r>
            <a:b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  <a:t>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body" sz="half" idx="4294967295"/>
          </p:nvPr>
        </p:nvSpPr>
        <p:spPr>
          <a:xfrm>
            <a:off x="285071" y="908720"/>
            <a:ext cx="8568952" cy="151216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ru-RU" b="1" u="sng" dirty="0" smtClean="0">
                <a:solidFill>
                  <a:srgbClr val="A50021"/>
                </a:solidFill>
              </a:rPr>
              <a:t>Гипотеза: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причиной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эволюции  динозавров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стали  изменения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условий  жизни  на Земле. </a:t>
            </a:r>
            <a:endParaRPr lang="ru-RU" b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A50021"/>
                </a:solidFill>
              </a:rPr>
              <a:t> </a:t>
            </a:r>
          </a:p>
        </p:txBody>
      </p:sp>
      <p:sp>
        <p:nvSpPr>
          <p:cNvPr id="7" name="Rectangle 3"/>
          <p:cNvSpPr txBox="1">
            <a:spLocks/>
          </p:cNvSpPr>
          <p:nvPr/>
        </p:nvSpPr>
        <p:spPr bwMode="auto">
          <a:xfrm>
            <a:off x="339483" y="3068786"/>
            <a:ext cx="856895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ru-RU" b="1" u="sng" dirty="0" smtClean="0">
                <a:solidFill>
                  <a:srgbClr val="A50021"/>
                </a:solidFill>
              </a:rPr>
              <a:t>Цель: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узнать о динозаврах, древних существах, населявших Землю.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A5002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/>
          </p:cNvSpPr>
          <p:nvPr/>
        </p:nvSpPr>
        <p:spPr bwMode="auto">
          <a:xfrm>
            <a:off x="467544" y="260648"/>
            <a:ext cx="8208912" cy="176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ru-RU" sz="2400" b="1" u="sng" dirty="0">
                <a:solidFill>
                  <a:srgbClr val="A50021"/>
                </a:solidFill>
                <a:latin typeface="Times New Roman" pitchFamily="18" charset="0"/>
              </a:rPr>
              <a:t>Задачи</a:t>
            </a:r>
            <a:r>
              <a:rPr lang="ru-RU" sz="2400" b="1" dirty="0">
                <a:solidFill>
                  <a:srgbClr val="A50021"/>
                </a:solidFill>
                <a:latin typeface="Times New Roman" pitchFamily="18" charset="0"/>
              </a:rPr>
              <a:t>: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узнать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: 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- когда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появились динозавры? 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- какой был их образ жизни? 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- как выглядела наша планета в это время?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- были ли найдены остатки динозавров на территории России?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- какие причины их вымирания отмечают ученые?</a:t>
            </a:r>
          </a:p>
          <a:p>
            <a:pPr>
              <a:spcBef>
                <a:spcPct val="20000"/>
              </a:spcBef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провести сравнение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 описания одного из  динозавров   с современными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животными.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spcBef>
                <a:spcPct val="20000"/>
              </a:spcBef>
            </a:pPr>
            <a:endParaRPr lang="ru-RU" sz="2400" b="1" dirty="0" smtClean="0">
              <a:solidFill>
                <a:srgbClr val="A50021"/>
              </a:solidFill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ru-RU" sz="2400" b="1" dirty="0">
              <a:solidFill>
                <a:srgbClr val="A50021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ru-RU" sz="2400" b="1" dirty="0">
              <a:solidFill>
                <a:srgbClr val="A5002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64704"/>
            <a:ext cx="842493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Объект исследования</a:t>
            </a:r>
            <a:r>
              <a:rPr lang="ru-RU" sz="3200" dirty="0">
                <a:solidFill>
                  <a:srgbClr val="C00000"/>
                </a:solidFill>
              </a:rPr>
              <a:t>: </a:t>
            </a:r>
            <a:r>
              <a:rPr lang="ru-RU" sz="3200" dirty="0" smtClean="0"/>
              <a:t>динозавры</a:t>
            </a:r>
            <a:endParaRPr lang="ru-RU" sz="3200" dirty="0"/>
          </a:p>
          <a:p>
            <a:r>
              <a:rPr lang="ru-RU" sz="3200" b="1" dirty="0"/>
              <a:t>     </a:t>
            </a:r>
            <a:endParaRPr lang="ru-RU" sz="3200" b="1" dirty="0" smtClean="0"/>
          </a:p>
          <a:p>
            <a:r>
              <a:rPr lang="ru-RU" sz="3200" b="1" dirty="0" smtClean="0">
                <a:solidFill>
                  <a:srgbClr val="C00000"/>
                </a:solidFill>
              </a:rPr>
              <a:t>Предметы </a:t>
            </a:r>
            <a:r>
              <a:rPr lang="ru-RU" sz="3200" b="1" dirty="0">
                <a:solidFill>
                  <a:srgbClr val="C00000"/>
                </a:solidFill>
              </a:rPr>
              <a:t>исследования: </a:t>
            </a:r>
            <a:endParaRPr lang="ru-RU" sz="3200" dirty="0">
              <a:solidFill>
                <a:srgbClr val="C00000"/>
              </a:solidFill>
            </a:endParaRPr>
          </a:p>
          <a:p>
            <a:pPr lvl="0"/>
            <a:r>
              <a:rPr lang="ru-RU" sz="2800" dirty="0"/>
              <a:t>условия появления и жизни динозавров; </a:t>
            </a:r>
          </a:p>
          <a:p>
            <a:pPr lvl="0"/>
            <a:r>
              <a:rPr lang="ru-RU" sz="2800" dirty="0"/>
              <a:t>виды динозавров в России; </a:t>
            </a:r>
          </a:p>
          <a:p>
            <a:pPr lvl="0"/>
            <a:r>
              <a:rPr lang="ru-RU" sz="2800" dirty="0"/>
              <a:t>причины вымирания динозавров. </a:t>
            </a:r>
            <a:endParaRPr lang="ru-RU" sz="2800" dirty="0" smtClean="0"/>
          </a:p>
          <a:p>
            <a:r>
              <a:rPr lang="ru-RU" sz="3200" b="1" dirty="0">
                <a:solidFill>
                  <a:srgbClr val="C00000"/>
                </a:solidFill>
              </a:rPr>
              <a:t>Методы исследования: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2800" dirty="0"/>
              <a:t>- изучение литературы и информации в сети Интернет</a:t>
            </a:r>
            <a:br>
              <a:rPr lang="ru-RU" sz="2800" dirty="0"/>
            </a:br>
            <a:r>
              <a:rPr lang="ru-RU" sz="2800" dirty="0"/>
              <a:t>- анкетирование,</a:t>
            </a:r>
          </a:p>
          <a:p>
            <a:r>
              <a:rPr lang="ru-RU" sz="2800" dirty="0"/>
              <a:t>- сравнение.</a:t>
            </a:r>
          </a:p>
          <a:p>
            <a:pPr lvl="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ChangeArrowheads="1"/>
          </p:cNvSpPr>
          <p:nvPr/>
        </p:nvSpPr>
        <p:spPr bwMode="auto">
          <a:xfrm>
            <a:off x="468313" y="908050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i="1">
              <a:latin typeface="Times New Roman" pitchFamily="18" charset="0"/>
              <a:cs typeface="Arial" charset="0"/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type="title" idx="4294967295"/>
          </p:nvPr>
        </p:nvSpPr>
        <p:spPr>
          <a:xfrm>
            <a:off x="468313" y="260648"/>
            <a:ext cx="8229600" cy="994122"/>
          </a:xfrm>
        </p:spPr>
        <p:txBody>
          <a:bodyPr/>
          <a:lstStyle/>
          <a:p>
            <a:r>
              <a:rPr lang="ru-RU" dirty="0" smtClean="0">
                <a:solidFill>
                  <a:srgbClr val="A50021"/>
                </a:solidFill>
              </a:rPr>
              <a:t>Кто такие динозавры? </a:t>
            </a:r>
          </a:p>
        </p:txBody>
      </p:sp>
      <p:sp>
        <p:nvSpPr>
          <p:cNvPr id="40963" name="Rectangle 4"/>
          <p:cNvSpPr>
            <a:spLocks noGrp="1"/>
          </p:cNvSpPr>
          <p:nvPr>
            <p:ph type="body" idx="4294967295"/>
          </p:nvPr>
        </p:nvSpPr>
        <p:spPr>
          <a:xfrm>
            <a:off x="810419" y="1136650"/>
            <a:ext cx="7380287" cy="4525962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4F6228"/>
                </a:solidFill>
              </a:rPr>
              <a:t>	</a:t>
            </a:r>
            <a:endParaRPr lang="ru-RU" sz="2400" dirty="0" smtClean="0">
              <a:solidFill>
                <a:srgbClr val="A50021"/>
              </a:solidFill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400" b="1" dirty="0" smtClean="0">
              <a:solidFill>
                <a:srgbClr val="A5002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7" y="5591400"/>
            <a:ext cx="85512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Динозавр – это страшный, </a:t>
            </a:r>
          </a:p>
          <a:p>
            <a:pPr algn="ctr"/>
            <a:r>
              <a:rPr lang="ru-RU" sz="3200" dirty="0" smtClean="0"/>
              <a:t>ужасный  ящер (греч.)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203" y="1365250"/>
            <a:ext cx="4248264" cy="367456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160" y="1772816"/>
            <a:ext cx="4328816" cy="861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1625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dirty="0"/>
              <a:t>С незапамятных времён, </a:t>
            </a:r>
          </a:p>
          <a:p>
            <a:pPr lvl="0" algn="ctr">
              <a:lnSpc>
                <a:spcPct val="131625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dirty="0"/>
              <a:t>Страх вселяет в сердце он.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ChangeArrowheads="1"/>
          </p:cNvSpPr>
          <p:nvPr/>
        </p:nvSpPr>
        <p:spPr bwMode="auto">
          <a:xfrm>
            <a:off x="468313" y="908050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i="1">
              <a:latin typeface="Times New Roman" pitchFamily="18" charset="0"/>
              <a:cs typeface="Arial" charset="0"/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A50021"/>
                </a:solidFill>
              </a:rPr>
              <a:t>Окаменелости</a:t>
            </a:r>
          </a:p>
        </p:txBody>
      </p:sp>
      <p:sp>
        <p:nvSpPr>
          <p:cNvPr id="40963" name="Rectangle 4"/>
          <p:cNvSpPr>
            <a:spLocks noGrp="1"/>
          </p:cNvSpPr>
          <p:nvPr>
            <p:ph type="body" idx="4294967295"/>
          </p:nvPr>
        </p:nvSpPr>
        <p:spPr>
          <a:xfrm>
            <a:off x="810419" y="1363867"/>
            <a:ext cx="7380287" cy="4525962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2400" dirty="0" smtClean="0"/>
              <a:t> ископаемые останки </a:t>
            </a:r>
            <a:r>
              <a:rPr lang="ru-RU" sz="2400" dirty="0"/>
              <a:t>животных или растений, </a:t>
            </a:r>
            <a:endParaRPr lang="ru-RU" sz="2400" dirty="0" smtClean="0"/>
          </a:p>
          <a:p>
            <a:pPr>
              <a:lnSpc>
                <a:spcPct val="80000"/>
              </a:lnSpc>
              <a:buNone/>
            </a:pPr>
            <a:r>
              <a:rPr lang="ru-RU" sz="2400" dirty="0" smtClean="0"/>
              <a:t>которые превратились </a:t>
            </a:r>
            <a:r>
              <a:rPr lang="ru-RU" sz="2400" dirty="0"/>
              <a:t>в камень</a:t>
            </a:r>
            <a:endParaRPr lang="ru-RU" sz="2400" b="1" dirty="0" smtClean="0">
              <a:solidFill>
                <a:srgbClr val="A5002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56" y="2174416"/>
            <a:ext cx="7128613" cy="3702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63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ChangeArrowheads="1"/>
          </p:cNvSpPr>
          <p:nvPr/>
        </p:nvSpPr>
        <p:spPr bwMode="auto">
          <a:xfrm>
            <a:off x="468313" y="908050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i="1">
              <a:latin typeface="Times New Roman" pitchFamily="18" charset="0"/>
              <a:cs typeface="Arial" charset="0"/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579296" cy="1143000"/>
          </a:xfrm>
        </p:spPr>
        <p:txBody>
          <a:bodyPr/>
          <a:lstStyle/>
          <a:p>
            <a:r>
              <a:rPr lang="ru-RU" dirty="0" smtClean="0">
                <a:solidFill>
                  <a:srgbClr val="A50021"/>
                </a:solidFill>
              </a:rPr>
              <a:t>Мезозойская эра </a:t>
            </a:r>
            <a:br>
              <a:rPr lang="ru-RU" dirty="0" smtClean="0">
                <a:solidFill>
                  <a:srgbClr val="A50021"/>
                </a:solidFill>
              </a:rPr>
            </a:br>
            <a:r>
              <a:rPr lang="ru-RU" sz="2800" dirty="0" smtClean="0">
                <a:solidFill>
                  <a:srgbClr val="A50021"/>
                </a:solidFill>
              </a:rPr>
              <a:t>(250 </a:t>
            </a:r>
            <a:r>
              <a:rPr lang="ru-RU" sz="2800" dirty="0" err="1" smtClean="0">
                <a:solidFill>
                  <a:srgbClr val="A50021"/>
                </a:solidFill>
              </a:rPr>
              <a:t>млн.лет</a:t>
            </a:r>
            <a:r>
              <a:rPr lang="ru-RU" sz="2800" dirty="0" smtClean="0">
                <a:solidFill>
                  <a:srgbClr val="A50021"/>
                </a:solidFill>
              </a:rPr>
              <a:t> назад)</a:t>
            </a:r>
            <a:endParaRPr lang="ru-RU" sz="3200" dirty="0" smtClean="0">
              <a:solidFill>
                <a:srgbClr val="A50021"/>
              </a:solidFill>
            </a:endParaRPr>
          </a:p>
        </p:txBody>
      </p:sp>
      <p:sp>
        <p:nvSpPr>
          <p:cNvPr id="40963" name="Rectangle 4"/>
          <p:cNvSpPr>
            <a:spLocks noGrp="1"/>
          </p:cNvSpPr>
          <p:nvPr>
            <p:ph type="body" idx="4294967295"/>
          </p:nvPr>
        </p:nvSpPr>
        <p:spPr>
          <a:xfrm>
            <a:off x="899592" y="1484784"/>
            <a:ext cx="7380287" cy="4525962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4F6228"/>
                </a:solidFill>
              </a:rPr>
              <a:t>	</a:t>
            </a:r>
            <a:endParaRPr lang="ru-RU" sz="2400" dirty="0" smtClean="0">
              <a:solidFill>
                <a:srgbClr val="A50021"/>
              </a:solidFill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400" b="1" dirty="0" smtClean="0">
              <a:solidFill>
                <a:srgbClr val="A5002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791" y="1628800"/>
            <a:ext cx="6336704" cy="439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0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alphaModFix amt="8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ChangeArrowheads="1"/>
          </p:cNvSpPr>
          <p:nvPr/>
        </p:nvSpPr>
        <p:spPr bwMode="auto">
          <a:xfrm>
            <a:off x="468313" y="908050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i="1">
              <a:latin typeface="Times New Roman" pitchFamily="18" charset="0"/>
              <a:cs typeface="Arial" charset="0"/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A50021"/>
                </a:solidFill>
              </a:rPr>
              <a:t>Мезозойская эра </a:t>
            </a:r>
            <a:br>
              <a:rPr lang="ru-RU" dirty="0" smtClean="0">
                <a:solidFill>
                  <a:srgbClr val="A50021"/>
                </a:solidFill>
              </a:rPr>
            </a:br>
            <a:r>
              <a:rPr lang="ru-RU" sz="2800" dirty="0" smtClean="0">
                <a:solidFill>
                  <a:srgbClr val="A50021"/>
                </a:solidFill>
              </a:rPr>
              <a:t>(250 </a:t>
            </a:r>
            <a:r>
              <a:rPr lang="ru-RU" sz="2800" dirty="0" err="1" smtClean="0">
                <a:solidFill>
                  <a:srgbClr val="A50021"/>
                </a:solidFill>
              </a:rPr>
              <a:t>млн.лет</a:t>
            </a:r>
            <a:r>
              <a:rPr lang="ru-RU" sz="2800" dirty="0" smtClean="0">
                <a:solidFill>
                  <a:srgbClr val="A50021"/>
                </a:solidFill>
              </a:rPr>
              <a:t> назад)</a:t>
            </a:r>
            <a:endParaRPr lang="ru-RU" sz="3200" dirty="0" smtClean="0">
              <a:solidFill>
                <a:srgbClr val="A50021"/>
              </a:solidFill>
            </a:endParaRPr>
          </a:p>
        </p:txBody>
      </p:sp>
      <p:sp>
        <p:nvSpPr>
          <p:cNvPr id="40963" name="Rectangle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4F6228"/>
                </a:solidFill>
              </a:rPr>
              <a:t>	</a:t>
            </a:r>
            <a:endParaRPr lang="ru-RU" sz="2400" dirty="0" smtClean="0">
              <a:solidFill>
                <a:srgbClr val="A50021"/>
              </a:solidFill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endParaRPr lang="ru-RU" sz="2400" b="1" dirty="0" smtClean="0">
              <a:solidFill>
                <a:srgbClr val="A5002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29" y="1484784"/>
            <a:ext cx="3867659" cy="4968552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15" y="1484784"/>
            <a:ext cx="3939956" cy="4968552"/>
          </a:xfrm>
        </p:spPr>
      </p:pic>
    </p:spTree>
    <p:extLst>
      <p:ext uri="{BB962C8B-B14F-4D97-AF65-F5344CB8AC3E}">
        <p14:creationId xmlns:p14="http://schemas.microsoft.com/office/powerpoint/2010/main" val="181192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</TotalTime>
  <Words>396</Words>
  <Application>Microsoft Office PowerPoint</Application>
  <PresentationFormat>Экран (4:3)</PresentationFormat>
  <Paragraphs>104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Кто такие динозавры? </vt:lpstr>
      <vt:lpstr>Окаменелости</vt:lpstr>
      <vt:lpstr>Мезозойская эра  (250 млн.лет назад)</vt:lpstr>
      <vt:lpstr>Мезозойская эра  (250 млн.лет назад)</vt:lpstr>
      <vt:lpstr>Иностранцевия</vt:lpstr>
      <vt:lpstr>Эпоха динозавров (230-65 млн.лет назад)</vt:lpstr>
      <vt:lpstr>Эпоха динозавров (230- 65 млн.лет назад)</vt:lpstr>
      <vt:lpstr>    Травоядные динозавры </vt:lpstr>
      <vt:lpstr>Хищные динозавры </vt:lpstr>
      <vt:lpstr>    Найдены в России </vt:lpstr>
      <vt:lpstr>Наши работы в проекте</vt:lpstr>
      <vt:lpstr>Сравнение динозавра с современными животными</vt:lpstr>
      <vt:lpstr>Результаты опроса Причины вымирания динозавров</vt:lpstr>
      <vt:lpstr>Животное, пережившее динозавров</vt:lpstr>
      <vt:lpstr>ВЫВОДЫ: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Наталья</cp:lastModifiedBy>
  <cp:revision>67</cp:revision>
  <dcterms:created xsi:type="dcterms:W3CDTF">2013-07-29T17:42:42Z</dcterms:created>
  <dcterms:modified xsi:type="dcterms:W3CDTF">2019-08-18T06:59:33Z</dcterms:modified>
</cp:coreProperties>
</file>