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bubble3D val="0"/>
            <c:explosion val="28"/>
            <c:spPr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softEdge">
                <a:bevelT w="139700" h="139700" prst="divot"/>
              </a:sp3d>
            </c:spPr>
          </c:dPt>
          <c:dPt>
            <c:idx val="1"/>
            <c:bubble3D val="0"/>
            <c:explosion val="0"/>
            <c:spPr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etal">
                <a:bevelT prst="convex"/>
              </a:sp3d>
            </c:spPr>
          </c:dPt>
          <c:cat>
            <c:strRef>
              <c:f>Лист1!$A$2:$A$3</c:f>
              <c:strCache>
                <c:ptCount val="2"/>
                <c:pt idx="0">
                  <c:v>Высокая</c:v>
                </c:pt>
                <c:pt idx="1">
                  <c:v>Средняя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79</c:v>
                </c:pt>
                <c:pt idx="1">
                  <c:v>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0"/>
        <c:txPr>
          <a:bodyPr/>
          <a:lstStyle/>
          <a:p>
            <a:pPr>
              <a:defRPr sz="2000" b="1" cap="none" spc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A5002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omic Sans MS" pitchFamily="66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2000" b="1" cap="none" spc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A5002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omic Sans MS" pitchFamily="66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77896036241734612"/>
          <c:y val="0.40907754721831269"/>
          <c:w val="0.21445532152718805"/>
          <c:h val="0.4996877987863178"/>
        </c:manualLayout>
      </c:layout>
      <c:overlay val="0"/>
      <c:txPr>
        <a:bodyPr/>
        <a:lstStyle/>
        <a:p>
          <a:pPr>
            <a:defRPr sz="1800" b="1" cap="none" spc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Comic Sans MS" pitchFamily="66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Уроки</c:v>
                </c:pt>
              </c:strCache>
            </c:strRef>
          </c:tx>
          <c:spPr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metal">
              <a:bevelT w="139700" h="139700" prst="divot"/>
            </a:sp3d>
          </c:spPr>
          <c:invertIfNegative val="0"/>
          <c:cat>
            <c:strRef>
              <c:f>Лист1!$A$2</c:f>
              <c:strCache>
                <c:ptCount val="1"/>
                <c:pt idx="0">
                  <c:v>Уровень интереса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Перемены</c:v>
                </c:pt>
              </c:strCache>
            </c:strRef>
          </c:tx>
          <c:spPr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dkEdge"/>
          </c:spPr>
          <c:invertIfNegative val="0"/>
          <c:dPt>
            <c:idx val="0"/>
            <c:invertIfNegative val="0"/>
            <c:bubble3D val="0"/>
            <c:spPr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dkEdge">
                <a:bevelT prst="convex"/>
              </a:sp3d>
            </c:spPr>
          </c:dPt>
          <c:cat>
            <c:strRef>
              <c:f>Лист1!$A$2</c:f>
              <c:strCache>
                <c:ptCount val="1"/>
                <c:pt idx="0">
                  <c:v>Уровень интереса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3.5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Игры</c:v>
                </c:pt>
              </c:strCache>
            </c:strRef>
          </c:tx>
          <c:spPr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flat">
              <a:bevelT w="114300" prst="hardEdge"/>
            </a:sp3d>
          </c:spPr>
          <c:invertIfNegative val="0"/>
          <c:cat>
            <c:strRef>
              <c:f>Лист1!$A$2</c:f>
              <c:strCache>
                <c:ptCount val="1"/>
                <c:pt idx="0">
                  <c:v>Уровень интереса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4.4000000000000004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Бегать по коридорам</c:v>
                </c:pt>
              </c:strCache>
            </c:strRef>
          </c:tx>
          <c:spPr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plastic">
              <a:bevelT w="165100" prst="coolSlant"/>
            </a:sp3d>
          </c:spPr>
          <c:invertIfNegative val="0"/>
          <c:cat>
            <c:strRef>
              <c:f>Лист1!$A$2</c:f>
              <c:strCache>
                <c:ptCount val="1"/>
                <c:pt idx="0">
                  <c:v>Уровень интереса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2.5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92819456"/>
        <c:axId val="92820992"/>
        <c:axId val="0"/>
      </c:bar3DChart>
      <c:catAx>
        <c:axId val="9281945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400" b="1" cap="none" spc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omic Sans MS" pitchFamily="66" charset="0"/>
              </a:defRPr>
            </a:pPr>
            <a:endParaRPr lang="ru-RU"/>
          </a:p>
        </c:txPr>
        <c:crossAx val="92820992"/>
        <c:crosses val="autoZero"/>
        <c:auto val="1"/>
        <c:lblAlgn val="ctr"/>
        <c:lblOffset val="100"/>
        <c:noMultiLvlLbl val="0"/>
      </c:catAx>
      <c:valAx>
        <c:axId val="928209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2819456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Comic Sans MS" pitchFamily="66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A4386-9772-4A25-83C2-5D4EA60ED241}" type="datetimeFigureOut">
              <a:rPr lang="ru-RU" smtClean="0"/>
              <a:pPr/>
              <a:t>06.10.2011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DC49751-E4AE-44EB-8561-D4826F2C88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A4386-9772-4A25-83C2-5D4EA60ED241}" type="datetimeFigureOut">
              <a:rPr lang="ru-RU" smtClean="0"/>
              <a:pPr/>
              <a:t>06.10.2011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49751-E4AE-44EB-8561-D4826F2C88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A4386-9772-4A25-83C2-5D4EA60ED241}" type="datetimeFigureOut">
              <a:rPr lang="ru-RU" smtClean="0"/>
              <a:pPr/>
              <a:t>06.10.2011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49751-E4AE-44EB-8561-D4826F2C88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A4386-9772-4A25-83C2-5D4EA60ED241}" type="datetimeFigureOut">
              <a:rPr lang="ru-RU" smtClean="0"/>
              <a:pPr/>
              <a:t>06.10.2011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DC49751-E4AE-44EB-8561-D4826F2C88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A4386-9772-4A25-83C2-5D4EA60ED241}" type="datetimeFigureOut">
              <a:rPr lang="ru-RU" smtClean="0"/>
              <a:pPr/>
              <a:t>06.10.2011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49751-E4AE-44EB-8561-D4826F2C886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A4386-9772-4A25-83C2-5D4EA60ED241}" type="datetimeFigureOut">
              <a:rPr lang="ru-RU" smtClean="0"/>
              <a:pPr/>
              <a:t>06.10.2011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49751-E4AE-44EB-8561-D4826F2C88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A4386-9772-4A25-83C2-5D4EA60ED241}" type="datetimeFigureOut">
              <a:rPr lang="ru-RU" smtClean="0"/>
              <a:pPr/>
              <a:t>06.10.2011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5DC49751-E4AE-44EB-8561-D4826F2C886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A4386-9772-4A25-83C2-5D4EA60ED241}" type="datetimeFigureOut">
              <a:rPr lang="ru-RU" smtClean="0"/>
              <a:pPr/>
              <a:t>06.10.2011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49751-E4AE-44EB-8561-D4826F2C88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A4386-9772-4A25-83C2-5D4EA60ED241}" type="datetimeFigureOut">
              <a:rPr lang="ru-RU" smtClean="0"/>
              <a:pPr/>
              <a:t>06.10.2011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49751-E4AE-44EB-8561-D4826F2C88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A4386-9772-4A25-83C2-5D4EA60ED241}" type="datetimeFigureOut">
              <a:rPr lang="ru-RU" smtClean="0"/>
              <a:pPr/>
              <a:t>06.10.2011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49751-E4AE-44EB-8561-D4826F2C88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A4386-9772-4A25-83C2-5D4EA60ED241}" type="datetimeFigureOut">
              <a:rPr lang="ru-RU" smtClean="0"/>
              <a:pPr/>
              <a:t>06.10.2011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49751-E4AE-44EB-8561-D4826F2C886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7FA4386-9772-4A25-83C2-5D4EA60ED241}" type="datetimeFigureOut">
              <a:rPr lang="ru-RU" smtClean="0"/>
              <a:pPr/>
              <a:t>06.10.2011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DC49751-E4AE-44EB-8561-D4826F2C886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476672"/>
            <a:ext cx="7772400" cy="2016224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Творческий проект на тему: </a:t>
            </a:r>
            <a:r>
              <a:rPr lang="ru-RU" dirty="0" smtClean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i="1" dirty="0" smtClean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«Современная модель взаимодействия ДОУ и начальной школы»</a:t>
            </a:r>
            <a:endParaRPr lang="ru-RU" sz="4000" i="1" dirty="0">
              <a:solidFill>
                <a:srgbClr val="FF0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  <a:reflection blurRad="12700" stA="48000" endA="300" endPos="55000" dir="5400000" sy="-9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2780928"/>
            <a:ext cx="8064896" cy="1368152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 smtClean="0">
                <a:ln w="1905"/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Направление: </a:t>
            </a:r>
            <a:r>
              <a:rPr lang="ru-RU" b="1" i="1" dirty="0" smtClean="0">
                <a:ln w="1905"/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«Система работы по организации взаимодействия воспитателей ДОУ и учителей начальных классов»</a:t>
            </a:r>
            <a:endParaRPr lang="ru-RU" b="1" i="1" dirty="0">
              <a:ln w="1905"/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539552" y="4293096"/>
            <a:ext cx="8295998" cy="165618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800" b="1" dirty="0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Автор проекта:</a:t>
            </a:r>
            <a:r>
              <a:rPr lang="ru-RU" sz="2800" b="1" dirty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800" b="1" dirty="0" err="1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Узенькова</a:t>
            </a:r>
            <a:r>
              <a:rPr lang="ru-RU" sz="2800" b="1" dirty="0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Ирина Анатольевна </a:t>
            </a:r>
            <a:r>
              <a:rPr lang="ru-RU" sz="2800" b="1" i="1" dirty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b="1" i="1" dirty="0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b="1" i="1" dirty="0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старший воспитатель высшей     			</a:t>
            </a:r>
            <a:r>
              <a:rPr lang="ru-RU" sz="2800" b="1" i="1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квалификационной категории</a:t>
            </a:r>
            <a:r>
              <a:rPr lang="ru-RU" sz="2600" b="1" i="1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i="1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			</a:t>
            </a:r>
            <a:r>
              <a:rPr lang="ru-RU" sz="2600" b="1" i="1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МДОУ </a:t>
            </a:r>
            <a:r>
              <a:rPr lang="ru-RU" sz="2600" b="1" i="1" dirty="0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Детский сад №2 «Рябинка»</a:t>
            </a:r>
          </a:p>
        </p:txBody>
      </p:sp>
    </p:spTree>
    <p:extLst>
      <p:ext uri="{BB962C8B-B14F-4D97-AF65-F5344CB8AC3E}">
        <p14:creationId xmlns:p14="http://schemas.microsoft.com/office/powerpoint/2010/main" val="2486510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1025" y="332656"/>
            <a:ext cx="842897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Посещение краеведческого музея в МОУ «</a:t>
            </a:r>
            <a:r>
              <a:rPr lang="ru-RU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Дрезненской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гимназии», позволят решать задачи</a:t>
            </a:r>
          </a:p>
          <a:p>
            <a:pPr algn="just"/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нравственно – духовного воспитания. Дети очень внимательно слушают учителя истории и</a:t>
            </a:r>
          </a:p>
          <a:p>
            <a:pPr algn="just"/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директора музея Авилову Наталью Петровну. </a:t>
            </a:r>
          </a:p>
          <a:p>
            <a:pPr algn="just"/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Из рассказа учителя истории дети узнают об истории возникновения города, об исторических</a:t>
            </a:r>
          </a:p>
          <a:p>
            <a:pPr algn="just"/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местах, в честь кого названы улицы.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UserXP\Рабочий стол\нужно\преемственность\2010_12_02\IMG_000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42"/>
          <a:stretch/>
        </p:blipFill>
        <p:spPr bwMode="auto">
          <a:xfrm>
            <a:off x="179271" y="1656095"/>
            <a:ext cx="4150133" cy="2792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UserXP\Рабочий стол\нужно\преемственность\2010_12_02\IMG_000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06"/>
          <a:stretch/>
        </p:blipFill>
        <p:spPr bwMode="auto">
          <a:xfrm>
            <a:off x="4310135" y="3483598"/>
            <a:ext cx="4706436" cy="3274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9130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67730"/>
            <a:ext cx="76533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Нравственно – духовное воспитание является приоритетным в </a:t>
            </a:r>
          </a:p>
          <a:p>
            <a:pPr algn="just"/>
            <a:r>
              <a:rPr lang="ru-RU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воспитательно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-образовательной работе МДОУ детский сад №2 «Рябинка». </a:t>
            </a:r>
          </a:p>
          <a:p>
            <a:pPr algn="just"/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Результатом многолетней работы педагогов в ДОУ создан мини-музей</a:t>
            </a:r>
          </a:p>
          <a:p>
            <a:pPr algn="just"/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«Русская изба», где проходят занятия с детьми.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Documents and Settings\UserXP\Рабочий стол\нужно\преемственность\2010_12_02\IMG_000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23557"/>
          <a:stretch/>
        </p:blipFill>
        <p:spPr bwMode="auto">
          <a:xfrm>
            <a:off x="84786" y="1330531"/>
            <a:ext cx="4343198" cy="362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Documents and Settings\UserXP\Рабочий стол\нужно\преемственность\2010_12_02\IMG_000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3" r="15380"/>
          <a:stretch/>
        </p:blipFill>
        <p:spPr bwMode="auto">
          <a:xfrm>
            <a:off x="4427984" y="3193207"/>
            <a:ext cx="4676536" cy="3548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0284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7704" y="1124744"/>
            <a:ext cx="720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107504" y="218660"/>
            <a:ext cx="89657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Посещение школьной библиотеки вызывает у дошкольников не меньший интерес. Здесь </a:t>
            </a:r>
          </a:p>
          <a:p>
            <a:pPr algn="just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дети читают стихи, рассматривают книги, участвуют в литературной викторине.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4" descr="фото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20" t="15152" r="18886" b="51701"/>
          <a:stretch>
            <a:fillRect/>
          </a:stretch>
        </p:blipFill>
        <p:spPr>
          <a:xfrm>
            <a:off x="107504" y="1196752"/>
            <a:ext cx="4217540" cy="3184674"/>
          </a:xfrm>
          <a:prstGeom prst="rect">
            <a:avLst/>
          </a:prstGeom>
        </p:spPr>
      </p:pic>
      <p:pic>
        <p:nvPicPr>
          <p:cNvPr id="7" name="Содержимое 7" descr="БИБЛИОТ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7" b="12447"/>
          <a:stretch>
            <a:fillRect/>
          </a:stretch>
        </p:blipFill>
        <p:spPr>
          <a:xfrm>
            <a:off x="4355976" y="3284984"/>
            <a:ext cx="4618372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906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260648"/>
            <a:ext cx="82214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 целью выявить творческий потенциал детей дошкольного и школьного возраста педагоги</a:t>
            </a:r>
          </a:p>
          <a:p>
            <a:pPr algn="just"/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организуют совместные выставки детских работ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7" descr="100_214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55776" y="869054"/>
            <a:ext cx="4038600" cy="2692400"/>
          </a:xfrm>
          <a:prstGeom prst="rect">
            <a:avLst/>
          </a:prstGeom>
        </p:spPr>
      </p:pic>
      <p:pic>
        <p:nvPicPr>
          <p:cNvPr id="7" name="Содержимое 6" descr="112112image_508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1520" y="3717032"/>
            <a:ext cx="3883025" cy="2911475"/>
          </a:xfrm>
          <a:prstGeom prst="rect">
            <a:avLst/>
          </a:prstGeom>
        </p:spPr>
      </p:pic>
      <p:pic>
        <p:nvPicPr>
          <p:cNvPr id="8" name="Содержимое 10" descr="112112image_508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4048" y="3717031"/>
            <a:ext cx="3883025" cy="291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00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214290"/>
            <a:ext cx="7540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Педагоги ДОУ и школы проводят большую работу по обеспечению безопасности и </a:t>
            </a:r>
          </a:p>
          <a:p>
            <a:pPr algn="just"/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жизнедеятельности воспитанников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5720" y="857232"/>
            <a:ext cx="40479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Изучаем правила дорожного движения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3074" name="Picture 2" descr="C:\Documents and Settings\UserXP\Рабочий стол\нужно\преемственность\2010_12_02\IMG_00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64" y="1227023"/>
            <a:ext cx="3699059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Documents and Settings\UserXP\Рабочий стол\нужно\преемственность\2010_12_02\IMG_001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09"/>
          <a:stretch/>
        </p:blipFill>
        <p:spPr bwMode="auto">
          <a:xfrm>
            <a:off x="3794423" y="3212976"/>
            <a:ext cx="5147050" cy="352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3144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216" y="357166"/>
            <a:ext cx="91853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A5002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Работа с родителями ведется на протяжении всего учебного года</a:t>
            </a:r>
            <a:endParaRPr lang="ru-RU" sz="2400" b="1" dirty="0">
              <a:solidFill>
                <a:srgbClr val="A5002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282" y="1000108"/>
            <a:ext cx="843352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buClr>
                <a:schemeClr val="accent6">
                  <a:lumMod val="75000"/>
                </a:schemeClr>
              </a:buClr>
              <a:buFont typeface="Times New Roman" pitchFamily="18" charset="0"/>
              <a:buChar char="♥"/>
            </a:pP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Одной из основных задач нашего МДОУ является вовлечение семьи в </a:t>
            </a:r>
            <a:r>
              <a:rPr lang="ru-RU" sz="16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воспитательно</a:t>
            </a:r>
            <a:r>
              <a:rPr lang="ru-RU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–</a:t>
            </a:r>
          </a:p>
          <a:p>
            <a:pPr algn="just"/>
            <a:r>
              <a:rPr lang="ru-RU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образовательный процесс с целью улучшения эмоционального самочувствия детей,</a:t>
            </a:r>
          </a:p>
          <a:p>
            <a:pPr algn="just"/>
            <a:r>
              <a:rPr lang="ru-RU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обогащение воспитательного опыта родителей, повышение их </a:t>
            </a:r>
            <a:r>
              <a:rPr lang="ru-RU" sz="16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родительско</a:t>
            </a:r>
            <a:r>
              <a:rPr lang="ru-RU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– педагогической</a:t>
            </a:r>
          </a:p>
          <a:p>
            <a:pPr algn="just"/>
            <a:r>
              <a:rPr lang="ru-RU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компетенции при подготовке дошколят к школе</a:t>
            </a:r>
            <a:endParaRPr lang="ru-RU" sz="1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720" y="2071678"/>
            <a:ext cx="520103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Формы взаимодействия с родителями в детском саду:</a:t>
            </a:r>
          </a:p>
          <a:p>
            <a:pPr algn="just">
              <a:buClr>
                <a:schemeClr val="accent6">
                  <a:lumMod val="75000"/>
                </a:schemeClr>
              </a:buClr>
              <a:buFont typeface="Times New Roman" pitchFamily="18" charset="0"/>
              <a:buChar char="♥"/>
            </a:pPr>
            <a:r>
              <a:rPr lang="ru-RU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Коллективные;</a:t>
            </a:r>
          </a:p>
          <a:p>
            <a:pPr algn="just">
              <a:buClr>
                <a:schemeClr val="accent6">
                  <a:lumMod val="75000"/>
                </a:schemeClr>
              </a:buClr>
              <a:buFont typeface="Times New Roman" pitchFamily="18" charset="0"/>
              <a:buChar char="♥"/>
            </a:pPr>
            <a:r>
              <a:rPr lang="ru-RU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Индивидуальные;</a:t>
            </a:r>
          </a:p>
          <a:p>
            <a:pPr algn="just">
              <a:buClr>
                <a:schemeClr val="accent6">
                  <a:lumMod val="75000"/>
                </a:schemeClr>
              </a:buClr>
              <a:buFont typeface="Times New Roman" pitchFamily="18" charset="0"/>
              <a:buChar char="♥"/>
            </a:pPr>
            <a:r>
              <a:rPr lang="ru-RU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Наглядно – информационные.</a:t>
            </a:r>
            <a:endParaRPr lang="ru-RU" sz="1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282" y="3148896"/>
            <a:ext cx="4756367" cy="3293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Нетрадиционные формы общения с родителями: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Times New Roman" pitchFamily="18" charset="0"/>
              <a:buChar char="♦"/>
            </a:pPr>
            <a:r>
              <a:rPr lang="ru-RU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Совместные досуги, праздники;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Times New Roman" pitchFamily="18" charset="0"/>
              <a:buChar char="♦"/>
            </a:pPr>
            <a:r>
              <a:rPr lang="ru-RU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Участие родителей в выставках;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Times New Roman" pitchFamily="18" charset="0"/>
              <a:buChar char="♦"/>
            </a:pPr>
            <a:r>
              <a:rPr lang="ru-RU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Организация дней открытых дверей;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Times New Roman" pitchFamily="18" charset="0"/>
              <a:buChar char="♦"/>
            </a:pPr>
            <a:r>
              <a:rPr lang="ru-RU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Выпуск газет;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Times New Roman" pitchFamily="18" charset="0"/>
              <a:buChar char="♦"/>
            </a:pPr>
            <a:r>
              <a:rPr lang="ru-RU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Организация мини-библиотеки;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Times New Roman" pitchFamily="18" charset="0"/>
              <a:buChar char="♦"/>
            </a:pPr>
            <a:r>
              <a:rPr lang="ru-RU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Семинары, практикумы;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Times New Roman" pitchFamily="18" charset="0"/>
              <a:buChar char="♦"/>
            </a:pPr>
            <a:r>
              <a:rPr lang="ru-RU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Устные педагогические журналы;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Times New Roman" pitchFamily="18" charset="0"/>
              <a:buChar char="♦"/>
            </a:pPr>
            <a:r>
              <a:rPr lang="ru-RU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Анкетирование, тестирование, диагностика;</a:t>
            </a:r>
            <a:endParaRPr lang="ru-RU" sz="1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Times New Roman" pitchFamily="18" charset="0"/>
              <a:buChar char="♦"/>
            </a:pPr>
            <a:r>
              <a:rPr lang="ru-RU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Беседы, консультации, рекомендации;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Times New Roman" pitchFamily="18" charset="0"/>
              <a:buChar char="♦"/>
            </a:pPr>
            <a:r>
              <a:rPr lang="ru-RU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Родительские собрания;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Times New Roman" pitchFamily="18" charset="0"/>
              <a:buChar char="♦"/>
            </a:pPr>
            <a:r>
              <a:rPr lang="ru-RU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Тренинги;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Times New Roman" pitchFamily="18" charset="0"/>
              <a:buChar char="♦"/>
            </a:pPr>
            <a:r>
              <a:rPr lang="ru-RU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Педсоветы.</a:t>
            </a:r>
          </a:p>
        </p:txBody>
      </p:sp>
      <p:pic>
        <p:nvPicPr>
          <p:cNvPr id="4098" name="Picture 2" descr="C:\Documents and Settings\UserXP\Рабочий стол\нужно\преемственность\2010_12_02\IMG_00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882" y="3501008"/>
            <a:ext cx="4459367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5793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214290"/>
            <a:ext cx="8786874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Согласованная и дружная работа педагогов МДОУ и гимназии позволяет оценить адаптацию </a:t>
            </a:r>
          </a:p>
          <a:p>
            <a:pPr algn="just"/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наших выпускников, поговорить о каждом ребенке, постараться ему помочь, основываясь на </a:t>
            </a:r>
          </a:p>
          <a:p>
            <a:pPr algn="just"/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данных наблюдений проведенных в детском саду.</a:t>
            </a:r>
          </a:p>
          <a:p>
            <a:pPr algn="just"/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Такое сотрудничество ради детей и позволяет нам добиваться положительных результатов в работе.</a:t>
            </a:r>
          </a:p>
          <a:p>
            <a:pPr algn="just"/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Данные ежедневно проводимого мониторинга показывают, что у 85% наших выпускников высокий уровень адаптации к школе, у 15% средний уровень адаптации, а </a:t>
            </a:r>
            <a:r>
              <a:rPr lang="ru-RU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дезаптированных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детей нет.</a:t>
            </a:r>
          </a:p>
          <a:p>
            <a:pPr algn="just"/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Высокий уровень мотивационной готовности к поступлению в школу наблюдается у 79% детей, средний уровень у 21% детей.</a:t>
            </a:r>
          </a:p>
          <a:p>
            <a:pPr algn="just"/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Конечно, не все наши дети идут учиться в гимназию. 45% наших выпускников обучаются в МОУ «</a:t>
            </a:r>
            <a:r>
              <a:rPr lang="ru-RU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Дрезненская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средняя школа», где проделанная работа помогает детям легко адаптироваться и успешно учиться.</a:t>
            </a:r>
          </a:p>
        </p:txBody>
      </p:sp>
      <p:pic>
        <p:nvPicPr>
          <p:cNvPr id="5122" name="Picture 2" descr="C:\Documents and Settings\UserXP\Рабочий стол\нужно\преемственность\2010_12_02\IMG_000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72"/>
          <a:stretch/>
        </p:blipFill>
        <p:spPr bwMode="auto">
          <a:xfrm>
            <a:off x="2001942" y="3334071"/>
            <a:ext cx="5211553" cy="3441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0163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44" y="285728"/>
            <a:ext cx="889531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200" b="1" dirty="0" smtClean="0">
                <a:latin typeface="Times New Roman" pitchFamily="18" charset="0"/>
                <a:cs typeface="Times New Roman" pitchFamily="18" charset="0"/>
              </a:rPr>
              <a:t>Мотивация учебной </a:t>
            </a:r>
          </a:p>
          <a:p>
            <a:pPr algn="ctr"/>
            <a:r>
              <a:rPr lang="ru-RU" sz="4200" b="1" dirty="0" smtClean="0">
                <a:latin typeface="Times New Roman" pitchFamily="18" charset="0"/>
                <a:cs typeface="Times New Roman" pitchFamily="18" charset="0"/>
              </a:rPr>
              <a:t>деятельности учащихся 1-х классов</a:t>
            </a:r>
            <a:endParaRPr lang="ru-RU" sz="42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936242057"/>
              </p:ext>
            </p:extLst>
          </p:nvPr>
        </p:nvGraphicFramePr>
        <p:xfrm>
          <a:off x="714348" y="1643050"/>
          <a:ext cx="7715304" cy="4714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13654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0166" y="214290"/>
            <a:ext cx="627627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200" b="1" dirty="0" smtClean="0">
                <a:latin typeface="Times New Roman" pitchFamily="18" charset="0"/>
                <a:cs typeface="Times New Roman" pitchFamily="18" charset="0"/>
              </a:rPr>
              <a:t>Самым интересным для </a:t>
            </a:r>
          </a:p>
          <a:p>
            <a:pPr algn="ctr"/>
            <a:r>
              <a:rPr lang="ru-RU" sz="4200" b="1" dirty="0" smtClean="0">
                <a:latin typeface="Times New Roman" pitchFamily="18" charset="0"/>
                <a:cs typeface="Times New Roman" pitchFamily="18" charset="0"/>
              </a:rPr>
              <a:t>Детей является</a:t>
            </a:r>
            <a:endParaRPr lang="ru-RU" sz="42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428596" y="1571612"/>
          <a:ext cx="8072494" cy="4929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37889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214290"/>
            <a:ext cx="878687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 определению Д.Б.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Эльконина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дошкольный и младший школьный возраст – это одна эпоха человеческого развития, именуемая 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«детством»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Воспитатель и учитель начальных классов так же имеют много общего, поэтому у них общее родовое имя – </a:t>
            </a:r>
            <a:r>
              <a:rPr lang="ru-RU" sz="20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Педагог</a:t>
            </a:r>
            <a:r>
              <a:rPr lang="ru-RU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Проблема преемственности может быть успешно решена при тесном взаимодействии детского сада и школы. Выигрывают от этого все, особенно дети. Ради детей можно найти время, силы и средства для решения задачи преемственности.</a:t>
            </a:r>
            <a:endParaRPr lang="ru-RU" sz="20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Documents and Settings\UserXP\Рабочий стол\нужно\преемственность\2010_12_02\IMG_001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73"/>
          <a:stretch/>
        </p:blipFill>
        <p:spPr bwMode="auto">
          <a:xfrm>
            <a:off x="107504" y="2543403"/>
            <a:ext cx="4277695" cy="2917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D:\Лена\ШКОЛА))\SDC178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0166" y="3140968"/>
            <a:ext cx="4611011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0573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руглая лента лицом вниз 1"/>
          <p:cNvSpPr/>
          <p:nvPr/>
        </p:nvSpPr>
        <p:spPr>
          <a:xfrm>
            <a:off x="107504" y="548680"/>
            <a:ext cx="8856984" cy="3384376"/>
          </a:xfrm>
          <a:prstGeom prst="ellipseRibbon">
            <a:avLst/>
          </a:prstGeom>
          <a:gradFill flip="none" rotWithShape="1">
            <a:gsLst>
              <a:gs pos="0">
                <a:schemeClr val="dk2">
                  <a:tint val="40000"/>
                  <a:satMod val="350000"/>
                </a:schemeClr>
              </a:gs>
              <a:gs pos="40000">
                <a:schemeClr val="dk2">
                  <a:tint val="45000"/>
                  <a:shade val="99000"/>
                  <a:satMod val="350000"/>
                </a:schemeClr>
              </a:gs>
              <a:gs pos="100000">
                <a:schemeClr val="dk2">
                  <a:shade val="20000"/>
                  <a:satMod val="25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«Учатся у тех, кого любят»</a:t>
            </a:r>
          </a:p>
          <a:p>
            <a:pPr algn="ctr"/>
            <a:r>
              <a:rPr lang="ru-RU" sz="21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И.В. Гете</a:t>
            </a:r>
            <a:endParaRPr lang="ru-RU" sz="21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50800" algn="tl" rotWithShape="0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1530" y="4509120"/>
            <a:ext cx="857894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«От того, как прошло детство , кто вел ребенка за руку в детский годы, что вошло в его разум и сердце из окружающего мира   – </a:t>
            </a:r>
          </a:p>
          <a:p>
            <a:pPr algn="just"/>
            <a:r>
              <a:rPr lang="ru-RU" sz="2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 этого в решающей степени зависит, каким человеком станет сегодняшний малыш» 				       (В.А. Сухомлинский)</a:t>
            </a:r>
            <a:endParaRPr lang="ru-RU" sz="2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4038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476672"/>
            <a:ext cx="7772400" cy="2016224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Творческий проект на тему: </a:t>
            </a:r>
            <a:r>
              <a:rPr lang="ru-RU" dirty="0" smtClean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i="1" dirty="0" smtClean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«Современная модель взаимодействия ДОУ и начальной школы»</a:t>
            </a:r>
            <a:endParaRPr lang="ru-RU" sz="4000" i="1" dirty="0">
              <a:solidFill>
                <a:srgbClr val="FF0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  <a:reflection blurRad="12700" stA="48000" endA="300" endPos="55000" dir="5400000" sy="-9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2780928"/>
            <a:ext cx="8064896" cy="1368152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 smtClean="0">
                <a:ln w="1905"/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Направление: </a:t>
            </a:r>
            <a:r>
              <a:rPr lang="ru-RU" b="1" i="1" dirty="0" smtClean="0">
                <a:ln w="1905"/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«Система работы по организации взаимодействия воспитателей ДОУ и учителей начальных классов»</a:t>
            </a:r>
            <a:endParaRPr lang="ru-RU" b="1" i="1" dirty="0">
              <a:ln w="1905"/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539552" y="4293096"/>
            <a:ext cx="8295998" cy="165618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800" b="1" dirty="0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Автор проекта:</a:t>
            </a:r>
            <a:r>
              <a:rPr lang="ru-RU" sz="2800" b="1" dirty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ru-RU" sz="2800" b="1" dirty="0" err="1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Узенькова</a:t>
            </a:r>
            <a:r>
              <a:rPr lang="ru-RU" sz="2800" b="1" dirty="0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Ирина Анатольевна</a:t>
            </a:r>
          </a:p>
          <a:p>
            <a:pPr algn="r"/>
            <a:r>
              <a:rPr lang="ru-RU" sz="2800" b="1" i="1" dirty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b="1" i="1" dirty="0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          </a:t>
            </a:r>
            <a:r>
              <a:rPr lang="ru-RU" sz="2600" b="1" i="1" dirty="0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старший воспитатель высшей квалификационной категории</a:t>
            </a:r>
          </a:p>
          <a:p>
            <a:pPr algn="r"/>
            <a:r>
              <a:rPr lang="ru-RU" sz="2600" b="1" i="1" dirty="0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МДОУ Детский сад №2 «Рябинка»</a:t>
            </a:r>
          </a:p>
        </p:txBody>
      </p:sp>
    </p:spTree>
    <p:extLst>
      <p:ext uri="{BB962C8B-B14F-4D97-AF65-F5344CB8AC3E}">
        <p14:creationId xmlns:p14="http://schemas.microsoft.com/office/powerpoint/2010/main" val="1132485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04865" y="404664"/>
            <a:ext cx="6696744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r>
              <a:rPr lang="ru-RU" sz="4400" dirty="0" smtClean="0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Информационная справка</a:t>
            </a:r>
            <a:endParaRPr lang="ru-RU" sz="4400" dirty="0">
              <a:solidFill>
                <a:srgbClr val="FF0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5698" y="1174105"/>
            <a:ext cx="7880718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МДОУ детский сад №2 «Рябинка» г. Дрезна общеразвивающего вида</a:t>
            </a:r>
            <a:endParaRPr lang="ru-RU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0038" y="1758331"/>
            <a:ext cx="402829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Clr>
                <a:schemeClr val="accent6">
                  <a:lumMod val="75000"/>
                </a:schemeClr>
              </a:buClr>
              <a:buFont typeface="Wingdings" pitchFamily="2" charset="2"/>
              <a:buChar char="v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 2007 года детский сад реализует Программу развития, именно на основе этой программы образовательный процесс в детским саду строится таким образом, что позволяет реализовать те принципы, которые нам диктует жизнь и те требования, которые заложены в Законах РФ «Об образовании», в национальной доктрине образования РФ. Концепции модернизации Российского образования, и модели выпускника нашего детского сада.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5698" y="3452807"/>
            <a:ext cx="40282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Clr>
                <a:schemeClr val="accent6">
                  <a:lumMod val="75000"/>
                </a:schemeClr>
              </a:buClr>
              <a:buFont typeface="Wingdings" pitchFamily="2" charset="2"/>
              <a:buChar char="v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Показателем результативности программы является разработанная модель выпускника, согласно которой выпускник имеет высокий уровень физического, образовательного, нравственного, гражданского, коммутативного развития, обладает богатым интеллектуально-творческим потенциалом.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5698" y="4581128"/>
            <a:ext cx="402829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Clr>
                <a:schemeClr val="accent6">
                  <a:lumMod val="75000"/>
                </a:schemeClr>
              </a:buClr>
              <a:buFont typeface="Wingdings" pitchFamily="2" charset="2"/>
              <a:buChar char="v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Спектр современных образовательных программ и технологий,  используемых педагогами нашего ДОУ обширен – это общеобразовательные: «Программа воспитания и обучения в детском саду» (М. А. Васильева и др.), «Кроха» (Г. Г. Григорьева и др.), «Из детства – в отрочество» (Т. Н.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Доронова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и др.), «Детство» (В. И. Логинова и др.), «Преемственность» (Н. А. Федосова и др.) и дополнительные:  «Основы безопасности детей дошкольного возраста» (Н .Н. Авдеева), «Приобщение детей к истокам русской народной культуры»(О. Л. Князева)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UserXP\Рабочий стол\нужно\преемственность\2010_12_02\Копия IM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8328" y="2276872"/>
            <a:ext cx="4404152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6074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332656"/>
            <a:ext cx="51125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75656" y="378823"/>
            <a:ext cx="61534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A5002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Система работы по организации взаимодействия </a:t>
            </a:r>
          </a:p>
          <a:p>
            <a:pPr algn="ctr"/>
            <a:r>
              <a:rPr lang="ru-RU" sz="2000" b="1" dirty="0" smtClean="0">
                <a:solidFill>
                  <a:srgbClr val="A5002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воспитателей МДОУ и учителей начальной школы</a:t>
            </a:r>
            <a:endParaRPr lang="ru-RU" sz="2000" b="1" dirty="0">
              <a:solidFill>
                <a:srgbClr val="A5002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2131" y="1196752"/>
            <a:ext cx="8206333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Обеспечение преемственности и непрерывности в организации образовательно и учебно – методической работы между дошкольным и начальным звеном образования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2131" y="2353004"/>
            <a:ext cx="10720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2000" b="1" dirty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3527" y="2852936"/>
            <a:ext cx="831761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6">
                  <a:lumMod val="75000"/>
                </a:schemeClr>
              </a:buClr>
              <a:buFont typeface="Wingdings" pitchFamily="2" charset="2"/>
              <a:buChar char="q"/>
            </a:pP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Согласование целей и задач дошкольного и начального школьного образования;</a:t>
            </a:r>
          </a:p>
          <a:p>
            <a:pPr marL="342900" indent="-342900">
              <a:buClr>
                <a:schemeClr val="accent6">
                  <a:lumMod val="75000"/>
                </a:schemeClr>
              </a:buClr>
              <a:buFont typeface="Wingdings" pitchFamily="2" charset="2"/>
              <a:buChar char="q"/>
            </a:pP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Создание психолого – педагогических условий, обеспечивающих сохранность детского</a:t>
            </a:r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здоровья, непрерывность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психо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– физического развития дошкольника и младшего школьника;</a:t>
            </a:r>
          </a:p>
          <a:p>
            <a:pPr marL="285750" indent="-285750">
              <a:buClr>
                <a:schemeClr val="accent6">
                  <a:lumMod val="75000"/>
                </a:schemeClr>
              </a:buClr>
              <a:buFont typeface="Wingdings" pitchFamily="2" charset="2"/>
              <a:buChar char="q"/>
            </a:pP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Преемственность учебных планов и программ дошкольного и школьного образования;</a:t>
            </a:r>
          </a:p>
          <a:p>
            <a:pPr marL="285750" indent="-285750">
              <a:buClr>
                <a:schemeClr val="accent6">
                  <a:lumMod val="75000"/>
                </a:schemeClr>
              </a:buClr>
              <a:buFont typeface="Wingdings" pitchFamily="2" charset="2"/>
              <a:buChar char="q"/>
            </a:pP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Подготовка ребенка дошкольного возраста к учебной деятельности;</a:t>
            </a:r>
          </a:p>
          <a:p>
            <a:pPr marL="285750" indent="-285750">
              <a:buClr>
                <a:schemeClr val="accent6">
                  <a:lumMod val="75000"/>
                </a:schemeClr>
              </a:buClr>
              <a:buFont typeface="Wingdings" pitchFamily="2" charset="2"/>
              <a:buChar char="q"/>
            </a:pP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Обеспечение готовности воспитателей подготовительных групп у учителей начальных классов к созданию условий для развития ведущих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видов деятельности каждого периода детства (игровая и учебная деятельность).</a:t>
            </a:r>
            <a:endParaRPr lang="ru-RU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2261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260648"/>
            <a:ext cx="84969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Совместная деятельность МОУ «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Дрезненская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гимназия» и МДОУ №2 «Рябинка»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Нацелена на реализацию комплекса образовательных задач, которые исходят из 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двух взаимодействующих целей: </a:t>
            </a:r>
          </a:p>
          <a:p>
            <a:pPr marL="285750" indent="-285750"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Подготовить ребенка дошкольного возраста к обучению в школе и в начальной школе;</a:t>
            </a:r>
          </a:p>
          <a:p>
            <a:pPr marL="285750" indent="-285750"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в начальной школе заложить базу для дальнейшего активного обучения.</a:t>
            </a:r>
            <a:endParaRPr lang="ru-RU" sz="1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1594297"/>
            <a:ext cx="745665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Нами были определены три основных направления обеспечения преемственности 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между дошкольным и школьным образованием. А именно:</a:t>
            </a:r>
          </a:p>
          <a:p>
            <a:pPr marL="285750" indent="-285750" algn="just">
              <a:buClr>
                <a:schemeClr val="accent6">
                  <a:lumMod val="75000"/>
                </a:schemeClr>
              </a:buClr>
              <a:buFont typeface="Courier New" pitchFamily="49" charset="0"/>
              <a:buChar char="o"/>
            </a:pPr>
            <a:r>
              <a:rPr lang="ru-RU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Методическая работа;</a:t>
            </a:r>
          </a:p>
          <a:p>
            <a:pPr marL="285750" indent="-285750" algn="just">
              <a:buClr>
                <a:schemeClr val="accent6">
                  <a:lumMod val="75000"/>
                </a:schemeClr>
              </a:buClr>
              <a:buFont typeface="Courier New" pitchFamily="49" charset="0"/>
              <a:buChar char="o"/>
            </a:pPr>
            <a:r>
              <a:rPr lang="ru-RU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Работа с детьми;</a:t>
            </a:r>
          </a:p>
          <a:p>
            <a:pPr marL="285750" indent="-285750" algn="just">
              <a:buClr>
                <a:schemeClr val="accent6">
                  <a:lumMod val="75000"/>
                </a:schemeClr>
              </a:buClr>
              <a:buFont typeface="Courier New" pitchFamily="49" charset="0"/>
              <a:buChar char="o"/>
            </a:pPr>
            <a:r>
              <a:rPr lang="ru-RU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Работа с родителями.</a:t>
            </a:r>
            <a:endParaRPr lang="ru-RU" sz="1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3" descr="СОВЕЩ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63" b="12241"/>
          <a:stretch>
            <a:fillRect/>
          </a:stretch>
        </p:blipFill>
        <p:spPr>
          <a:xfrm>
            <a:off x="2819723" y="2348880"/>
            <a:ext cx="6000750" cy="4329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47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1160" y="332656"/>
            <a:ext cx="906722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Методическая работа осуществляется через проведение семинаров – практикумов, бесед,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Методических встреч для педагогов школы и детского сада по темам:</a:t>
            </a:r>
          </a:p>
          <a:p>
            <a:pPr marL="285750" indent="-285750" algn="just">
              <a:buClr>
                <a:schemeClr val="accent6">
                  <a:lumMod val="75000"/>
                </a:schemeClr>
              </a:buClr>
              <a:buFont typeface="Times New Roman" pitchFamily="18" charset="0"/>
              <a:buChar char="♣"/>
            </a:pP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Адаптация учащихся 1-х классов к обучению в школе;</a:t>
            </a:r>
          </a:p>
          <a:p>
            <a:pPr marL="285750" indent="-285750" algn="just">
              <a:buClr>
                <a:schemeClr val="accent6">
                  <a:lumMod val="75000"/>
                </a:schemeClr>
              </a:buClr>
              <a:buFont typeface="Times New Roman" pitchFamily="18" charset="0"/>
              <a:buChar char="♣"/>
            </a:pP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Психологическая готовность ребенка к школе;</a:t>
            </a:r>
          </a:p>
          <a:p>
            <a:pPr marL="285750" indent="-285750" algn="just">
              <a:buClr>
                <a:schemeClr val="accent6">
                  <a:lumMod val="75000"/>
                </a:schemeClr>
              </a:buClr>
              <a:buFont typeface="Times New Roman" pitchFamily="18" charset="0"/>
              <a:buChar char="♣"/>
            </a:pP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Задачи детского сада и семьи в подготовки ребенка к школе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6" descr="ГР. РАЗВ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47"/>
          <a:stretch>
            <a:fillRect/>
          </a:stretch>
        </p:blipFill>
        <p:spPr>
          <a:xfrm>
            <a:off x="107504" y="2347913"/>
            <a:ext cx="4038600" cy="2938462"/>
          </a:xfrm>
          <a:prstGeom prst="rect">
            <a:avLst/>
          </a:prstGeom>
        </p:spPr>
      </p:pic>
      <p:pic>
        <p:nvPicPr>
          <p:cNvPr id="2051" name="Picture 3" descr="C:\Documents and Settings\UserXP\Рабочий стол\нужно\преемственность\2010_12_02\IMG_0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359476"/>
            <a:ext cx="4657877" cy="292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5965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1720" y="2852936"/>
            <a:ext cx="473418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Преемственность в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работе ДОУ и начальной школы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 2010 – 2011 учебный год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9330192"/>
              </p:ext>
            </p:extLst>
          </p:nvPr>
        </p:nvGraphicFramePr>
        <p:xfrm>
          <a:off x="2051720" y="476672"/>
          <a:ext cx="2057400" cy="1828800"/>
        </p:xfrm>
        <a:graphic>
          <a:graphicData uri="http://schemas.openxmlformats.org/drawingml/2006/table">
            <a:tbl>
              <a:tblPr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057400"/>
              </a:tblGrid>
              <a:tr h="158115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</a:t>
                      </a:r>
                      <a:r>
                        <a:rPr lang="ru-RU" sz="1200" dirty="0" smtClean="0">
                          <a:effectLst/>
                        </a:rPr>
                        <a:t>. Экскурсия  </a:t>
                      </a:r>
                      <a:r>
                        <a:rPr lang="ru-RU" sz="1200" dirty="0">
                          <a:effectLst/>
                        </a:rPr>
                        <a:t>в  гимназию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 </a:t>
                      </a:r>
                      <a:r>
                        <a:rPr lang="ru-RU" sz="1200" dirty="0" smtClean="0">
                          <a:effectLst/>
                        </a:rPr>
                        <a:t>сентября</a:t>
                      </a:r>
                      <a:endParaRPr lang="ru-RU" sz="12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2. Заседание координационного совета – обсуждение  и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утверждение  плана преемственности в работе ДОУ и гимназии  на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 2010-2011 учебный  год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/ </a:t>
                      </a:r>
                      <a:r>
                        <a:rPr lang="ru-RU" sz="1200" dirty="0">
                          <a:effectLst/>
                        </a:rPr>
                        <a:t>сентябрь/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lumMod val="97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</a:gradFill>
                  </a:tcPr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2140002"/>
              </p:ext>
            </p:extLst>
          </p:nvPr>
        </p:nvGraphicFramePr>
        <p:xfrm>
          <a:off x="4241568" y="692696"/>
          <a:ext cx="2286000" cy="1368152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286000"/>
              </a:tblGrid>
              <a:tr h="136815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1.Организация совместной тематической выставки «Вот что я умею</a:t>
                      </a:r>
                      <a:r>
                        <a:rPr lang="ru-RU" sz="1200" dirty="0" smtClean="0">
                          <a:effectLst/>
                        </a:rPr>
                        <a:t>»</a:t>
                      </a:r>
                      <a:endParaRPr lang="ru-RU" sz="12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2.Родительская конференция «Поступление в школу-важное событие в жизни детей</a:t>
                      </a:r>
                      <a:r>
                        <a:rPr lang="ru-RU" sz="1200" dirty="0" smtClean="0">
                          <a:effectLst/>
                        </a:rPr>
                        <a:t>»</a:t>
                      </a:r>
                      <a:endParaRPr lang="ru-RU" sz="12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                  / Октябрь /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lumMod val="97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</a:gradFill>
                  </a:tcPr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4943337"/>
              </p:ext>
            </p:extLst>
          </p:nvPr>
        </p:nvGraphicFramePr>
        <p:xfrm>
          <a:off x="6732240" y="404664"/>
          <a:ext cx="1828800" cy="164592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828800"/>
              </a:tblGrid>
              <a:tr h="11430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1. </a:t>
                      </a:r>
                      <a:r>
                        <a:rPr lang="ru-RU" sz="1200" dirty="0" err="1">
                          <a:effectLst/>
                        </a:rPr>
                        <a:t>Взаимопосещения</a:t>
                      </a:r>
                      <a:r>
                        <a:rPr lang="ru-RU" sz="1200" dirty="0">
                          <a:effectLst/>
                        </a:rPr>
                        <a:t>: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Урока по математике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«Развитие логического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Мышления</a:t>
                      </a:r>
                      <a:r>
                        <a:rPr lang="ru-RU" sz="1200" dirty="0" smtClean="0">
                          <a:effectLst/>
                        </a:rPr>
                        <a:t>»</a:t>
                      </a:r>
                      <a:endParaRPr lang="ru-RU" sz="12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Занятия в </a:t>
                      </a:r>
                      <a:r>
                        <a:rPr lang="ru-RU" sz="1200" dirty="0" err="1">
                          <a:effectLst/>
                        </a:rPr>
                        <a:t>подг</a:t>
                      </a:r>
                      <a:r>
                        <a:rPr lang="ru-RU" sz="1200" dirty="0">
                          <a:effectLst/>
                        </a:rPr>
                        <a:t>. </a:t>
                      </a:r>
                      <a:r>
                        <a:rPr lang="ru-RU" sz="1200" dirty="0" err="1">
                          <a:effectLst/>
                        </a:rPr>
                        <a:t>гр.по</a:t>
                      </a:r>
                      <a:r>
                        <a:rPr lang="ru-RU" sz="1200" dirty="0">
                          <a:effectLst/>
                        </a:rPr>
                        <a:t> математике «Обучение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Решению задач на «+»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и «-« в пределах 10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      / Ноябрь /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lumMod val="97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</a:gradFill>
                  </a:tcPr>
                </a:tc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3734510"/>
              </p:ext>
            </p:extLst>
          </p:nvPr>
        </p:nvGraphicFramePr>
        <p:xfrm>
          <a:off x="5868144" y="4581128"/>
          <a:ext cx="2628900" cy="128016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628900"/>
              </a:tblGrid>
              <a:tr h="12573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1. Диагностика детей </a:t>
                      </a:r>
                      <a:r>
                        <a:rPr lang="ru-RU" sz="1200" dirty="0" err="1">
                          <a:effectLst/>
                        </a:rPr>
                        <a:t>подготов.гр</a:t>
                      </a:r>
                      <a:r>
                        <a:rPr lang="ru-RU" sz="1200" dirty="0">
                          <a:effectLst/>
                        </a:rPr>
                        <a:t>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«Мотивационная  готовность детей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  школе»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2. Организация выставки детских рисунков «Наш край родной»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3. Экскурсия в школьную библиотеку.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                       /Январь /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lumMod val="97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</a:gradFill>
                  </a:tcPr>
                </a:tc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4796414"/>
              </p:ext>
            </p:extLst>
          </p:nvPr>
        </p:nvGraphicFramePr>
        <p:xfrm>
          <a:off x="6711752" y="2426770"/>
          <a:ext cx="2376264" cy="164592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376264"/>
              </a:tblGrid>
              <a:tr h="122413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1. Круглый стол «Использование игры в педагогическом процессе с целью получения знаний в нестандартной обстановке».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2. Групповое родительское собрание «Готовим детей к школе»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 участием учителей нач. школы.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                     / декабрь /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lumMod val="97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</a:gradFill>
                  </a:tcPr>
                </a:tc>
              </a:tr>
            </a:tbl>
          </a:graphicData>
        </a:graphic>
      </p:graphicFrame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9996066"/>
              </p:ext>
            </p:extLst>
          </p:nvPr>
        </p:nvGraphicFramePr>
        <p:xfrm>
          <a:off x="3059832" y="5013176"/>
          <a:ext cx="2286000" cy="146304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286000"/>
              </a:tblGrid>
              <a:tr h="12573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1. Развлечение для детей </a:t>
                      </a:r>
                      <a:r>
                        <a:rPr lang="ru-RU" sz="1200" dirty="0" err="1">
                          <a:effectLst/>
                        </a:rPr>
                        <a:t>подг</a:t>
                      </a:r>
                      <a:r>
                        <a:rPr lang="ru-RU" sz="1200" dirty="0">
                          <a:effectLst/>
                        </a:rPr>
                        <a:t> гр. и первоклассников «Зимние забавы</a:t>
                      </a:r>
                      <a:r>
                        <a:rPr lang="ru-RU" sz="1200" dirty="0" smtClean="0">
                          <a:effectLst/>
                        </a:rPr>
                        <a:t>»</a:t>
                      </a:r>
                      <a:endParaRPr lang="ru-RU" sz="12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2. Круглый стол «Проблемы организации учебно-</a:t>
                      </a:r>
                      <a:r>
                        <a:rPr lang="ru-RU" sz="1200" dirty="0" err="1">
                          <a:effectLst/>
                        </a:rPr>
                        <a:t>воспита</a:t>
                      </a:r>
                      <a:r>
                        <a:rPr lang="ru-RU" sz="1200" dirty="0">
                          <a:effectLst/>
                        </a:rPr>
                        <a:t>-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тельного процесса».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            / Февраль </a:t>
                      </a:r>
                      <a:r>
                        <a:rPr lang="ru-RU" sz="1200" dirty="0" smtClean="0">
                          <a:effectLst/>
                        </a:rPr>
                        <a:t>/</a:t>
                      </a:r>
                      <a:endParaRPr lang="ru-RU" sz="12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lumMod val="97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</a:gradFill>
                  </a:tcPr>
                </a:tc>
              </a:tr>
            </a:tbl>
          </a:graphicData>
        </a:graphic>
      </p:graphicFrame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0456668"/>
              </p:ext>
            </p:extLst>
          </p:nvPr>
        </p:nvGraphicFramePr>
        <p:xfrm>
          <a:off x="395536" y="4581128"/>
          <a:ext cx="2286000" cy="148590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286000"/>
              </a:tblGrid>
              <a:tr h="14859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1. Анкетирование родителей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«Уровень знаний родителей о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психологической готовности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ребёнка к школе</a:t>
                      </a:r>
                      <a:r>
                        <a:rPr lang="ru-RU" sz="1200" dirty="0" smtClean="0">
                          <a:effectLst/>
                        </a:rPr>
                        <a:t>»</a:t>
                      </a:r>
                      <a:endParaRPr lang="ru-RU" sz="12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2. Консультация для родителей «Что должен знать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и уметь первоклассник».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           / Март </a:t>
                      </a:r>
                      <a:r>
                        <a:rPr lang="ru-RU" sz="1200" dirty="0" smtClean="0">
                          <a:effectLst/>
                        </a:rPr>
                        <a:t>/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lumMod val="97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</a:gradFill>
                  </a:tcPr>
                </a:tc>
              </a:tr>
            </a:tbl>
          </a:graphicData>
        </a:graphic>
      </p:graphicFrame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1704859"/>
              </p:ext>
            </p:extLst>
          </p:nvPr>
        </p:nvGraphicFramePr>
        <p:xfrm>
          <a:off x="107504" y="2420888"/>
          <a:ext cx="1943100" cy="164592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943100"/>
              </a:tblGrid>
              <a:tr h="13716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1. День открытых дверей в </a:t>
                      </a:r>
                      <a:r>
                        <a:rPr lang="ru-RU" sz="1200" dirty="0" smtClean="0">
                          <a:effectLst/>
                        </a:rPr>
                        <a:t>ДОУ</a:t>
                      </a:r>
                      <a:endParaRPr lang="ru-RU" sz="12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2. Посещение урока по физкультуре в гимназии.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3. Педсовет «Педагогическое </a:t>
                      </a:r>
                      <a:r>
                        <a:rPr lang="ru-RU" sz="1200" dirty="0" err="1">
                          <a:effectLst/>
                        </a:rPr>
                        <a:t>сотруд</a:t>
                      </a:r>
                      <a:r>
                        <a:rPr lang="ru-RU" sz="1200" dirty="0">
                          <a:effectLst/>
                        </a:rPr>
                        <a:t>-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</a:rPr>
                        <a:t>ничество:ДОУ-семья-школа</a:t>
                      </a:r>
                      <a:r>
                        <a:rPr lang="ru-RU" sz="1200" dirty="0">
                          <a:effectLst/>
                        </a:rPr>
                        <a:t>»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           / Апрель /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lumMod val="97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</a:gradFill>
                  </a:tcPr>
                </a:tc>
              </a:tr>
            </a:tbl>
          </a:graphicData>
        </a:graphic>
      </p:graphicFrame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2925669"/>
              </p:ext>
            </p:extLst>
          </p:nvPr>
        </p:nvGraphicFramePr>
        <p:xfrm>
          <a:off x="251520" y="908720"/>
          <a:ext cx="1600200" cy="128016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600200"/>
              </a:tblGrid>
              <a:tr h="12573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1.Педконсилиум «Особенности готовности детей к школе</a:t>
                      </a:r>
                      <a:r>
                        <a:rPr lang="ru-RU" sz="1200" dirty="0" smtClean="0">
                          <a:effectLst/>
                        </a:rPr>
                        <a:t>: </a:t>
                      </a:r>
                      <a:r>
                        <a:rPr lang="ru-RU" sz="1200" dirty="0" err="1" smtClean="0">
                          <a:effectLst/>
                        </a:rPr>
                        <a:t>психологич</a:t>
                      </a:r>
                      <a:r>
                        <a:rPr lang="ru-RU" sz="1200" dirty="0" smtClean="0">
                          <a:effectLst/>
                        </a:rPr>
                        <a:t>-я </a:t>
                      </a:r>
                      <a:endParaRPr lang="ru-RU" sz="12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</a:rPr>
                        <a:t>личностная,волевая</a:t>
                      </a:r>
                      <a:r>
                        <a:rPr lang="ru-RU" sz="1200" dirty="0">
                          <a:effectLst/>
                        </a:rPr>
                        <a:t>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интеллектуальная».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              / май /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lumMod val="97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</a:gra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48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7" y="223338"/>
            <a:ext cx="816165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Семинары включают в себя </a:t>
            </a:r>
            <a:r>
              <a:rPr lang="ru-RU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взаимопосещения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уроков в первых классах школы и открытых</a:t>
            </a:r>
          </a:p>
          <a:p>
            <a:pPr algn="just"/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занятий в подготовительных группах. </a:t>
            </a:r>
          </a:p>
          <a:p>
            <a:pPr algn="just"/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После занятий педагоги имеют возможность совместно обсудить насущные проблемы и </a:t>
            </a:r>
          </a:p>
          <a:p>
            <a:pPr algn="just"/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скорректировать свою деятельность, что дает возможность совершенствовать</a:t>
            </a:r>
          </a:p>
          <a:p>
            <a:pPr algn="just"/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методы обучения детей.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 descr="C:\Documents and Settings\UserXP\Рабочий стол\нужно\PICT08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875282"/>
            <a:ext cx="4320480" cy="3240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Documents and Settings\UserXP\Рабочий стол\нужно\преемственность\2010_12_02\Копия IMG_00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14" y="2165090"/>
            <a:ext cx="3988386" cy="2660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9191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209" y="332656"/>
            <a:ext cx="91298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Традиционной формой знакомства будущих первоклассников со школой являются </a:t>
            </a:r>
          </a:p>
          <a:p>
            <a:pPr algn="ctr"/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экскурсии воспитанников подготовительных групп в школу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6" descr="100_185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294" y="1066505"/>
            <a:ext cx="4952248" cy="3024336"/>
          </a:xfrm>
          <a:prstGeom prst="rect">
            <a:avLst/>
          </a:prstGeom>
        </p:spPr>
      </p:pic>
      <p:pic>
        <p:nvPicPr>
          <p:cNvPr id="6146" name="Picture 2" descr="C:\Documents and Settings\UserXP\Рабочий стол\нужно\преемственность\2010_12_02\IMG_00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0857" y="3573016"/>
            <a:ext cx="5013606" cy="3163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1217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448</TotalTime>
  <Words>1384</Words>
  <Application>Microsoft Office PowerPoint</Application>
  <PresentationFormat>Экран (4:3)</PresentationFormat>
  <Paragraphs>150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Трек</vt:lpstr>
      <vt:lpstr>Творческий проект на тему:  «Современная модель взаимодействия ДОУ и начальной школы»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Творческий проект на тему:  «Современная модель взаимодействия ДОУ и начальной школы»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UserXP</dc:creator>
  <cp:lastModifiedBy>UserXP</cp:lastModifiedBy>
  <cp:revision>98</cp:revision>
  <dcterms:created xsi:type="dcterms:W3CDTF">2010-12-01T19:05:27Z</dcterms:created>
  <dcterms:modified xsi:type="dcterms:W3CDTF">2011-10-06T16:12:06Z</dcterms:modified>
</cp:coreProperties>
</file>